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4"/>
  </p:notesMasterIdLst>
  <p:handoutMasterIdLst>
    <p:handoutMasterId r:id="rId95"/>
  </p:handoutMasterIdLst>
  <p:sldIdLst>
    <p:sldId id="270" r:id="rId2"/>
    <p:sldId id="382" r:id="rId3"/>
    <p:sldId id="308" r:id="rId4"/>
    <p:sldId id="374" r:id="rId5"/>
    <p:sldId id="311" r:id="rId6"/>
    <p:sldId id="312" r:id="rId7"/>
    <p:sldId id="383" r:id="rId8"/>
    <p:sldId id="384" r:id="rId9"/>
    <p:sldId id="385" r:id="rId10"/>
    <p:sldId id="386" r:id="rId11"/>
    <p:sldId id="387" r:id="rId12"/>
    <p:sldId id="388" r:id="rId13"/>
    <p:sldId id="313" r:id="rId14"/>
    <p:sldId id="314" r:id="rId15"/>
    <p:sldId id="317" r:id="rId16"/>
    <p:sldId id="377" r:id="rId17"/>
    <p:sldId id="378" r:id="rId18"/>
    <p:sldId id="318" r:id="rId19"/>
    <p:sldId id="319" r:id="rId20"/>
    <p:sldId id="379" r:id="rId21"/>
    <p:sldId id="320" r:id="rId22"/>
    <p:sldId id="380" r:id="rId23"/>
    <p:sldId id="321" r:id="rId24"/>
    <p:sldId id="381" r:id="rId25"/>
    <p:sldId id="323" r:id="rId26"/>
    <p:sldId id="389" r:id="rId27"/>
    <p:sldId id="390" r:id="rId28"/>
    <p:sldId id="391" r:id="rId29"/>
    <p:sldId id="392" r:id="rId30"/>
    <p:sldId id="324" r:id="rId31"/>
    <p:sldId id="272" r:id="rId32"/>
    <p:sldId id="375" r:id="rId33"/>
    <p:sldId id="349" r:id="rId34"/>
    <p:sldId id="350" r:id="rId35"/>
    <p:sldId id="351" r:id="rId36"/>
    <p:sldId id="352" r:id="rId37"/>
    <p:sldId id="353" r:id="rId38"/>
    <p:sldId id="336" r:id="rId39"/>
    <p:sldId id="393" r:id="rId40"/>
    <p:sldId id="337" r:id="rId41"/>
    <p:sldId id="397" r:id="rId42"/>
    <p:sldId id="338" r:id="rId43"/>
    <p:sldId id="339" r:id="rId44"/>
    <p:sldId id="340" r:id="rId45"/>
    <p:sldId id="341" r:id="rId46"/>
    <p:sldId id="342" r:id="rId47"/>
    <p:sldId id="347" r:id="rId48"/>
    <p:sldId id="394" r:id="rId49"/>
    <p:sldId id="395" r:id="rId50"/>
    <p:sldId id="396" r:id="rId51"/>
    <p:sldId id="398" r:id="rId52"/>
    <p:sldId id="399" r:id="rId53"/>
    <p:sldId id="348" r:id="rId54"/>
    <p:sldId id="329" r:id="rId55"/>
    <p:sldId id="400" r:id="rId56"/>
    <p:sldId id="330" r:id="rId57"/>
    <p:sldId id="331" r:id="rId58"/>
    <p:sldId id="332" r:id="rId59"/>
    <p:sldId id="401" r:id="rId60"/>
    <p:sldId id="402" r:id="rId61"/>
    <p:sldId id="333" r:id="rId62"/>
    <p:sldId id="334" r:id="rId63"/>
    <p:sldId id="310" r:id="rId64"/>
    <p:sldId id="376" r:id="rId65"/>
    <p:sldId id="325" r:id="rId66"/>
    <p:sldId id="403" r:id="rId67"/>
    <p:sldId id="327" r:id="rId68"/>
    <p:sldId id="404" r:id="rId69"/>
    <p:sldId id="328" r:id="rId70"/>
    <p:sldId id="405" r:id="rId71"/>
    <p:sldId id="407" r:id="rId72"/>
    <p:sldId id="408" r:id="rId73"/>
    <p:sldId id="355" r:id="rId74"/>
    <p:sldId id="409" r:id="rId75"/>
    <p:sldId id="356" r:id="rId76"/>
    <p:sldId id="410" r:id="rId77"/>
    <p:sldId id="357" r:id="rId78"/>
    <p:sldId id="358" r:id="rId79"/>
    <p:sldId id="411" r:id="rId80"/>
    <p:sldId id="361" r:id="rId81"/>
    <p:sldId id="362" r:id="rId82"/>
    <p:sldId id="367" r:id="rId83"/>
    <p:sldId id="373" r:id="rId84"/>
    <p:sldId id="412" r:id="rId85"/>
    <p:sldId id="413" r:id="rId86"/>
    <p:sldId id="415" r:id="rId87"/>
    <p:sldId id="414" r:id="rId88"/>
    <p:sldId id="416" r:id="rId89"/>
    <p:sldId id="419" r:id="rId90"/>
    <p:sldId id="420" r:id="rId91"/>
    <p:sldId id="417" r:id="rId92"/>
    <p:sldId id="418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uel Fradinho" initials="M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  <a:srgbClr val="006699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472" y="1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32"/>
    </p:cViewPr>
  </p:sorterViewPr>
  <p:notesViewPr>
    <p:cSldViewPr snapToGrid="0" snapToObjects="1">
      <p:cViewPr varScale="1">
        <p:scale>
          <a:sx n="83" d="100"/>
          <a:sy n="83" d="100"/>
        </p:scale>
        <p:origin x="-326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commentAuthors" Target="commentAuthors.xml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162314-DABC-F047-8BF5-08133B3257C2}" type="datetime1">
              <a:rPr lang="en-US"/>
              <a:pPr>
                <a:defRPr/>
              </a:pPr>
              <a:t>20/03/2011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DB0CC0-071F-9849-B8CC-75DCB6FA5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1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C4840F3-2D4F-C24F-A7D1-62CBD6B18BF0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7BE59E9-147D-0B47-8EB8-CCAF3A9CF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13.1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A14FBCFD-0AA7-6B45-BBDF-4E0E69D8F808}" type="slidenum">
              <a:rPr lang="en-GB">
                <a:latin typeface="Calibri" charset="0"/>
              </a:rPr>
              <a:pPr/>
              <a:t>6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7.1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8D796800-3691-CF45-AAFC-09061B927946}" type="slidenum">
              <a:rPr lang="en-US">
                <a:latin typeface="Calibri" charset="0"/>
              </a:rPr>
              <a:pPr/>
              <a:t>43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7.2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241A755A-1216-434C-831B-DE6A59B5EF17}" type="slidenum">
              <a:rPr lang="en-US">
                <a:latin typeface="Calibri" charset="0"/>
              </a:rPr>
              <a:pPr/>
              <a:t>44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7.3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850E92C1-3D9A-D444-81A6-4527772217F7}" type="slidenum">
              <a:rPr lang="en-US">
                <a:latin typeface="Calibri" charset="0"/>
              </a:rPr>
              <a:pPr/>
              <a:t>45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7.4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1CD5767C-7AB6-3D40-A1F6-9765AEA3230B}" type="slidenum">
              <a:rPr lang="en-US">
                <a:latin typeface="Calibri" charset="0"/>
              </a:rPr>
              <a:pPr/>
              <a:t>46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7.9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C9F562A4-5BA5-9B4F-A7A4-A477C0F595A1}" type="slidenum">
              <a:rPr lang="en-US">
                <a:latin typeface="Calibri" charset="0"/>
              </a:rPr>
              <a:pPr/>
              <a:t>53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8.1 (Top)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EF66180F-9B4D-B54B-B44D-1C91FA449B92}" type="slidenum">
              <a:rPr lang="en-US">
                <a:latin typeface="Calibri" charset="0"/>
              </a:rPr>
              <a:pPr/>
              <a:t>56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8.1 (Bottom)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A238C628-EEA2-7845-879B-5A5453E332EB}" type="slidenum">
              <a:rPr lang="en-US">
                <a:latin typeface="Calibri" charset="0"/>
              </a:rPr>
              <a:pPr/>
              <a:t>57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8.2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F0E06086-5ADD-6B40-BC9F-C727138CBA96}" type="slidenum">
              <a:rPr lang="en-US">
                <a:latin typeface="Calibri" charset="0"/>
              </a:rPr>
              <a:pPr/>
              <a:t>61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Figure 8.3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95CAB87F-C17E-6F43-9F1A-CD6E22A9E46E}" type="slidenum">
              <a:rPr lang="en-US">
                <a:latin typeface="Calibri" charset="0"/>
              </a:rPr>
              <a:pPr/>
              <a:t>62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13.9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BD24ADBD-4A56-984A-98E1-2914ACCB3055}" type="slidenum">
              <a:rPr lang="en-GB">
                <a:latin typeface="Calibri" charset="0"/>
              </a:rPr>
              <a:pPr/>
              <a:t>67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13.2 (Top)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19A85C3B-4907-B044-8100-E5FD02C8562B}" type="slidenum">
              <a:rPr lang="en-GB">
                <a:latin typeface="Calibri" charset="0"/>
              </a:rPr>
              <a:pPr/>
              <a:t>13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12.20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7BDF02-EC82-4546-B35F-4FC7F548FA48}" type="slidenum">
              <a:rPr lang="en-GB" sz="1200">
                <a:latin typeface="Calibri" charset="0"/>
              </a:rPr>
              <a:pPr eaLnBrk="1" hangingPunct="1"/>
              <a:t>75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12.21 (Top Row)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DC94E9-99C8-8B4D-9778-A5BDA5D4A70E}" type="slidenum">
              <a:rPr lang="en-GB" sz="1200">
                <a:latin typeface="Calibri" charset="0"/>
              </a:rPr>
              <a:pPr eaLnBrk="1" hangingPunct="1"/>
              <a:t>77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12.21 (Bottom Row)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FEBF1D-550D-8946-B0AA-D1689CAAE886}" type="slidenum">
              <a:rPr lang="en-GB" sz="1200">
                <a:latin typeface="Calibri" charset="0"/>
              </a:rPr>
              <a:pPr eaLnBrk="1" hangingPunct="1"/>
              <a:t>78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12.24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B7FD93-EB69-C640-8221-AEFB6E2888D5}" type="slidenum">
              <a:rPr lang="en-GB" sz="1200">
                <a:latin typeface="Calibri" charset="0"/>
              </a:rPr>
              <a:pPr eaLnBrk="1" hangingPunct="1"/>
              <a:t>80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12.25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AAFE38-10F7-D948-9902-C660F54CDABF}" type="slidenum">
              <a:rPr lang="en-GB" sz="1200">
                <a:latin typeface="Calibri" charset="0"/>
              </a:rPr>
              <a:pPr eaLnBrk="1" hangingPunct="1"/>
              <a:t>81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13.2 (Bottom)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46E6150C-997E-4548-B701-FB122CDF1B90}" type="slidenum">
              <a:rPr lang="en-GB">
                <a:latin typeface="Calibri" charset="0"/>
              </a:rPr>
              <a:pPr/>
              <a:t>14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13.4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D8F5C7B4-1D86-5543-A81D-F20F65C950A3}" type="slidenum">
              <a:rPr lang="en-GB">
                <a:latin typeface="Calibri" charset="0"/>
              </a:rPr>
              <a:pPr/>
              <a:t>18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Table 13.1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8A003719-BFFF-164D-8DA0-D142E0E7305F}" type="slidenum">
              <a:rPr lang="en-GB">
                <a:latin typeface="Calibri" charset="0"/>
              </a:rPr>
              <a:pPr/>
              <a:t>19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13.5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BB415065-B47A-384A-A009-DEE914B47005}" type="slidenum">
              <a:rPr lang="en-GB">
                <a:latin typeface="Calibri" charset="0"/>
              </a:rPr>
              <a:pPr/>
              <a:t>21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13.6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60A7431E-6CC3-254B-9B26-40E0FA6AC9C0}" type="slidenum">
              <a:rPr lang="en-GB">
                <a:latin typeface="Calibri" charset="0"/>
              </a:rPr>
              <a:pPr/>
              <a:t>23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13.6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60A7431E-6CC3-254B-9B26-40E0FA6AC9C0}" type="slidenum">
              <a:rPr lang="en-GB">
                <a:latin typeface="Calibri" charset="0"/>
              </a:rPr>
              <a:pPr/>
              <a:t>24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13.7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7CB403A4-533C-CE40-8D12-B5838314A078}" type="slidenum">
              <a:rPr lang="en-GB">
                <a:latin typeface="Calibri" charset="0"/>
              </a:rPr>
              <a:pPr/>
              <a:t>30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62200" y="48006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  <a:latin typeface="Tw Cen MT" charset="0"/>
              </a:rPr>
              <a:t>IEEE Virtual Reality 2011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2362200" y="37338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dirty="0" smtClean="0">
                <a:solidFill>
                  <a:schemeClr val="tx2"/>
                </a:solidFill>
                <a:latin typeface="Tw Cen MT" charset="0"/>
              </a:rPr>
              <a:t>Introduction to Networked Graphics</a:t>
            </a:r>
            <a:br>
              <a:rPr lang="en-US" sz="5400" dirty="0" smtClean="0">
                <a:solidFill>
                  <a:schemeClr val="tx2"/>
                </a:solidFill>
                <a:latin typeface="Tw Cen MT" charset="0"/>
              </a:rPr>
            </a:br>
            <a:endParaRPr lang="en-US" sz="5400" dirty="0" smtClean="0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362200" y="1219200"/>
            <a:ext cx="64770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BAFD99-9F91-0647-BFD5-58353F3048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16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A777-73F1-D54F-B620-8B45135165C0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3133-23AC-3640-AC15-8D08BDEC9C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8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E2EF-FD0B-204B-8912-AFEAD7FE6BCB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BCE8-5314-444C-A1B7-1DC27C40C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45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362200" y="37338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smtClean="0">
                <a:solidFill>
                  <a:schemeClr val="tx2"/>
                </a:solidFill>
                <a:latin typeface="Tw Cen MT" charset="0"/>
              </a:rPr>
              <a:t>Networked Graphics</a:t>
            </a:r>
            <a:br>
              <a:rPr lang="en-US" sz="5400" smtClean="0">
                <a:solidFill>
                  <a:schemeClr val="tx2"/>
                </a:solidFill>
                <a:latin typeface="Tw Cen MT" charset="0"/>
              </a:rPr>
            </a:br>
            <a:endParaRPr lang="en-US" sz="5400" smtClean="0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362200" y="4800600"/>
            <a:ext cx="64770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9AB7EF-BAFD-0642-8D40-0C9FB3334A4D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29AACD-0C50-5341-9548-A96B92F690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95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76E5-5E2E-4747-A215-B357804FE2B0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65DD-D536-774D-A6ED-E07C98463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5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3200" b="0" cap="all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BC0A-D6C7-C145-BCBF-C695A17EB41F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33D6A2AB-A100-BD4D-B72E-844D99C0A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35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7CF7-40A7-3E48-A9E7-9CB6C7D13F57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4DE5-AEBE-774D-8256-6B36F9A05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5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7567-61AC-CD4D-8129-B017AB13B874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3B81-B4BD-7D4C-8B39-65ACEBB70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9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ACB0-6AEA-A440-BE27-0C72D23794FB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AD35-2B69-3343-92EC-51D6824FF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2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B66F-C8DC-4E44-9799-2C479AA65025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64C503-9909-F146-BDE1-7201DAC2BF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8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D410-4BE3-E542-A1DF-580D28685398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7E00-6A4B-B44D-B03D-A31C9648E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1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9A99-3FA5-BB4B-9B17-442261169107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84E0141-50BD-3E47-841C-37143FEF2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7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>
              <a:defRPr/>
            </a:pPr>
            <a:fld id="{169DABB2-FB92-F843-AA9A-0BF20FF5D69D}" type="datetime1">
              <a:rPr lang="en-US"/>
              <a:pPr>
                <a:defRPr/>
              </a:pPr>
              <a:t>20/03/2011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pPr>
              <a:defRPr/>
            </a:pPr>
            <a:fld id="{E9C3ED1A-43A3-8241-AA75-1C2032C94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0" r:id="rId2"/>
    <p:sldLayoutId id="2147483775" r:id="rId3"/>
    <p:sldLayoutId id="2147483776" r:id="rId4"/>
    <p:sldLayoutId id="2147483777" r:id="rId5"/>
    <p:sldLayoutId id="2147483771" r:id="rId6"/>
    <p:sldLayoutId id="2147483778" r:id="rId7"/>
    <p:sldLayoutId id="2147483772" r:id="rId8"/>
    <p:sldLayoutId id="2147483779" r:id="rId9"/>
    <p:sldLayoutId id="2147483773" r:id="rId10"/>
    <p:sldLayoutId id="2147483780" r:id="rId11"/>
    <p:sldLayoutId id="21474837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nthonysteed\Desktop\Macintosh%20HD:Users:anthonysteed:Dropbox:netbook:chapter%206.docx!OLE_LINK1" TargetMode="External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nthonysteed\Desktop\Macintosh%20HD:Users:anthonysteed:Dropbox:netbook:chapter%206.docx!OLE_LINK2" TargetMode="External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nthonysteed\Desktop\Macintosh%20HD:Users:anthonysteed:Dropbox:netbook:chapter%207.docx!OLE_LINK2" TargetMode="External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nthonysteed\Desktop\Macintosh%20HD:Users:anthonysteed:Dropbox:netbook:chapter%207.docx!OLE_LINK1" TargetMode="External"/><Relationship Id="rId4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ubtitle 1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Anthony Steed</a:t>
            </a:r>
          </a:p>
        </p:txBody>
      </p:sp>
      <p:sp>
        <p:nvSpPr>
          <p:cNvPr id="16386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Part 4</a:t>
            </a:r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:</a:t>
            </a:r>
            <a:b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GB" dirty="0" smtClean="0"/>
              <a:t>Application Support</a:t>
            </a:r>
            <a:br>
              <a:rPr lang="en-GB" dirty="0" smtClean="0"/>
            </a:br>
            <a:r>
              <a:rPr lang="en-GB" dirty="0" smtClean="0"/>
              <a:t>Tools</a:t>
            </a:r>
            <a:br>
              <a:rPr lang="en-GB" dirty="0" smtClean="0"/>
            </a:br>
            <a:r>
              <a:rPr lang="en-GB" dirty="0" smtClean="0"/>
              <a:t>Research Issues</a:t>
            </a:r>
            <a:r>
              <a:rPr lang="en-GB" dirty="0"/>
              <a:t/>
            </a:r>
            <a:br>
              <a:rPr lang="en-GB" dirty="0"/>
            </a:b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very difficult social situation to counter</a:t>
            </a:r>
          </a:p>
          <a:p>
            <a:pPr lvl="1"/>
            <a:r>
              <a:rPr lang="en-US" dirty="0" smtClean="0"/>
              <a:t>E.G. Chip dumping</a:t>
            </a:r>
          </a:p>
          <a:p>
            <a:endParaRPr lang="en-US" dirty="0"/>
          </a:p>
          <a:p>
            <a:r>
              <a:rPr lang="en-US" dirty="0" smtClean="0"/>
              <a:t>With this and all other security problems </a:t>
            </a:r>
            <a:r>
              <a:rPr lang="en-US" i="1" dirty="0" smtClean="0"/>
              <a:t>monitoring</a:t>
            </a:r>
            <a:r>
              <a:rPr lang="en-US" dirty="0" smtClean="0"/>
              <a:t> of exceptions is important</a:t>
            </a:r>
          </a:p>
          <a:p>
            <a:pPr lvl="1"/>
            <a:r>
              <a:rPr lang="en-US" dirty="0" smtClean="0"/>
              <a:t>Players being too skillful</a:t>
            </a:r>
          </a:p>
          <a:p>
            <a:pPr lvl="1"/>
            <a:r>
              <a:rPr lang="en-US" dirty="0" smtClean="0"/>
              <a:t>Unlikely plays</a:t>
            </a:r>
          </a:p>
          <a:p>
            <a:pPr lvl="1"/>
            <a:r>
              <a:rPr lang="en-US" dirty="0" smtClean="0"/>
              <a:t>Game inventory inflation</a:t>
            </a:r>
          </a:p>
        </p:txBody>
      </p:sp>
    </p:spTree>
    <p:extLst>
      <p:ext uri="{BB962C8B-B14F-4D97-AF65-F5344CB8AC3E}">
        <p14:creationId xmlns:p14="http://schemas.microsoft.com/office/powerpoint/2010/main" val="391081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6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Private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very common for corporations and universities</a:t>
            </a:r>
          </a:p>
          <a:p>
            <a:r>
              <a:rPr lang="en-US" dirty="0" smtClean="0"/>
              <a:t>Three reasons</a:t>
            </a:r>
          </a:p>
          <a:p>
            <a:pPr lvl="1"/>
            <a:r>
              <a:rPr lang="en-US" dirty="0" smtClean="0"/>
              <a:t>Protection of internal services</a:t>
            </a:r>
          </a:p>
          <a:p>
            <a:pPr lvl="1"/>
            <a:r>
              <a:rPr lang="en-US" dirty="0" smtClean="0"/>
              <a:t>Giving a different “appearance” to the outside world (e.g. ACM Digital Library)</a:t>
            </a:r>
          </a:p>
          <a:p>
            <a:pPr lvl="1"/>
            <a:r>
              <a:rPr lang="en-US" dirty="0" smtClean="0"/>
              <a:t>Security of access from anywhere (no need to trust local network)</a:t>
            </a:r>
          </a:p>
          <a:p>
            <a:r>
              <a:rPr lang="en-US" dirty="0" smtClean="0"/>
              <a:t>The very easiest way to protect a NVE or NG is to require someone go on a trusted VPN first</a:t>
            </a:r>
          </a:p>
          <a:p>
            <a:pPr lvl="1"/>
            <a:r>
              <a:rPr lang="en-US" dirty="0" smtClean="0"/>
              <a:t>Incurs latency/bandwidth overhead of routing all information to the VPN access point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2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4038600" y="2743200"/>
            <a:ext cx="4143375" cy="242887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5288" y="3671888"/>
            <a:ext cx="1214437" cy="857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Client</a:t>
            </a:r>
            <a:r>
              <a:rPr lang="en-GB" sz="12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3538538" y="1885950"/>
            <a:ext cx="1214437" cy="857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Server</a:t>
            </a:r>
            <a:r>
              <a:rPr lang="en-GB" sz="12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X</a:t>
            </a:r>
          </a:p>
        </p:txBody>
      </p:sp>
      <p:sp>
        <p:nvSpPr>
          <p:cNvPr id="33" name="Oval 32"/>
          <p:cNvSpPr/>
          <p:nvPr/>
        </p:nvSpPr>
        <p:spPr>
          <a:xfrm>
            <a:off x="6181725" y="3386138"/>
            <a:ext cx="1214438" cy="857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Server</a:t>
            </a:r>
            <a:r>
              <a:rPr lang="en-GB" sz="12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Y</a:t>
            </a:r>
          </a:p>
        </p:txBody>
      </p:sp>
      <p:cxnSp>
        <p:nvCxnSpPr>
          <p:cNvPr id="36" name="Straight Arrow Connector 35"/>
          <p:cNvCxnSpPr>
            <a:stCxn id="11" idx="7"/>
            <a:endCxn id="23" idx="3"/>
          </p:cNvCxnSpPr>
          <p:nvPr/>
        </p:nvCxnSpPr>
        <p:spPr>
          <a:xfrm rot="5400000" flipH="1" flipV="1">
            <a:off x="1984376" y="2065337"/>
            <a:ext cx="1179512" cy="2284413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6"/>
            <a:endCxn id="34" idx="2"/>
          </p:cNvCxnSpPr>
          <p:nvPr/>
        </p:nvCxnSpPr>
        <p:spPr>
          <a:xfrm flipV="1">
            <a:off x="1609725" y="3957638"/>
            <a:ext cx="2441575" cy="14287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&quot;No&quot; Symbol 40"/>
          <p:cNvSpPr/>
          <p:nvPr/>
        </p:nvSpPr>
        <p:spPr>
          <a:xfrm>
            <a:off x="3395663" y="3743325"/>
            <a:ext cx="500062" cy="500063"/>
          </a:xfrm>
          <a:prstGeom prst="noSmoking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stCxn id="34" idx="2"/>
            <a:endCxn id="33" idx="2"/>
          </p:cNvCxnSpPr>
          <p:nvPr/>
        </p:nvCxnSpPr>
        <p:spPr>
          <a:xfrm rot="10800000" flipH="1">
            <a:off x="4051300" y="3814763"/>
            <a:ext cx="2130425" cy="142875"/>
          </a:xfrm>
          <a:prstGeom prst="straightConnector1">
            <a:avLst/>
          </a:prstGeom>
          <a:ln w="2222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69"/>
          <p:cNvSpPr txBox="1">
            <a:spLocks noChangeArrowheads="1"/>
          </p:cNvSpPr>
          <p:nvPr/>
        </p:nvSpPr>
        <p:spPr bwMode="auto">
          <a:xfrm>
            <a:off x="2252663" y="2671763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/>
              <a:t>IP</a:t>
            </a:r>
          </a:p>
        </p:txBody>
      </p:sp>
      <p:sp>
        <p:nvSpPr>
          <p:cNvPr id="18443" name="TextBox 70"/>
          <p:cNvSpPr txBox="1">
            <a:spLocks noChangeArrowheads="1"/>
          </p:cNvSpPr>
          <p:nvPr/>
        </p:nvSpPr>
        <p:spPr bwMode="auto">
          <a:xfrm>
            <a:off x="2609850" y="360045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/>
              <a:t>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Private Networks (VPNs)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loud 44"/>
          <p:cNvSpPr/>
          <p:nvPr/>
        </p:nvSpPr>
        <p:spPr>
          <a:xfrm>
            <a:off x="4071938" y="3524250"/>
            <a:ext cx="4143375" cy="242887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28625" y="4452938"/>
            <a:ext cx="1214438" cy="857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Client</a:t>
            </a:r>
            <a:r>
              <a:rPr lang="en-GB" sz="12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3571875" y="2667000"/>
            <a:ext cx="1214438" cy="857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Server</a:t>
            </a:r>
            <a:r>
              <a:rPr lang="en-GB" sz="12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X</a:t>
            </a:r>
          </a:p>
        </p:txBody>
      </p:sp>
      <p:sp>
        <p:nvSpPr>
          <p:cNvPr id="48" name="Oval 47"/>
          <p:cNvSpPr/>
          <p:nvPr/>
        </p:nvSpPr>
        <p:spPr>
          <a:xfrm>
            <a:off x="6215063" y="4167188"/>
            <a:ext cx="1214437" cy="857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Server</a:t>
            </a:r>
            <a:r>
              <a:rPr lang="en-GB" sz="12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Y</a:t>
            </a:r>
          </a:p>
        </p:txBody>
      </p:sp>
      <p:cxnSp>
        <p:nvCxnSpPr>
          <p:cNvPr id="50" name="Straight Arrow Connector 49"/>
          <p:cNvCxnSpPr>
            <a:stCxn id="46" idx="6"/>
            <a:endCxn id="53" idx="2"/>
          </p:cNvCxnSpPr>
          <p:nvPr/>
        </p:nvCxnSpPr>
        <p:spPr>
          <a:xfrm flipV="1">
            <a:off x="1643063" y="4738688"/>
            <a:ext cx="1857375" cy="14287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00438" y="4310063"/>
            <a:ext cx="1214437" cy="8572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VPN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Gateway</a:t>
            </a:r>
          </a:p>
        </p:txBody>
      </p:sp>
      <p:cxnSp>
        <p:nvCxnSpPr>
          <p:cNvPr id="58" name="Straight Arrow Connector 57"/>
          <p:cNvCxnSpPr>
            <a:stCxn id="53" idx="6"/>
            <a:endCxn id="48" idx="2"/>
          </p:cNvCxnSpPr>
          <p:nvPr/>
        </p:nvCxnSpPr>
        <p:spPr>
          <a:xfrm flipV="1">
            <a:off x="4714875" y="4595813"/>
            <a:ext cx="1500188" cy="14287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4572000" y="3452813"/>
            <a:ext cx="430213" cy="1039812"/>
          </a:xfrm>
          <a:custGeom>
            <a:avLst/>
            <a:gdLst>
              <a:gd name="connsiteX0" fmla="*/ 0 w 382016"/>
              <a:gd name="connsiteY0" fmla="*/ 1072896 h 1072896"/>
              <a:gd name="connsiteX1" fmla="*/ 377952 w 382016"/>
              <a:gd name="connsiteY1" fmla="*/ 548640 h 1072896"/>
              <a:gd name="connsiteX2" fmla="*/ 24384 w 382016"/>
              <a:gd name="connsiteY2" fmla="*/ 0 h 10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016" h="1072896">
                <a:moveTo>
                  <a:pt x="0" y="1072896"/>
                </a:moveTo>
                <a:cubicBezTo>
                  <a:pt x="186944" y="900176"/>
                  <a:pt x="373888" y="727456"/>
                  <a:pt x="377952" y="548640"/>
                </a:cubicBezTo>
                <a:cubicBezTo>
                  <a:pt x="382016" y="369824"/>
                  <a:pt x="203200" y="184912"/>
                  <a:pt x="24384" y="0"/>
                </a:cubicBezTo>
              </a:path>
            </a:pathLst>
          </a:cu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90" name="TextBox 66"/>
          <p:cNvSpPr txBox="1">
            <a:spLocks noChangeArrowheads="1"/>
          </p:cNvSpPr>
          <p:nvPr/>
        </p:nvSpPr>
        <p:spPr bwMode="auto">
          <a:xfrm>
            <a:off x="2214563" y="4310063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/>
              <a:t>IPSec</a:t>
            </a:r>
          </a:p>
        </p:txBody>
      </p:sp>
      <p:sp>
        <p:nvSpPr>
          <p:cNvPr id="20491" name="TextBox 67"/>
          <p:cNvSpPr txBox="1">
            <a:spLocks noChangeArrowheads="1"/>
          </p:cNvSpPr>
          <p:nvPr/>
        </p:nvSpPr>
        <p:spPr bwMode="auto">
          <a:xfrm>
            <a:off x="5072063" y="395287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/>
              <a:t>IP</a:t>
            </a:r>
          </a:p>
        </p:txBody>
      </p:sp>
      <p:sp>
        <p:nvSpPr>
          <p:cNvPr id="20492" name="TextBox 68"/>
          <p:cNvSpPr txBox="1">
            <a:spLocks noChangeArrowheads="1"/>
          </p:cNvSpPr>
          <p:nvPr/>
        </p:nvSpPr>
        <p:spPr bwMode="auto">
          <a:xfrm>
            <a:off x="5500688" y="4738688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/>
              <a:t>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VPNs and IPSec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9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STREAMING</a:t>
            </a:r>
          </a:p>
        </p:txBody>
      </p:sp>
    </p:spTree>
    <p:extLst>
      <p:ext uri="{BB962C8B-B14F-4D97-AF65-F5344CB8AC3E}">
        <p14:creationId xmlns:p14="http://schemas.microsoft.com/office/powerpoint/2010/main" val="12854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Uses of Streaming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Streaming Protocols</a:t>
            </a:r>
          </a:p>
          <a:p>
            <a:r>
              <a:rPr lang="en-US" dirty="0" smtClean="0"/>
              <a:t>Streaming Animations</a:t>
            </a:r>
          </a:p>
          <a:p>
            <a:r>
              <a:rPr lang="en-US" dirty="0" smtClean="0"/>
              <a:t>Streaming Geometry (i.e. incremental download)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Audio/video transport is well developed on the Internet</a:t>
            </a:r>
          </a:p>
          <a:p>
            <a:r>
              <a:rPr lang="en-US" dirty="0" smtClean="0"/>
              <a:t>However “well developed” means lots of competing solutions</a:t>
            </a:r>
          </a:p>
          <a:p>
            <a:r>
              <a:rPr lang="en-US" dirty="0" smtClean="0"/>
              <a:t>Several plug and play libraries</a:t>
            </a:r>
          </a:p>
          <a:p>
            <a:r>
              <a:rPr lang="en-US" dirty="0" smtClean="0"/>
              <a:t>Real-Time Protocol an extension of UDP to support streaming (though not all streaming protocols use it)</a:t>
            </a:r>
          </a:p>
          <a:p>
            <a:r>
              <a:rPr lang="en-US" dirty="0" smtClean="0"/>
              <a:t>Can get RTP compliant libraries which enables streaming and receiving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AccessGrid</a:t>
            </a:r>
            <a:r>
              <a:rPr lang="en-US" dirty="0" smtClean="0"/>
              <a:t>, some VoIP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6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2133600"/>
          <a:ext cx="7069138" cy="3529965"/>
        </p:xfrm>
        <a:graphic>
          <a:graphicData uri="http://schemas.openxmlformats.org/drawingml/2006/table">
            <a:tbl>
              <a:tblPr/>
              <a:tblGrid>
                <a:gridCol w="1000125"/>
                <a:gridCol w="1522413"/>
                <a:gridCol w="1665287"/>
                <a:gridCol w="2881313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0                                               15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16                                          31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Version, config, flags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Payload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Sequence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32-63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Timestamp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64-95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Synchronisation Source (SSRC) Identifier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Contributing Source (CSRC) Identifiers (Optional)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Header Extensions (Optional)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Payload Header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128+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Payload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0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RTP Payloads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600200"/>
            <a:ext cx="695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9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i="1" dirty="0"/>
              <a:t>Application Support </a:t>
            </a:r>
            <a:endParaRPr lang="en-GB" dirty="0"/>
          </a:p>
          <a:p>
            <a:r>
              <a:rPr lang="en-GB" dirty="0"/>
              <a:t>  - Security,  Protocol decisions</a:t>
            </a:r>
          </a:p>
          <a:p>
            <a:r>
              <a:rPr lang="en-GB" dirty="0"/>
              <a:t>  - Persistence</a:t>
            </a:r>
          </a:p>
          <a:p>
            <a:r>
              <a:rPr lang="en-GB" i="1" dirty="0"/>
              <a:t>Tools</a:t>
            </a:r>
            <a:endParaRPr lang="en-GB" dirty="0"/>
          </a:p>
          <a:p>
            <a:r>
              <a:rPr lang="en-GB" dirty="0"/>
              <a:t>  - Middleware</a:t>
            </a:r>
          </a:p>
          <a:p>
            <a:r>
              <a:rPr lang="en-GB" dirty="0"/>
              <a:t>  - Networked engines</a:t>
            </a:r>
          </a:p>
          <a:p>
            <a:r>
              <a:rPr lang="en-GB" i="1" dirty="0"/>
              <a:t>Research Issues</a:t>
            </a:r>
            <a:endParaRPr lang="en-GB" dirty="0"/>
          </a:p>
          <a:p>
            <a:r>
              <a:rPr lang="en-GB" dirty="0"/>
              <a:t>  - Scalable peer-to-peer, thin clients</a:t>
            </a:r>
          </a:p>
          <a:p>
            <a:r>
              <a:rPr lang="en-GB" dirty="0"/>
              <a:t>  - Standards,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already looked at streaming positions and orientations of objects</a:t>
            </a:r>
          </a:p>
          <a:p>
            <a:r>
              <a:rPr lang="en-US" dirty="0" smtClean="0"/>
              <a:t>However, a large class of objects are humans or animals (or aliens) which deform</a:t>
            </a:r>
          </a:p>
          <a:p>
            <a:r>
              <a:rPr lang="en-US" dirty="0" smtClean="0"/>
              <a:t>Typically modeled from the graphics side as a skeleton</a:t>
            </a:r>
          </a:p>
          <a:p>
            <a:r>
              <a:rPr lang="en-US" dirty="0" smtClean="0"/>
              <a:t>Animation is controlled by indicating which </a:t>
            </a:r>
            <a:r>
              <a:rPr lang="en-US" i="1" dirty="0" smtClean="0"/>
              <a:t>motion</a:t>
            </a:r>
            <a:r>
              <a:rPr lang="en-US" dirty="0" smtClean="0"/>
              <a:t> the character is in and the </a:t>
            </a:r>
            <a:r>
              <a:rPr lang="en-US" i="1" dirty="0" err="1" smtClean="0"/>
              <a:t>keyframe</a:t>
            </a:r>
            <a:r>
              <a:rPr lang="en-US" dirty="0" smtClean="0"/>
              <a:t> in that motion</a:t>
            </a:r>
            <a:endParaRPr lang="en-US" dirty="0"/>
          </a:p>
          <a:p>
            <a:r>
              <a:rPr lang="en-US" dirty="0" smtClean="0"/>
              <a:t>Because motion is continuous (e.g. motion capture) information might only need to be sent &gt; 1s</a:t>
            </a:r>
          </a:p>
        </p:txBody>
      </p:sp>
    </p:spTree>
    <p:extLst>
      <p:ext uri="{BB962C8B-B14F-4D97-AF65-F5344CB8AC3E}">
        <p14:creationId xmlns:p14="http://schemas.microsoft.com/office/powerpoint/2010/main" val="8671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Examples of </a:t>
            </a:r>
            <a:r>
              <a:rPr lang="en-US" dirty="0" err="1" smtClean="0">
                <a:latin typeface="Tw Cen MT" charset="0"/>
                <a:ea typeface="ＭＳ Ｐゴシック" charset="0"/>
                <a:cs typeface="ＭＳ Ｐゴシック" charset="0"/>
              </a:rPr>
              <a:t>Keyframe</a:t>
            </a:r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 Animation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727200"/>
            <a:ext cx="58293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1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NVEs use very large worlds which need to be downloaded because user modifiable or just vast</a:t>
            </a:r>
          </a:p>
          <a:p>
            <a:r>
              <a:rPr lang="en-US" dirty="0" smtClean="0"/>
              <a:t>System needs to determine which parts of the models should be transferred</a:t>
            </a:r>
          </a:p>
          <a:p>
            <a:r>
              <a:rPr lang="en-US" dirty="0" smtClean="0"/>
              <a:t>Typically done in a </a:t>
            </a:r>
            <a:r>
              <a:rPr lang="en-US" i="1" dirty="0" smtClean="0"/>
              <a:t>priority order </a:t>
            </a:r>
            <a:r>
              <a:rPr lang="en-US" dirty="0" smtClean="0"/>
              <a:t>from the viewpoint of the client, e.g. in increasing distance order</a:t>
            </a:r>
          </a:p>
          <a:p>
            <a:r>
              <a:rPr lang="en-US" dirty="0" smtClean="0"/>
              <a:t>Two ways of doing this</a:t>
            </a:r>
          </a:p>
          <a:p>
            <a:pPr lvl="1"/>
            <a:r>
              <a:rPr lang="en-US" dirty="0" smtClean="0"/>
              <a:t>Client-pull</a:t>
            </a:r>
          </a:p>
          <a:p>
            <a:pPr lvl="1"/>
            <a:r>
              <a:rPr lang="en-US" dirty="0" smtClean="0"/>
              <a:t>Server-push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6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rot="5400000">
            <a:off x="1848470" y="3565947"/>
            <a:ext cx="3000375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705845" y="3565947"/>
            <a:ext cx="3000375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TextBox 46"/>
          <p:cNvSpPr txBox="1">
            <a:spLocks noChangeArrowheads="1"/>
          </p:cNvSpPr>
          <p:nvPr/>
        </p:nvSpPr>
        <p:spPr bwMode="auto">
          <a:xfrm>
            <a:off x="2562051" y="5116140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1400"/>
              <a:t>Client</a:t>
            </a:r>
          </a:p>
        </p:txBody>
      </p:sp>
      <p:sp>
        <p:nvSpPr>
          <p:cNvPr id="32773" name="TextBox 47"/>
          <p:cNvSpPr txBox="1">
            <a:spLocks noChangeArrowheads="1"/>
          </p:cNvSpPr>
          <p:nvPr/>
        </p:nvSpPr>
        <p:spPr bwMode="auto">
          <a:xfrm>
            <a:off x="4133676" y="5116140"/>
            <a:ext cx="2071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1400"/>
              <a:t>Server</a:t>
            </a:r>
            <a:endParaRPr lang="en-GB" sz="1400" baseline="-25000"/>
          </a:p>
          <a:p>
            <a:pPr algn="ctr"/>
            <a:endParaRPr lang="en-GB" sz="140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347864" y="2209428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33564" y="2209428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33564" y="2852365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49439" y="3495303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33564" y="4138240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49439" y="4781178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90939" y="2209428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92526" y="2852365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08401" y="3495303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92526" y="4138240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08401" y="4781178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3347864" y="2852365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347739" y="1923678"/>
            <a:ext cx="714375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PositionX</a:t>
            </a:r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19551" y="2566615"/>
            <a:ext cx="1071563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Send A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High</a:t>
            </a:r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B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Low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rot="10800000" flipV="1">
            <a:off x="3347864" y="3495303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419551" y="3209553"/>
            <a:ext cx="1071563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Send B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High</a:t>
            </a:r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C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Low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347864" y="2780928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347864" y="3566740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347739" y="2566615"/>
            <a:ext cx="714375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PositionY</a:t>
            </a:r>
            <a:endParaRPr lang="en-GB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347739" y="3209553"/>
            <a:ext cx="714375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Position Z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419551" y="3923928"/>
            <a:ext cx="1071563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Send D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Low</a:t>
            </a:r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E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9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 rot="5400000">
            <a:off x="1900734" y="3666827"/>
            <a:ext cx="3357562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3793827" y="3631109"/>
            <a:ext cx="3286125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7" name="TextBox 94"/>
          <p:cNvSpPr txBox="1">
            <a:spLocks noChangeArrowheads="1"/>
          </p:cNvSpPr>
          <p:nvPr/>
        </p:nvSpPr>
        <p:spPr bwMode="auto">
          <a:xfrm>
            <a:off x="2792908" y="5346402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1400"/>
              <a:t>Client</a:t>
            </a:r>
          </a:p>
        </p:txBody>
      </p:sp>
      <p:sp>
        <p:nvSpPr>
          <p:cNvPr id="32798" name="TextBox 95"/>
          <p:cNvSpPr txBox="1">
            <a:spLocks noChangeArrowheads="1"/>
          </p:cNvSpPr>
          <p:nvPr/>
        </p:nvSpPr>
        <p:spPr bwMode="auto">
          <a:xfrm>
            <a:off x="4364533" y="5346402"/>
            <a:ext cx="207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1400"/>
              <a:t>Server</a:t>
            </a:r>
            <a:endParaRPr lang="en-GB" sz="1400" baseline="-25000"/>
          </a:p>
          <a:p>
            <a:pPr algn="ctr"/>
            <a:endParaRPr lang="en-GB" sz="140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3578721" y="2131715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464421" y="2131715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464421" y="2774652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480296" y="3417590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464421" y="4060527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480296" y="4703465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321796" y="2131715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323383" y="2774652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339258" y="3417590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323383" y="4060527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339258" y="4703465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0800000" flipV="1">
            <a:off x="3578721" y="2774652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2364283" y="1845965"/>
            <a:ext cx="928688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Fetch Index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650408" y="2488902"/>
            <a:ext cx="1071563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Send Index</a:t>
            </a:r>
            <a:endParaRPr lang="en-GB" sz="1000" baseline="-250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V="1">
            <a:off x="3578721" y="4131965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5721846" y="4560590"/>
            <a:ext cx="1071562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Send B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High</a:t>
            </a:r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C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Low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3578721" y="3489027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2364283" y="3131840"/>
            <a:ext cx="928688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Fetch A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High</a:t>
            </a:r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B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Low</a:t>
            </a:r>
          </a:p>
          <a:p>
            <a:pPr algn="ctr"/>
            <a:endParaRPr lang="en-GB" sz="10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650408" y="3774777"/>
            <a:ext cx="1071563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Send A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High</a:t>
            </a:r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B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Low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364283" y="3846215"/>
            <a:ext cx="928688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Fetch B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High</a:t>
            </a:r>
            <a:r>
              <a:rPr lang="en-GB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C</a:t>
            </a:r>
            <a:r>
              <a:rPr lang="en-GB" sz="1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Low</a:t>
            </a:r>
          </a:p>
          <a:p>
            <a:pPr algn="ctr"/>
            <a:endParaRPr lang="en-GB" sz="10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rot="10800000" flipV="1">
            <a:off x="3578721" y="4774902"/>
            <a:ext cx="1857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3578721" y="4131965"/>
            <a:ext cx="1857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3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PERSISTENT AND TIERED SERVICES</a:t>
            </a:r>
          </a:p>
        </p:txBody>
      </p:sp>
    </p:spTree>
    <p:extLst>
      <p:ext uri="{BB962C8B-B14F-4D97-AF65-F5344CB8AC3E}">
        <p14:creationId xmlns:p14="http://schemas.microsoft.com/office/powerpoint/2010/main" val="70801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Persistent Service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systems are long-lived and worth money</a:t>
            </a:r>
          </a:p>
          <a:p>
            <a:pPr lvl="1"/>
            <a:r>
              <a:rPr lang="en-US" dirty="0" smtClean="0"/>
              <a:t>Second Life</a:t>
            </a:r>
            <a:endParaRPr lang="en-US" dirty="0"/>
          </a:p>
          <a:p>
            <a:pPr lvl="1"/>
            <a:r>
              <a:rPr lang="en-US" dirty="0" smtClean="0"/>
              <a:t>World of </a:t>
            </a:r>
            <a:r>
              <a:rPr lang="en-US" dirty="0" err="1" smtClean="0"/>
              <a:t>Warcraft</a:t>
            </a:r>
            <a:endParaRPr lang="en-US" dirty="0" smtClean="0"/>
          </a:p>
          <a:p>
            <a:r>
              <a:rPr lang="en-US" dirty="0" smtClean="0"/>
              <a:t>There needs to be a reliable persistent backend</a:t>
            </a:r>
          </a:p>
          <a:p>
            <a:r>
              <a:rPr lang="en-US" dirty="0" smtClean="0"/>
              <a:t>There needs to be separation of concerns in web-service</a:t>
            </a:r>
          </a:p>
          <a:p>
            <a:r>
              <a:rPr lang="en-US" dirty="0" smtClean="0"/>
              <a:t>The infrastructure needs to be protected</a:t>
            </a:r>
          </a:p>
          <a:p>
            <a:endParaRPr lang="en-US" dirty="0"/>
          </a:p>
          <a:p>
            <a:r>
              <a:rPr lang="en-US" dirty="0" smtClean="0"/>
              <a:t>A lot of this is just based on good practice for big web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9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Persistent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Player scores!</a:t>
            </a:r>
          </a:p>
          <a:p>
            <a:r>
              <a:rPr lang="en-US" dirty="0" smtClean="0"/>
              <a:t>In-game currency, in-game asset ownership</a:t>
            </a:r>
          </a:p>
          <a:p>
            <a:r>
              <a:rPr lang="en-US" dirty="0" smtClean="0"/>
              <a:t>Need proper “database-like” characteristics (ACID principles)</a:t>
            </a:r>
          </a:p>
          <a:p>
            <a:pPr lvl="1"/>
            <a:r>
              <a:rPr lang="en-US" dirty="0" smtClean="0"/>
              <a:t>Thus use proper databases over SQL</a:t>
            </a:r>
          </a:p>
          <a:p>
            <a:pPr lvl="1"/>
            <a:endParaRPr lang="en-US" dirty="0"/>
          </a:p>
          <a:p>
            <a:r>
              <a:rPr lang="en-US" dirty="0" smtClean="0"/>
              <a:t>World description</a:t>
            </a:r>
          </a:p>
          <a:p>
            <a:pPr lvl="1"/>
            <a:r>
              <a:rPr lang="en-US" dirty="0" smtClean="0"/>
              <a:t>Can use database over SQL, probably more custom databases</a:t>
            </a:r>
          </a:p>
        </p:txBody>
      </p:sp>
    </p:spTree>
    <p:extLst>
      <p:ext uri="{BB962C8B-B14F-4D97-AF65-F5344CB8AC3E}">
        <p14:creationId xmlns:p14="http://schemas.microsoft.com/office/powerpoint/2010/main" val="224757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Doesn’t Need to be Persistent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Actual in-game state (usually)</a:t>
            </a:r>
          </a:p>
          <a:p>
            <a:pPr lvl="1"/>
            <a:r>
              <a:rPr lang="en-US" dirty="0" smtClean="0"/>
              <a:t>Users care about outcomes, not state</a:t>
            </a:r>
          </a:p>
          <a:p>
            <a:pPr lvl="1"/>
            <a:r>
              <a:rPr lang="en-US" dirty="0" smtClean="0"/>
              <a:t>No need to (e.g.) continuously store players locations to a persistent database</a:t>
            </a:r>
          </a:p>
          <a:p>
            <a:r>
              <a:rPr lang="en-US" dirty="0" smtClean="0"/>
              <a:t>Commonly assumed that there is a “prototype” world-state that the world can be reset to at any point</a:t>
            </a:r>
          </a:p>
          <a:p>
            <a:pPr lvl="1"/>
            <a:r>
              <a:rPr lang="en-US" dirty="0" smtClean="0"/>
              <a:t>If the world crashes, just reload it</a:t>
            </a:r>
          </a:p>
          <a:p>
            <a:pPr lvl="1"/>
            <a:r>
              <a:rPr lang="en-US" dirty="0" smtClean="0"/>
              <a:t>This state might be a file on disk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988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Separation of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expose database to the raw Internet</a:t>
            </a:r>
          </a:p>
          <a:p>
            <a:pPr lvl="1"/>
            <a:r>
              <a:rPr lang="en-US" dirty="0" smtClean="0"/>
              <a:t>Normal “tiered-service”-style approach</a:t>
            </a:r>
          </a:p>
          <a:p>
            <a:r>
              <a:rPr lang="en-US" dirty="0" smtClean="0"/>
              <a:t>Separate computational processes if required</a:t>
            </a:r>
          </a:p>
          <a:p>
            <a:pPr lvl="1"/>
            <a:r>
              <a:rPr lang="en-US" dirty="0" smtClean="0"/>
              <a:t>E.G. Separate physics from rest of game-play</a:t>
            </a:r>
          </a:p>
          <a:p>
            <a:r>
              <a:rPr lang="en-US" dirty="0" smtClean="0"/>
              <a:t>Sometimes: don’t even let clients connect direct to game servers, </a:t>
            </a:r>
            <a:r>
              <a:rPr lang="en-US" dirty="0"/>
              <a:t>u</a:t>
            </a:r>
            <a:r>
              <a:rPr lang="en-US" dirty="0" smtClean="0"/>
              <a:t>se a gateway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TCP connections to be kept-alive</a:t>
            </a:r>
          </a:p>
          <a:p>
            <a:pPr lvl="1"/>
            <a:r>
              <a:rPr lang="en-US" dirty="0" smtClean="0"/>
              <a:t>Good point to rate-limit</a:t>
            </a:r>
          </a:p>
          <a:p>
            <a:pPr lvl="1"/>
            <a:r>
              <a:rPr lang="en-US" dirty="0" smtClean="0"/>
              <a:t>Fair sharing amongst users</a:t>
            </a:r>
          </a:p>
        </p:txBody>
      </p:sp>
    </p:spTree>
    <p:extLst>
      <p:ext uri="{BB962C8B-B14F-4D97-AF65-F5344CB8AC3E}">
        <p14:creationId xmlns:p14="http://schemas.microsoft.com/office/powerpoint/2010/main" val="145306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Application Support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4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8"/>
          <p:cNvGrpSpPr>
            <a:grpSpLocks/>
          </p:cNvGrpSpPr>
          <p:nvPr/>
        </p:nvGrpSpPr>
        <p:grpSpPr bwMode="auto">
          <a:xfrm>
            <a:off x="685800" y="1676400"/>
            <a:ext cx="8119568" cy="5110163"/>
            <a:chOff x="0" y="-24"/>
            <a:chExt cx="9647011" cy="6072230"/>
          </a:xfrm>
        </p:grpSpPr>
        <p:sp>
          <p:nvSpPr>
            <p:cNvPr id="280" name="Rectangle 279"/>
            <p:cNvSpPr/>
            <p:nvPr/>
          </p:nvSpPr>
          <p:spPr>
            <a:xfrm>
              <a:off x="0" y="-24"/>
              <a:ext cx="4428653" cy="60722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Public Network</a:t>
              </a: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460130" y="-24"/>
              <a:ext cx="5186881" cy="60722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Private Network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856307" y="1390232"/>
              <a:ext cx="1143000" cy="2039167"/>
            </a:xfrm>
            <a:custGeom>
              <a:avLst/>
              <a:gdLst>
                <a:gd name="connsiteX0" fmla="*/ 0 w 2019300"/>
                <a:gd name="connsiteY0" fmla="*/ 1955800 h 1955800"/>
                <a:gd name="connsiteX1" fmla="*/ 1308100 w 2019300"/>
                <a:gd name="connsiteY1" fmla="*/ 1422400 h 1955800"/>
                <a:gd name="connsiteX2" fmla="*/ 2019300 w 2019300"/>
                <a:gd name="connsiteY2" fmla="*/ 0 h 195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300" h="1955800">
                  <a:moveTo>
                    <a:pt x="0" y="1955800"/>
                  </a:moveTo>
                  <a:cubicBezTo>
                    <a:pt x="485775" y="1852083"/>
                    <a:pt x="971550" y="1748367"/>
                    <a:pt x="1308100" y="1422400"/>
                  </a:cubicBezTo>
                  <a:cubicBezTo>
                    <a:pt x="1644650" y="1096433"/>
                    <a:pt x="1831975" y="548216"/>
                    <a:pt x="2019300" y="0"/>
                  </a:cubicBezTo>
                </a:path>
              </a:pathLst>
            </a:custGeom>
            <a:ln w="22225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71327" y="1358163"/>
              <a:ext cx="1071327" cy="2142918"/>
            </a:xfrm>
            <a:custGeom>
              <a:avLst/>
              <a:gdLst>
                <a:gd name="connsiteX0" fmla="*/ 0 w 2019300"/>
                <a:gd name="connsiteY0" fmla="*/ 1955800 h 1955800"/>
                <a:gd name="connsiteX1" fmla="*/ 1308100 w 2019300"/>
                <a:gd name="connsiteY1" fmla="*/ 1422400 h 1955800"/>
                <a:gd name="connsiteX2" fmla="*/ 2019300 w 2019300"/>
                <a:gd name="connsiteY2" fmla="*/ 0 h 195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300" h="1955800">
                  <a:moveTo>
                    <a:pt x="0" y="1955800"/>
                  </a:moveTo>
                  <a:cubicBezTo>
                    <a:pt x="485775" y="1852083"/>
                    <a:pt x="971550" y="1748367"/>
                    <a:pt x="1308100" y="1422400"/>
                  </a:cubicBezTo>
                  <a:cubicBezTo>
                    <a:pt x="1644650" y="1096433"/>
                    <a:pt x="1831975" y="548216"/>
                    <a:pt x="2019300" y="0"/>
                  </a:cubicBezTo>
                </a:path>
              </a:pathLst>
            </a:cu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499481" y="571547"/>
              <a:ext cx="1358020" cy="8564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Master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Server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14673" y="3142671"/>
              <a:ext cx="1786174" cy="530071"/>
            </a:xfrm>
            <a:custGeom>
              <a:avLst/>
              <a:gdLst>
                <a:gd name="connsiteX0" fmla="*/ 0 w 3746500"/>
                <a:gd name="connsiteY0" fmla="*/ 508000 h 529167"/>
                <a:gd name="connsiteX1" fmla="*/ 2082800 w 3746500"/>
                <a:gd name="connsiteY1" fmla="*/ 444500 h 529167"/>
                <a:gd name="connsiteX2" fmla="*/ 3746500 w 3746500"/>
                <a:gd name="connsiteY2" fmla="*/ 0 h 5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6500" h="529167">
                  <a:moveTo>
                    <a:pt x="0" y="508000"/>
                  </a:moveTo>
                  <a:cubicBezTo>
                    <a:pt x="729191" y="518583"/>
                    <a:pt x="1458383" y="529167"/>
                    <a:pt x="2082800" y="444500"/>
                  </a:cubicBezTo>
                  <a:cubicBezTo>
                    <a:pt x="2707217" y="359833"/>
                    <a:pt x="3630083" y="93133"/>
                    <a:pt x="3746500" y="0"/>
                  </a:cubicBezTo>
                </a:path>
              </a:pathLst>
            </a:custGeom>
            <a:ln w="22225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248624" y="3257740"/>
              <a:ext cx="1893683" cy="528184"/>
            </a:xfrm>
            <a:custGeom>
              <a:avLst/>
              <a:gdLst>
                <a:gd name="connsiteX0" fmla="*/ 0 w 3746500"/>
                <a:gd name="connsiteY0" fmla="*/ 508000 h 529167"/>
                <a:gd name="connsiteX1" fmla="*/ 2082800 w 3746500"/>
                <a:gd name="connsiteY1" fmla="*/ 444500 h 529167"/>
                <a:gd name="connsiteX2" fmla="*/ 3746500 w 3746500"/>
                <a:gd name="connsiteY2" fmla="*/ 0 h 5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6500" h="529167">
                  <a:moveTo>
                    <a:pt x="0" y="508000"/>
                  </a:moveTo>
                  <a:cubicBezTo>
                    <a:pt x="729191" y="518583"/>
                    <a:pt x="1458383" y="529167"/>
                    <a:pt x="2082800" y="444500"/>
                  </a:cubicBezTo>
                  <a:cubicBezTo>
                    <a:pt x="2707217" y="359833"/>
                    <a:pt x="3630083" y="93133"/>
                    <a:pt x="3746500" y="0"/>
                  </a:cubicBezTo>
                </a:path>
              </a:pathLst>
            </a:cu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000847" y="2642783"/>
              <a:ext cx="1214673" cy="8582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Gateway</a:t>
              </a:r>
              <a:r>
                <a:rPr lang="en-GB" sz="1200" b="1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1673" y="3357717"/>
              <a:ext cx="1214673" cy="8564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New Process</a:t>
              </a:r>
            </a:p>
          </p:txBody>
        </p:sp>
        <p:sp>
          <p:nvSpPr>
            <p:cNvPr id="190" name="Oval 189"/>
            <p:cNvSpPr/>
            <p:nvPr/>
          </p:nvSpPr>
          <p:spPr>
            <a:xfrm>
              <a:off x="4715347" y="2214576"/>
              <a:ext cx="1214673" cy="8564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Physics</a:t>
              </a:r>
              <a:r>
                <a:rPr lang="en-GB" sz="1200" b="1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196" name="Oval 195"/>
            <p:cNvSpPr/>
            <p:nvPr/>
          </p:nvSpPr>
          <p:spPr>
            <a:xfrm>
              <a:off x="5286846" y="3214353"/>
              <a:ext cx="1469273" cy="8583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GB" sz="1200" b="1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Gameplay</a:t>
              </a:r>
              <a:r>
                <a:rPr lang="en-GB" sz="1200" b="1" baseline="-250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lang="en-GB" sz="1200" b="1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7440551" y="3194870"/>
              <a:ext cx="1214673" cy="8564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Database</a:t>
              </a:r>
              <a:endParaRPr lang="en-GB" sz="12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 flipV="1">
              <a:off x="1286347" y="3857606"/>
              <a:ext cx="1962056" cy="962992"/>
            </a:xfrm>
            <a:custGeom>
              <a:avLst/>
              <a:gdLst>
                <a:gd name="connsiteX0" fmla="*/ 0 w 3746500"/>
                <a:gd name="connsiteY0" fmla="*/ 508000 h 529167"/>
                <a:gd name="connsiteX1" fmla="*/ 2082800 w 3746500"/>
                <a:gd name="connsiteY1" fmla="*/ 444500 h 529167"/>
                <a:gd name="connsiteX2" fmla="*/ 3746500 w 3746500"/>
                <a:gd name="connsiteY2" fmla="*/ 0 h 5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6500" h="529167">
                  <a:moveTo>
                    <a:pt x="0" y="508000"/>
                  </a:moveTo>
                  <a:cubicBezTo>
                    <a:pt x="729191" y="518583"/>
                    <a:pt x="1458383" y="529167"/>
                    <a:pt x="2082800" y="444500"/>
                  </a:cubicBezTo>
                  <a:cubicBezTo>
                    <a:pt x="2707217" y="359833"/>
                    <a:pt x="3630083" y="93133"/>
                    <a:pt x="3746500" y="0"/>
                  </a:cubicBezTo>
                </a:path>
              </a:pathLst>
            </a:custGeom>
            <a:ln w="22225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29" name="Freeform 228"/>
            <p:cNvSpPr/>
            <p:nvPr/>
          </p:nvSpPr>
          <p:spPr>
            <a:xfrm flipV="1">
              <a:off x="1214673" y="3929286"/>
              <a:ext cx="2033729" cy="1062440"/>
            </a:xfrm>
            <a:custGeom>
              <a:avLst/>
              <a:gdLst>
                <a:gd name="connsiteX0" fmla="*/ 0 w 3746500"/>
                <a:gd name="connsiteY0" fmla="*/ 508000 h 529167"/>
                <a:gd name="connsiteX1" fmla="*/ 2082800 w 3746500"/>
                <a:gd name="connsiteY1" fmla="*/ 444500 h 529167"/>
                <a:gd name="connsiteX2" fmla="*/ 3746500 w 3746500"/>
                <a:gd name="connsiteY2" fmla="*/ 0 h 5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6500" h="529167">
                  <a:moveTo>
                    <a:pt x="0" y="508000"/>
                  </a:moveTo>
                  <a:cubicBezTo>
                    <a:pt x="729191" y="518583"/>
                    <a:pt x="1458383" y="529167"/>
                    <a:pt x="2082800" y="444500"/>
                  </a:cubicBezTo>
                  <a:cubicBezTo>
                    <a:pt x="2707217" y="359833"/>
                    <a:pt x="3630083" y="93133"/>
                    <a:pt x="3746500" y="0"/>
                  </a:cubicBezTo>
                </a:path>
              </a:pathLst>
            </a:cu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50" name="Straight Arrow Connector 249"/>
            <p:cNvCxnSpPr>
              <a:stCxn id="26" idx="5"/>
              <a:endCxn id="196" idx="2"/>
            </p:cNvCxnSpPr>
            <p:nvPr/>
          </p:nvCxnSpPr>
          <p:spPr>
            <a:xfrm>
              <a:off x="4037635" y="3375387"/>
              <a:ext cx="1249211" cy="268117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26" idx="7"/>
              <a:endCxn id="190" idx="2"/>
            </p:cNvCxnSpPr>
            <p:nvPr/>
          </p:nvCxnSpPr>
          <p:spPr>
            <a:xfrm rot="5400000" flipH="1" flipV="1">
              <a:off x="4312648" y="2366471"/>
              <a:ext cx="126386" cy="679010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>
              <a:stCxn id="196" idx="0"/>
              <a:endCxn id="190" idx="5"/>
            </p:cNvCxnSpPr>
            <p:nvPr/>
          </p:nvCxnSpPr>
          <p:spPr>
            <a:xfrm flipH="1" flipV="1">
              <a:off x="5752136" y="2945570"/>
              <a:ext cx="269347" cy="268783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>
              <a:stCxn id="196" idx="6"/>
              <a:endCxn id="214" idx="2"/>
            </p:cNvCxnSpPr>
            <p:nvPr/>
          </p:nvCxnSpPr>
          <p:spPr>
            <a:xfrm flipV="1">
              <a:off x="6756118" y="3623077"/>
              <a:ext cx="684432" cy="20426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3000847" y="643229"/>
              <a:ext cx="1214673" cy="8564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GB" sz="1200" b="1" dirty="0" err="1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Gateway</a:t>
              </a:r>
              <a:r>
                <a:rPr lang="en-GB" sz="1200" b="1" baseline="-250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</a:t>
              </a:r>
              <a:endParaRPr lang="en-GB" sz="1200" b="1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4715347" y="215022"/>
              <a:ext cx="1214673" cy="8564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GB" sz="1200" b="1" dirty="0" err="1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Physics</a:t>
              </a:r>
              <a:r>
                <a:rPr lang="en-GB" sz="1200" b="1" baseline="-250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</a:t>
              </a:r>
              <a:endParaRPr lang="en-GB" sz="1200" b="1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5286846" y="1214799"/>
              <a:ext cx="1383718" cy="8564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GB" sz="1200" b="1" dirty="0" err="1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Gameplay</a:t>
              </a:r>
              <a:r>
                <a:rPr lang="en-GB" sz="1200" b="1" baseline="-250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</a:t>
              </a:r>
              <a:endParaRPr lang="en-GB" sz="1200" b="1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72" name="Straight Arrow Connector 271"/>
            <p:cNvCxnSpPr>
              <a:stCxn id="269" idx="5"/>
              <a:endCxn id="271" idx="2"/>
            </p:cNvCxnSpPr>
            <p:nvPr/>
          </p:nvCxnSpPr>
          <p:spPr>
            <a:xfrm>
              <a:off x="4037635" y="1374223"/>
              <a:ext cx="1249211" cy="268783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>
              <a:stCxn id="269" idx="7"/>
              <a:endCxn id="270" idx="2"/>
            </p:cNvCxnSpPr>
            <p:nvPr/>
          </p:nvCxnSpPr>
          <p:spPr>
            <a:xfrm rot="5400000" flipH="1" flipV="1">
              <a:off x="4313591" y="365975"/>
              <a:ext cx="124501" cy="679010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>
              <a:stCxn id="271" idx="0"/>
              <a:endCxn id="270" idx="5"/>
            </p:cNvCxnSpPr>
            <p:nvPr/>
          </p:nvCxnSpPr>
          <p:spPr>
            <a:xfrm flipH="1" flipV="1">
              <a:off x="5752136" y="946016"/>
              <a:ext cx="226569" cy="268783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>
              <a:stCxn id="271" idx="5"/>
              <a:endCxn id="214" idx="1"/>
            </p:cNvCxnSpPr>
            <p:nvPr/>
          </p:nvCxnSpPr>
          <p:spPr>
            <a:xfrm>
              <a:off x="6467922" y="1945793"/>
              <a:ext cx="1150514" cy="1374496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20" idx="6"/>
              <a:endCxn id="214" idx="4"/>
            </p:cNvCxnSpPr>
            <p:nvPr/>
          </p:nvCxnSpPr>
          <p:spPr>
            <a:xfrm flipV="1">
              <a:off x="4189497" y="4051283"/>
              <a:ext cx="3858391" cy="1111957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/>
            <p:cNvSpPr/>
            <p:nvPr/>
          </p:nvSpPr>
          <p:spPr>
            <a:xfrm>
              <a:off x="2974824" y="4735033"/>
              <a:ext cx="1214673" cy="8564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Asset Server</a:t>
              </a:r>
              <a:endParaRPr lang="en-GB" sz="1200" b="1" baseline="-25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16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1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i="1" dirty="0" smtClean="0"/>
              <a:t>Tools</a:t>
            </a:r>
            <a:endParaRPr lang="en-GB" dirty="0" smtClean="0"/>
          </a:p>
          <a:p>
            <a:r>
              <a:rPr lang="en-GB" dirty="0" smtClean="0"/>
              <a:t>  </a:t>
            </a:r>
            <a:r>
              <a:rPr lang="en-GB" dirty="0"/>
              <a:t>- Middleware</a:t>
            </a:r>
          </a:p>
          <a:p>
            <a:r>
              <a:rPr lang="en-GB" dirty="0"/>
              <a:t>  - Networked </a:t>
            </a:r>
            <a:r>
              <a:rPr lang="en-GB" dirty="0" smtClean="0"/>
              <a:t>engines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u="sng" dirty="0" err="1" smtClean="0"/>
              <a:t>www.networkedgraphics.org</a:t>
            </a:r>
            <a:r>
              <a:rPr lang="en-GB" b="1" u="sng" dirty="0" smtClean="0"/>
              <a:t> </a:t>
            </a:r>
            <a:r>
              <a:rPr lang="en-GB" dirty="0" smtClean="0"/>
              <a:t>has lots of information about tools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6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ROLE OF MIDDLEWARE</a:t>
            </a:r>
          </a:p>
        </p:txBody>
      </p:sp>
    </p:spTree>
    <p:extLst>
      <p:ext uri="{BB962C8B-B14F-4D97-AF65-F5344CB8AC3E}">
        <p14:creationId xmlns:p14="http://schemas.microsoft.com/office/powerpoint/2010/main" val="138978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5536" y="2060848"/>
            <a:ext cx="4127500" cy="822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 frameworks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95536" y="2883173"/>
            <a:ext cx="4127500" cy="8239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Protocol implementations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5536" y="3708673"/>
            <a:ext cx="4127500" cy="822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Connection 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5536" y="4537348"/>
            <a:ext cx="4127500" cy="822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Operating system abstraction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5536" y="5373216"/>
            <a:ext cx="4127500" cy="822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Operating system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16016" y="2069207"/>
            <a:ext cx="4127500" cy="822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 whole setup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716016" y="2891532"/>
            <a:ext cx="4127500" cy="823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 protocol such as DIS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716016" y="3717032"/>
            <a:ext cx="4127500" cy="822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 multiple ports, streams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716016" y="4545707"/>
            <a:ext cx="4127500" cy="822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Cross platform support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16016" y="5381575"/>
            <a:ext cx="4127500" cy="822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E.G. “Socket” APIs</a:t>
            </a:r>
          </a:p>
        </p:txBody>
      </p:sp>
    </p:spTree>
    <p:extLst>
      <p:ext uri="{BB962C8B-B14F-4D97-AF65-F5344CB8AC3E}">
        <p14:creationId xmlns:p14="http://schemas.microsoft.com/office/powerpoint/2010/main" val="201431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LOW-LEVEL SOCKET APIS</a:t>
            </a:r>
          </a:p>
        </p:txBody>
      </p:sp>
    </p:spTree>
    <p:extLst>
      <p:ext uri="{BB962C8B-B14F-4D97-AF65-F5344CB8AC3E}">
        <p14:creationId xmlns:p14="http://schemas.microsoft.com/office/powerpoint/2010/main" val="289017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/>
              <a:t>Address lookup functions</a:t>
            </a:r>
            <a:r>
              <a:rPr lang="en-GB" dirty="0"/>
              <a:t> 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791626"/>
              </p:ext>
            </p:extLst>
          </p:nvPr>
        </p:nvGraphicFramePr>
        <p:xfrm>
          <a:off x="683568" y="1412776"/>
          <a:ext cx="9954619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905500" imgH="2819400" progId="Word.Document.12">
                  <p:link updateAutomatic="1"/>
                </p:oleObj>
              </mc:Choice>
              <mc:Fallback>
                <p:oleObj name="Document" r:id="rId3" imgW="5905500" imgH="2819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12776"/>
                        <a:ext cx="9954619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38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/>
              <a:t>Patterns of client and server socket use for UDP and TCP</a:t>
            </a:r>
            <a:r>
              <a:rPr lang="en-GB" sz="3600" dirty="0"/>
              <a:t> </a:t>
            </a:r>
            <a:endParaRPr lang="en-US" sz="36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917425"/>
              </p:ext>
            </p:extLst>
          </p:nvPr>
        </p:nvGraphicFramePr>
        <p:xfrm>
          <a:off x="611559" y="1556792"/>
          <a:ext cx="12216847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0" name="Document" r:id="rId3" imgW="5626100" imgH="2387600" progId="Word.Document.12">
                  <p:link updateAutomatic="1"/>
                </p:oleObj>
              </mc:Choice>
              <mc:Fallback>
                <p:oleObj name="Document" r:id="rId3" imgW="5626100" imgH="2387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59" y="1556792"/>
                        <a:ext cx="12216847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93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DIS</a:t>
            </a:r>
          </a:p>
        </p:txBody>
      </p:sp>
    </p:spTree>
    <p:extLst>
      <p:ext uri="{BB962C8B-B14F-4D97-AF65-F5344CB8AC3E}">
        <p14:creationId xmlns:p14="http://schemas.microsoft.com/office/powerpoint/2010/main" val="286044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Interactive Simulation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DIS’s purpose is to inter-connect simulators, typically vehicle simulators in military simulations</a:t>
            </a:r>
          </a:p>
          <a:p>
            <a:r>
              <a:rPr lang="en-US" dirty="0" smtClean="0"/>
              <a:t>DIS defines a packet, which is sent via UDP, called a PDU (Protocol Data Unit)</a:t>
            </a:r>
          </a:p>
          <a:p>
            <a:r>
              <a:rPr lang="en-US" dirty="0" smtClean="0"/>
              <a:t>DIS often utilizes </a:t>
            </a:r>
            <a:r>
              <a:rPr lang="en-US" i="1" dirty="0" smtClean="0"/>
              <a:t>multicast</a:t>
            </a:r>
            <a:r>
              <a:rPr lang="en-US" dirty="0" smtClean="0"/>
              <a:t> which is a property of IP where one IP packet can be sent to multiple destinations</a:t>
            </a:r>
          </a:p>
          <a:p>
            <a:pPr lvl="1"/>
            <a:r>
              <a:rPr lang="en-US" dirty="0" smtClean="0"/>
              <a:t>This requires UDP-style sending (i.e. no guarantee of receipt)</a:t>
            </a:r>
          </a:p>
          <a:p>
            <a:pPr lvl="1"/>
            <a:r>
              <a:rPr lang="en-US" dirty="0" smtClean="0"/>
              <a:t>Assumed that simulators send PDUs periodically, no need for resend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7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i="1" dirty="0"/>
              <a:t>Application Support </a:t>
            </a:r>
            <a:endParaRPr lang="en-GB" dirty="0"/>
          </a:p>
          <a:p>
            <a:r>
              <a:rPr lang="en-GB" dirty="0"/>
              <a:t>  - </a:t>
            </a:r>
            <a:r>
              <a:rPr lang="en-GB" dirty="0" smtClean="0"/>
              <a:t>Security,  Protocol </a:t>
            </a:r>
            <a:r>
              <a:rPr lang="en-GB" dirty="0"/>
              <a:t>decisions</a:t>
            </a:r>
          </a:p>
          <a:p>
            <a:r>
              <a:rPr lang="en-GB" dirty="0"/>
              <a:t>  - </a:t>
            </a:r>
            <a:r>
              <a:rPr lang="en-GB" dirty="0" smtClean="0"/>
              <a:t>Persistence</a:t>
            </a:r>
          </a:p>
        </p:txBody>
      </p:sp>
    </p:spTree>
    <p:extLst>
      <p:ext uri="{BB962C8B-B14F-4D97-AF65-F5344CB8AC3E}">
        <p14:creationId xmlns:p14="http://schemas.microsoft.com/office/powerpoint/2010/main" val="334396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Types of PDU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01740"/>
              </p:ext>
            </p:extLst>
          </p:nvPr>
        </p:nvGraphicFramePr>
        <p:xfrm>
          <a:off x="899592" y="1628800"/>
          <a:ext cx="8352928" cy="588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name="Document" r:id="rId3" imgW="5638800" imgH="3975100" progId="Word.Document.12">
                  <p:link updateAutomatic="1"/>
                </p:oleObj>
              </mc:Choice>
              <mc:Fallback>
                <p:oleObj name="Document" r:id="rId3" imgW="5638800" imgH="3975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628800"/>
                        <a:ext cx="8352928" cy="588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82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State PDU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154970"/>
              </p:ext>
            </p:extLst>
          </p:nvPr>
        </p:nvGraphicFramePr>
        <p:xfrm>
          <a:off x="827584" y="1588580"/>
          <a:ext cx="8178818" cy="493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8" name="Document" r:id="rId3" imgW="5638800" imgH="3403600" progId="Word.Document.12">
                  <p:link updateAutomatic="1"/>
                </p:oleObj>
              </mc:Choice>
              <mc:Fallback>
                <p:oleObj name="Document" r:id="rId3" imgW="5638800" imgH="3403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588580"/>
                        <a:ext cx="8178818" cy="493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34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X3D AND DIS</a:t>
            </a:r>
          </a:p>
        </p:txBody>
      </p:sp>
    </p:spTree>
    <p:extLst>
      <p:ext uri="{BB962C8B-B14F-4D97-AF65-F5344CB8AC3E}">
        <p14:creationId xmlns:p14="http://schemas.microsoft.com/office/powerpoint/2010/main" val="210758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X3D in a Nutshell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Content Placeholder 3" descr="figure7.1-box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39" r="-47939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211249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4"/>
          <p:cNvGrpSpPr>
            <a:grpSpLocks/>
          </p:cNvGrpSpPr>
          <p:nvPr/>
        </p:nvGrpSpPr>
        <p:grpSpPr bwMode="auto">
          <a:xfrm>
            <a:off x="642938" y="2535238"/>
            <a:ext cx="8143875" cy="2798762"/>
            <a:chOff x="642910" y="1928802"/>
            <a:chExt cx="8143932" cy="2798224"/>
          </a:xfrm>
        </p:grpSpPr>
        <p:sp>
          <p:nvSpPr>
            <p:cNvPr id="4" name="Oval 3"/>
            <p:cNvSpPr/>
            <p:nvPr/>
          </p:nvSpPr>
          <p:spPr>
            <a:xfrm>
              <a:off x="642910" y="1928802"/>
              <a:ext cx="1357321" cy="135705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Source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928926" y="1928802"/>
              <a:ext cx="1357321" cy="135705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Filter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143503" y="1928802"/>
              <a:ext cx="1357323" cy="135705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Filter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429519" y="1928802"/>
              <a:ext cx="1357323" cy="135705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Sink</a:t>
              </a:r>
            </a:p>
          </p:txBody>
        </p:sp>
        <p:cxnSp>
          <p:nvCxnSpPr>
            <p:cNvPr id="9" name="Straight Arrow Connector 8"/>
            <p:cNvCxnSpPr>
              <a:stCxn id="4" idx="6"/>
              <a:endCxn id="5" idx="2"/>
            </p:cNvCxnSpPr>
            <p:nvPr/>
          </p:nvCxnSpPr>
          <p:spPr>
            <a:xfrm>
              <a:off x="2000231" y="2608121"/>
              <a:ext cx="92869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6"/>
              <a:endCxn id="6" idx="2"/>
            </p:cNvCxnSpPr>
            <p:nvPr/>
          </p:nvCxnSpPr>
          <p:spPr>
            <a:xfrm>
              <a:off x="4286247" y="2608121"/>
              <a:ext cx="85725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6"/>
              <a:endCxn id="7" idx="2"/>
            </p:cNvCxnSpPr>
            <p:nvPr/>
          </p:nvCxnSpPr>
          <p:spPr>
            <a:xfrm>
              <a:off x="6500826" y="2608121"/>
              <a:ext cx="928693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" idx="6"/>
            </p:cNvCxnSpPr>
            <p:nvPr/>
          </p:nvCxnSpPr>
          <p:spPr>
            <a:xfrm flipV="1">
              <a:off x="2000231" y="2214497"/>
              <a:ext cx="285752" cy="393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286247" y="2214497"/>
              <a:ext cx="285752" cy="393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6"/>
            </p:cNvCxnSpPr>
            <p:nvPr/>
          </p:nvCxnSpPr>
          <p:spPr>
            <a:xfrm flipV="1">
              <a:off x="6500826" y="2214497"/>
              <a:ext cx="285752" cy="393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4" idx="6"/>
            </p:cNvCxnSpPr>
            <p:nvPr/>
          </p:nvCxnSpPr>
          <p:spPr>
            <a:xfrm>
              <a:off x="2000231" y="2608121"/>
              <a:ext cx="285752" cy="3920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5" idx="6"/>
            </p:cNvCxnSpPr>
            <p:nvPr/>
          </p:nvCxnSpPr>
          <p:spPr>
            <a:xfrm>
              <a:off x="4286247" y="2608121"/>
              <a:ext cx="285752" cy="3571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6" idx="6"/>
            </p:cNvCxnSpPr>
            <p:nvPr/>
          </p:nvCxnSpPr>
          <p:spPr>
            <a:xfrm>
              <a:off x="6500826" y="2608121"/>
              <a:ext cx="285752" cy="3920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5" idx="2"/>
            </p:cNvCxnSpPr>
            <p:nvPr/>
          </p:nvCxnSpPr>
          <p:spPr>
            <a:xfrm rot="16200000" flipH="1">
              <a:off x="2589238" y="2268433"/>
              <a:ext cx="393624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6" idx="2"/>
            </p:cNvCxnSpPr>
            <p:nvPr/>
          </p:nvCxnSpPr>
          <p:spPr>
            <a:xfrm rot="16200000" flipH="1">
              <a:off x="4803815" y="2268433"/>
              <a:ext cx="393624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7" idx="2"/>
            </p:cNvCxnSpPr>
            <p:nvPr/>
          </p:nvCxnSpPr>
          <p:spPr>
            <a:xfrm rot="16200000" flipH="1">
              <a:off x="7072372" y="2250975"/>
              <a:ext cx="428543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5" idx="2"/>
            </p:cNvCxnSpPr>
            <p:nvPr/>
          </p:nvCxnSpPr>
          <p:spPr>
            <a:xfrm rot="5400000" flipH="1" flipV="1">
              <a:off x="2590032" y="2661264"/>
              <a:ext cx="392037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6" idx="2"/>
            </p:cNvCxnSpPr>
            <p:nvPr/>
          </p:nvCxnSpPr>
          <p:spPr>
            <a:xfrm rot="5400000" flipH="1" flipV="1">
              <a:off x="4804609" y="2661264"/>
              <a:ext cx="392037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7" idx="2"/>
            </p:cNvCxnSpPr>
            <p:nvPr/>
          </p:nvCxnSpPr>
          <p:spPr>
            <a:xfrm rot="5400000" flipH="1" flipV="1">
              <a:off x="7090625" y="2661264"/>
              <a:ext cx="392037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ight Brace 40"/>
            <p:cNvSpPr/>
            <p:nvPr/>
          </p:nvSpPr>
          <p:spPr>
            <a:xfrm rot="5400000">
              <a:off x="1071566" y="3428601"/>
              <a:ext cx="285695" cy="10001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527" name="TextBox 41"/>
            <p:cNvSpPr txBox="1">
              <a:spLocks noChangeArrowheads="1"/>
            </p:cNvSpPr>
            <p:nvPr/>
          </p:nvSpPr>
          <p:spPr bwMode="auto">
            <a:xfrm>
              <a:off x="676248" y="4357694"/>
              <a:ext cx="10715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ctr"/>
              <a:r>
                <a:rPr lang="en-GB"/>
                <a:t>Node</a:t>
              </a:r>
            </a:p>
          </p:txBody>
        </p:sp>
        <p:sp>
          <p:nvSpPr>
            <p:cNvPr id="43" name="Right Brace 42"/>
            <p:cNvSpPr/>
            <p:nvPr/>
          </p:nvSpPr>
          <p:spPr>
            <a:xfrm rot="5400000">
              <a:off x="2252675" y="3417490"/>
              <a:ext cx="285695" cy="10001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529" name="TextBox 43"/>
            <p:cNvSpPr txBox="1">
              <a:spLocks noChangeArrowheads="1"/>
            </p:cNvSpPr>
            <p:nvPr/>
          </p:nvSpPr>
          <p:spPr bwMode="auto">
            <a:xfrm>
              <a:off x="1857356" y="4345552"/>
              <a:ext cx="10715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ctr"/>
              <a:r>
                <a:rPr lang="en-GB"/>
                <a:t>Routes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X3D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8"/>
          <p:cNvGrpSpPr>
            <a:grpSpLocks/>
          </p:cNvGrpSpPr>
          <p:nvPr/>
        </p:nvGrpSpPr>
        <p:grpSpPr bwMode="auto">
          <a:xfrm>
            <a:off x="857250" y="1933575"/>
            <a:ext cx="7643813" cy="1571625"/>
            <a:chOff x="857224" y="1071546"/>
            <a:chExt cx="7643866" cy="1571636"/>
          </a:xfrm>
        </p:grpSpPr>
        <p:sp>
          <p:nvSpPr>
            <p:cNvPr id="4" name="Rectangle 3"/>
            <p:cNvSpPr/>
            <p:nvPr/>
          </p:nvSpPr>
          <p:spPr>
            <a:xfrm>
              <a:off x="857224" y="1071546"/>
              <a:ext cx="1643074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TIMER: </a:t>
              </a:r>
            </a:p>
            <a:p>
              <a:pPr algn="ctr"/>
              <a:r>
                <a:rPr lang="en-GB" sz="12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TimeSensor</a:t>
              </a:r>
              <a:endPara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86182" y="1071546"/>
              <a:ext cx="1643073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ROTATOR: </a:t>
              </a:r>
              <a:r>
                <a:rPr lang="en-GB" sz="12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Orientation Interpolator</a:t>
              </a:r>
              <a:endPara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16" y="1071546"/>
              <a:ext cx="1643074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TRANS: </a:t>
              </a:r>
            </a:p>
            <a:p>
              <a:pPr algn="ctr"/>
              <a:r>
                <a:rPr lang="en-GB" sz="12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Transform</a:t>
              </a:r>
              <a:endPara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558" name="TextBox 27"/>
            <p:cNvSpPr txBox="1">
              <a:spLocks noChangeArrowheads="1"/>
            </p:cNvSpPr>
            <p:nvPr/>
          </p:nvSpPr>
          <p:spPr bwMode="auto">
            <a:xfrm>
              <a:off x="1211748" y="1714488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fraction_changed</a:t>
              </a:r>
            </a:p>
          </p:txBody>
        </p:sp>
        <p:sp>
          <p:nvSpPr>
            <p:cNvPr id="23559" name="TextBox 28"/>
            <p:cNvSpPr txBox="1">
              <a:spLocks noChangeArrowheads="1"/>
            </p:cNvSpPr>
            <p:nvPr/>
          </p:nvSpPr>
          <p:spPr bwMode="auto">
            <a:xfrm>
              <a:off x="3786182" y="1714495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set_fraction</a:t>
              </a:r>
            </a:p>
          </p:txBody>
        </p:sp>
        <p:sp>
          <p:nvSpPr>
            <p:cNvPr id="23560" name="TextBox 29"/>
            <p:cNvSpPr txBox="1">
              <a:spLocks noChangeArrowheads="1"/>
            </p:cNvSpPr>
            <p:nvPr/>
          </p:nvSpPr>
          <p:spPr bwMode="auto">
            <a:xfrm>
              <a:off x="4145469" y="2151869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value_changed</a:t>
              </a:r>
            </a:p>
          </p:txBody>
        </p:sp>
        <p:sp>
          <p:nvSpPr>
            <p:cNvPr id="23561" name="TextBox 30"/>
            <p:cNvSpPr txBox="1">
              <a:spLocks noChangeArrowheads="1"/>
            </p:cNvSpPr>
            <p:nvPr/>
          </p:nvSpPr>
          <p:spPr bwMode="auto">
            <a:xfrm>
              <a:off x="6858016" y="2152642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set_rotation</a:t>
              </a:r>
            </a:p>
          </p:txBody>
        </p:sp>
        <p:cxnSp>
          <p:nvCxnSpPr>
            <p:cNvPr id="35" name="Straight Arrow Connector 34"/>
            <p:cNvCxnSpPr>
              <a:stCxn id="23558" idx="3"/>
              <a:endCxn id="23559" idx="1"/>
            </p:cNvCxnSpPr>
            <p:nvPr/>
          </p:nvCxnSpPr>
          <p:spPr>
            <a:xfrm>
              <a:off x="2497123" y="1852601"/>
              <a:ext cx="12890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3560" idx="3"/>
              <a:endCxn id="23561" idx="1"/>
            </p:cNvCxnSpPr>
            <p:nvPr/>
          </p:nvCxnSpPr>
          <p:spPr>
            <a:xfrm>
              <a:off x="5430844" y="2290755"/>
              <a:ext cx="14271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X3D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5"/>
          <p:cNvGrpSpPr>
            <a:grpSpLocks/>
          </p:cNvGrpSpPr>
          <p:nvPr/>
        </p:nvGrpSpPr>
        <p:grpSpPr bwMode="auto">
          <a:xfrm>
            <a:off x="357188" y="1804988"/>
            <a:ext cx="8715375" cy="4214812"/>
            <a:chOff x="357158" y="857232"/>
            <a:chExt cx="8715436" cy="4214842"/>
          </a:xfrm>
        </p:grpSpPr>
        <p:sp>
          <p:nvSpPr>
            <p:cNvPr id="4" name="Rectangle 3"/>
            <p:cNvSpPr/>
            <p:nvPr/>
          </p:nvSpPr>
          <p:spPr>
            <a:xfrm>
              <a:off x="714347" y="857232"/>
              <a:ext cx="1643075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GLOBAL_TIMER: </a:t>
              </a:r>
            </a:p>
            <a:p>
              <a:pPr algn="ctr"/>
              <a:r>
                <a:rPr lang="en-GB" sz="12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TimeSensor</a:t>
              </a:r>
              <a:endPara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43306" y="857232"/>
              <a:ext cx="1643073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GLOBAL_TRANS: </a:t>
              </a:r>
              <a:r>
                <a:rPr lang="en-GB" sz="12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PositionInterpolator</a:t>
              </a:r>
              <a:endPara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715139" y="857232"/>
              <a:ext cx="1643075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BOID: </a:t>
              </a:r>
            </a:p>
            <a:p>
              <a:pPr algn="ctr"/>
              <a:r>
                <a:rPr lang="en-GB" sz="12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Transform</a:t>
              </a:r>
              <a:endPara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606" name="TextBox 27"/>
            <p:cNvSpPr txBox="1">
              <a:spLocks noChangeArrowheads="1"/>
            </p:cNvSpPr>
            <p:nvPr/>
          </p:nvSpPr>
          <p:spPr bwMode="auto">
            <a:xfrm>
              <a:off x="1068872" y="1937555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fraction_changed</a:t>
              </a:r>
            </a:p>
          </p:txBody>
        </p:sp>
        <p:sp>
          <p:nvSpPr>
            <p:cNvPr id="25607" name="TextBox 28"/>
            <p:cNvSpPr txBox="1">
              <a:spLocks noChangeArrowheads="1"/>
            </p:cNvSpPr>
            <p:nvPr/>
          </p:nvSpPr>
          <p:spPr bwMode="auto">
            <a:xfrm>
              <a:off x="3643306" y="1500181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set_fraction</a:t>
              </a:r>
            </a:p>
          </p:txBody>
        </p:sp>
        <p:sp>
          <p:nvSpPr>
            <p:cNvPr id="25608" name="TextBox 29"/>
            <p:cNvSpPr txBox="1">
              <a:spLocks noChangeArrowheads="1"/>
            </p:cNvSpPr>
            <p:nvPr/>
          </p:nvSpPr>
          <p:spPr bwMode="auto">
            <a:xfrm>
              <a:off x="4002593" y="1937555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value_changed</a:t>
              </a:r>
            </a:p>
          </p:txBody>
        </p:sp>
        <p:sp>
          <p:nvSpPr>
            <p:cNvPr id="25609" name="TextBox 30"/>
            <p:cNvSpPr txBox="1">
              <a:spLocks noChangeArrowheads="1"/>
            </p:cNvSpPr>
            <p:nvPr/>
          </p:nvSpPr>
          <p:spPr bwMode="auto">
            <a:xfrm>
              <a:off x="6715140" y="1500174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set_translation</a:t>
              </a:r>
            </a:p>
          </p:txBody>
        </p:sp>
        <p:cxnSp>
          <p:nvCxnSpPr>
            <p:cNvPr id="35" name="Straight Arrow Connector 34"/>
            <p:cNvCxnSpPr>
              <a:stCxn id="25606" idx="3"/>
              <a:endCxn id="25607" idx="1"/>
            </p:cNvCxnSpPr>
            <p:nvPr/>
          </p:nvCxnSpPr>
          <p:spPr>
            <a:xfrm flipV="1">
              <a:off x="2354247" y="1638288"/>
              <a:ext cx="1289059" cy="438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5608" idx="3"/>
              <a:endCxn id="25609" idx="1"/>
            </p:cNvCxnSpPr>
            <p:nvPr/>
          </p:nvCxnSpPr>
          <p:spPr>
            <a:xfrm flipV="1">
              <a:off x="5287968" y="1638288"/>
              <a:ext cx="1427172" cy="438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57158" y="3500438"/>
              <a:ext cx="1643073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BOID_FLAP: </a:t>
              </a:r>
            </a:p>
            <a:p>
              <a:pPr algn="ctr"/>
              <a:r>
                <a:rPr lang="en-GB" sz="12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Script</a:t>
              </a:r>
              <a:endPara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613" name="TextBox 13"/>
            <p:cNvSpPr txBox="1">
              <a:spLocks noChangeArrowheads="1"/>
            </p:cNvSpPr>
            <p:nvPr/>
          </p:nvSpPr>
          <p:spPr bwMode="auto">
            <a:xfrm>
              <a:off x="357158" y="4071942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set_position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14611" y="3500438"/>
              <a:ext cx="1643075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BOID_TIMER: </a:t>
              </a:r>
            </a:p>
            <a:p>
              <a:pPr algn="ctr"/>
              <a:r>
                <a:rPr lang="en-GB" sz="12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TimeSensor</a:t>
              </a:r>
              <a:endPara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615" name="TextBox 15"/>
            <p:cNvSpPr txBox="1">
              <a:spLocks noChangeArrowheads="1"/>
            </p:cNvSpPr>
            <p:nvPr/>
          </p:nvSpPr>
          <p:spPr bwMode="auto">
            <a:xfrm>
              <a:off x="2714612" y="4071942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set_loop</a:t>
              </a:r>
            </a:p>
          </p:txBody>
        </p:sp>
        <p:sp>
          <p:nvSpPr>
            <p:cNvPr id="25616" name="TextBox 17"/>
            <p:cNvSpPr txBox="1">
              <a:spLocks noChangeArrowheads="1"/>
            </p:cNvSpPr>
            <p:nvPr/>
          </p:nvSpPr>
          <p:spPr bwMode="auto">
            <a:xfrm>
              <a:off x="6858016" y="1954202"/>
              <a:ext cx="1500198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translation_changed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00627" y="3500438"/>
              <a:ext cx="1643075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BOID_INTERP: </a:t>
              </a:r>
            </a:p>
            <a:p>
              <a:pPr algn="ctr"/>
              <a:r>
                <a:rPr lang="en-GB" sz="12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Coordinate Interpolator</a:t>
              </a:r>
              <a:endPara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29519" y="3500438"/>
              <a:ext cx="1643075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BOID_COORDS: </a:t>
              </a:r>
            </a:p>
            <a:p>
              <a:pPr algn="ctr"/>
              <a:r>
                <a:rPr lang="en-GB" sz="12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Coordinate</a:t>
              </a:r>
              <a:endPara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619" name="TextBox 21"/>
            <p:cNvSpPr txBox="1">
              <a:spLocks noChangeArrowheads="1"/>
            </p:cNvSpPr>
            <p:nvPr/>
          </p:nvSpPr>
          <p:spPr bwMode="auto">
            <a:xfrm>
              <a:off x="7429520" y="4143380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set_point</a:t>
              </a:r>
            </a:p>
          </p:txBody>
        </p:sp>
        <p:cxnSp>
          <p:nvCxnSpPr>
            <p:cNvPr id="24" name="Shape 23"/>
            <p:cNvCxnSpPr>
              <a:stCxn id="25616" idx="3"/>
              <a:endCxn id="25613" idx="1"/>
            </p:cNvCxnSpPr>
            <p:nvPr/>
          </p:nvCxnSpPr>
          <p:spPr>
            <a:xfrm flipH="1">
              <a:off x="357158" y="2092316"/>
              <a:ext cx="8001056" cy="2117740"/>
            </a:xfrm>
            <a:prstGeom prst="bentConnector5">
              <a:avLst>
                <a:gd name="adj1" fmla="val -2857"/>
                <a:gd name="adj2" fmla="val 50000"/>
                <a:gd name="adj3" fmla="val 10285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1" name="TextBox 24"/>
            <p:cNvSpPr txBox="1">
              <a:spLocks noChangeArrowheads="1"/>
            </p:cNvSpPr>
            <p:nvPr/>
          </p:nvSpPr>
          <p:spPr bwMode="auto">
            <a:xfrm>
              <a:off x="701648" y="4437885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200"/>
                <a:t>isFlapping</a:t>
              </a:r>
            </a:p>
          </p:txBody>
        </p:sp>
        <p:sp>
          <p:nvSpPr>
            <p:cNvPr id="25622" name="TextBox 25"/>
            <p:cNvSpPr txBox="1">
              <a:spLocks noChangeArrowheads="1"/>
            </p:cNvSpPr>
            <p:nvPr/>
          </p:nvSpPr>
          <p:spPr bwMode="auto">
            <a:xfrm>
              <a:off x="701648" y="4714113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200"/>
                <a:t>flapTime</a:t>
              </a:r>
            </a:p>
          </p:txBody>
        </p:sp>
        <p:sp>
          <p:nvSpPr>
            <p:cNvPr id="25623" name="TextBox 26"/>
            <p:cNvSpPr txBox="1">
              <a:spLocks noChangeArrowheads="1"/>
            </p:cNvSpPr>
            <p:nvPr/>
          </p:nvSpPr>
          <p:spPr bwMode="auto">
            <a:xfrm>
              <a:off x="2714612" y="4347395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startTime</a:t>
              </a:r>
            </a:p>
          </p:txBody>
        </p:sp>
        <p:sp>
          <p:nvSpPr>
            <p:cNvPr id="25624" name="TextBox 31"/>
            <p:cNvSpPr txBox="1">
              <a:spLocks noChangeArrowheads="1"/>
            </p:cNvSpPr>
            <p:nvPr/>
          </p:nvSpPr>
          <p:spPr bwMode="auto">
            <a:xfrm>
              <a:off x="3071802" y="4714111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fraction_changed</a:t>
              </a:r>
            </a:p>
          </p:txBody>
        </p:sp>
        <p:sp>
          <p:nvSpPr>
            <p:cNvPr id="25625" name="TextBox 32"/>
            <p:cNvSpPr txBox="1">
              <a:spLocks noChangeArrowheads="1"/>
            </p:cNvSpPr>
            <p:nvPr/>
          </p:nvSpPr>
          <p:spPr bwMode="auto">
            <a:xfrm>
              <a:off x="4998531" y="4143380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set_fraction</a:t>
              </a:r>
            </a:p>
          </p:txBody>
        </p:sp>
        <p:sp>
          <p:nvSpPr>
            <p:cNvPr id="25626" name="TextBox 33"/>
            <p:cNvSpPr txBox="1">
              <a:spLocks noChangeArrowheads="1"/>
            </p:cNvSpPr>
            <p:nvPr/>
          </p:nvSpPr>
          <p:spPr bwMode="auto">
            <a:xfrm>
              <a:off x="5357818" y="4580754"/>
              <a:ext cx="1285884" cy="2769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1200"/>
                <a:t>value_changed</a:t>
              </a:r>
            </a:p>
          </p:txBody>
        </p:sp>
        <p:cxnSp>
          <p:nvCxnSpPr>
            <p:cNvPr id="38" name="Straight Arrow Connector 37"/>
            <p:cNvCxnSpPr>
              <a:stCxn id="25621" idx="3"/>
              <a:endCxn id="25615" idx="1"/>
            </p:cNvCxnSpPr>
            <p:nvPr/>
          </p:nvCxnSpPr>
          <p:spPr>
            <a:xfrm flipV="1">
              <a:off x="1987531" y="4210056"/>
              <a:ext cx="727080" cy="3667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5622" idx="3"/>
              <a:endCxn id="25623" idx="1"/>
            </p:cNvCxnSpPr>
            <p:nvPr/>
          </p:nvCxnSpPr>
          <p:spPr>
            <a:xfrm flipV="1">
              <a:off x="1987531" y="4486283"/>
              <a:ext cx="727080" cy="3667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5624" idx="3"/>
              <a:endCxn id="25625" idx="1"/>
            </p:cNvCxnSpPr>
            <p:nvPr/>
          </p:nvCxnSpPr>
          <p:spPr>
            <a:xfrm flipV="1">
              <a:off x="4357686" y="4281493"/>
              <a:ext cx="641354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5626" idx="3"/>
              <a:endCxn id="25619" idx="1"/>
            </p:cNvCxnSpPr>
            <p:nvPr/>
          </p:nvCxnSpPr>
          <p:spPr>
            <a:xfrm flipV="1">
              <a:off x="6643702" y="4281493"/>
              <a:ext cx="785817" cy="438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X3D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2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X3D, HAWKNL AND DIS</a:t>
            </a:r>
          </a:p>
        </p:txBody>
      </p:sp>
    </p:spTree>
    <p:extLst>
      <p:ext uri="{BB962C8B-B14F-4D97-AF65-F5344CB8AC3E}">
        <p14:creationId xmlns:p14="http://schemas.microsoft.com/office/powerpoint/2010/main" val="112003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HawkNL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very simple library (Hawk Software) that isolates operating system differences between UNIX and Windows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5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Take a </a:t>
            </a:r>
            <a:r>
              <a:rPr lang="en-US" i="1" dirty="0" err="1" smtClean="0"/>
              <a:t>boids</a:t>
            </a:r>
            <a:r>
              <a:rPr lang="en-US" dirty="0" smtClean="0"/>
              <a:t> simulator that simulates a flock of </a:t>
            </a:r>
            <a:r>
              <a:rPr lang="en-US" dirty="0" err="1" smtClean="0"/>
              <a:t>boids</a:t>
            </a:r>
            <a:endParaRPr lang="en-US" dirty="0" smtClean="0"/>
          </a:p>
          <a:p>
            <a:r>
              <a:rPr lang="en-US" dirty="0" smtClean="0"/>
              <a:t>Have this write one DIS packet to the network per frame per </a:t>
            </a:r>
            <a:r>
              <a:rPr lang="en-US" dirty="0" err="1" smtClean="0"/>
              <a:t>boid</a:t>
            </a:r>
            <a:endParaRPr lang="en-US" dirty="0" smtClean="0"/>
          </a:p>
          <a:p>
            <a:r>
              <a:rPr lang="en-US" dirty="0" smtClean="0"/>
              <a:t>Have X3D scene listen on the network for these packets and move the </a:t>
            </a:r>
            <a:r>
              <a:rPr lang="en-US" dirty="0" err="1" smtClean="0"/>
              <a:t>boids</a:t>
            </a:r>
            <a:r>
              <a:rPr lang="en-US" dirty="0" smtClean="0"/>
              <a:t> around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146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SECURITY AND CHEATING</a:t>
            </a:r>
          </a:p>
        </p:txBody>
      </p:sp>
    </p:spTree>
    <p:extLst>
      <p:ext uri="{BB962C8B-B14F-4D97-AF65-F5344CB8AC3E}">
        <p14:creationId xmlns:p14="http://schemas.microsoft.com/office/powerpoint/2010/main" val="419859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X3D Node (Receiver)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EspduTransform</a:t>
            </a:r>
            <a:r>
              <a:rPr lang="en-US" dirty="0"/>
              <a:t> {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SFString</a:t>
            </a:r>
            <a:r>
              <a:rPr lang="en-US" dirty="0"/>
              <a:t>   [</a:t>
            </a:r>
            <a:r>
              <a:rPr lang="en-US" dirty="0" err="1"/>
              <a:t>in,out</a:t>
            </a:r>
            <a:r>
              <a:rPr lang="en-US" dirty="0"/>
              <a:t>] address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SFInt32    [</a:t>
            </a:r>
            <a:r>
              <a:rPr lang="en-US" dirty="0" err="1"/>
              <a:t>in,out</a:t>
            </a:r>
            <a:r>
              <a:rPr lang="en-US" dirty="0"/>
              <a:t>] </a:t>
            </a:r>
            <a:r>
              <a:rPr lang="en-US" dirty="0" err="1"/>
              <a:t>applicationID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SFInt32    [</a:t>
            </a:r>
            <a:r>
              <a:rPr lang="en-US" dirty="0" err="1"/>
              <a:t>in,out</a:t>
            </a:r>
            <a:r>
              <a:rPr lang="en-US" dirty="0"/>
              <a:t>] </a:t>
            </a:r>
            <a:r>
              <a:rPr lang="en-US" dirty="0" err="1"/>
              <a:t>entityID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SFString</a:t>
            </a:r>
            <a:r>
              <a:rPr lang="en-US" dirty="0"/>
              <a:t>   [</a:t>
            </a:r>
            <a:r>
              <a:rPr lang="en-US" dirty="0" err="1"/>
              <a:t>in,out</a:t>
            </a:r>
            <a:r>
              <a:rPr lang="en-US" dirty="0"/>
              <a:t>] </a:t>
            </a:r>
            <a:r>
              <a:rPr lang="en-US" dirty="0" err="1"/>
              <a:t>networkMode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SFInt32    [</a:t>
            </a:r>
            <a:r>
              <a:rPr lang="en-US" dirty="0" err="1"/>
              <a:t>in,out</a:t>
            </a:r>
            <a:r>
              <a:rPr lang="en-US" dirty="0"/>
              <a:t>] port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SFRotation</a:t>
            </a:r>
            <a:r>
              <a:rPr lang="en-US" dirty="0"/>
              <a:t> [</a:t>
            </a:r>
            <a:r>
              <a:rPr lang="en-US" dirty="0" err="1"/>
              <a:t>in,out</a:t>
            </a:r>
            <a:r>
              <a:rPr lang="en-US" dirty="0"/>
              <a:t>] rotation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SFVec3f    [</a:t>
            </a:r>
            <a:r>
              <a:rPr lang="en-US" dirty="0" err="1"/>
              <a:t>in,out</a:t>
            </a:r>
            <a:r>
              <a:rPr lang="en-US" dirty="0"/>
              <a:t>] translation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SFVec3f    [</a:t>
            </a:r>
            <a:r>
              <a:rPr lang="en-US" dirty="0" err="1"/>
              <a:t>in,out</a:t>
            </a:r>
            <a:r>
              <a:rPr lang="en-US" dirty="0"/>
              <a:t>] </a:t>
            </a:r>
            <a:r>
              <a:rPr lang="en-US" dirty="0" err="1"/>
              <a:t>linearVelocity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}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6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HawkNL</a:t>
            </a:r>
            <a:r>
              <a:rPr lang="en-US" dirty="0" smtClean="0"/>
              <a:t> Code Excerpts (Sender)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// Update a set of </a:t>
            </a:r>
            <a:r>
              <a:rPr lang="en-US" sz="1600" dirty="0" err="1"/>
              <a:t>boids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void </a:t>
            </a:r>
            <a:r>
              <a:rPr lang="en-US" sz="1600" dirty="0" err="1"/>
              <a:t>sendBoids</a:t>
            </a:r>
            <a:r>
              <a:rPr lang="en-US" sz="1600" dirty="0"/>
              <a:t>(</a:t>
            </a:r>
            <a:r>
              <a:rPr lang="en-US" sz="1600" dirty="0" err="1"/>
              <a:t>std</a:t>
            </a:r>
            <a:r>
              <a:rPr lang="en-US" sz="1600" dirty="0"/>
              <a:t>::vector&lt;</a:t>
            </a:r>
            <a:r>
              <a:rPr lang="en-US" sz="1600" dirty="0" err="1"/>
              <a:t>Boid</a:t>
            </a:r>
            <a:r>
              <a:rPr lang="en-US" sz="1600" dirty="0"/>
              <a:t> *&gt; &amp;</a:t>
            </a:r>
            <a:r>
              <a:rPr lang="en-US" sz="1600" dirty="0" err="1"/>
              <a:t>boids</a:t>
            </a:r>
            <a:r>
              <a:rPr lang="en-US" sz="1600" dirty="0"/>
              <a:t>)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{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static </a:t>
            </a:r>
            <a:r>
              <a:rPr lang="en-US" sz="1600" dirty="0" err="1"/>
              <a:t>NLulong</a:t>
            </a:r>
            <a:r>
              <a:rPr lang="en-US" sz="1600" dirty="0"/>
              <a:t> timestamp=0;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;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unsigned </a:t>
            </a:r>
            <a:r>
              <a:rPr lang="en-US" sz="1600" dirty="0" err="1"/>
              <a:t>int</a:t>
            </a:r>
            <a:r>
              <a:rPr lang="en-US" sz="1600" dirty="0"/>
              <a:t> count;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/>
              <a:t>NLbyte</a:t>
            </a:r>
            <a:r>
              <a:rPr lang="en-US" sz="1600" dirty="0"/>
              <a:t> buffer[1280]; /* Maximum size of a DIS PDU*/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US" sz="1600" dirty="0"/>
              <a:t>	for (</a:t>
            </a:r>
            <a:r>
              <a:rPr lang="en-US" sz="1600" dirty="0" err="1"/>
              <a:t>i</a:t>
            </a:r>
            <a:r>
              <a:rPr lang="en-US" sz="1600" dirty="0"/>
              <a:t>=0; </a:t>
            </a:r>
            <a:r>
              <a:rPr lang="en-US" sz="1600" dirty="0" err="1"/>
              <a:t>i</a:t>
            </a:r>
            <a:r>
              <a:rPr lang="en-US" sz="1600" dirty="0"/>
              <a:t>&lt; </a:t>
            </a:r>
            <a:r>
              <a:rPr lang="en-US" sz="1600" dirty="0" err="1"/>
              <a:t>number_boids</a:t>
            </a:r>
            <a:r>
              <a:rPr lang="en-US" sz="1600" dirty="0"/>
              <a:t>; </a:t>
            </a:r>
            <a:r>
              <a:rPr lang="en-US" sz="1600" dirty="0" err="1"/>
              <a:t>i</a:t>
            </a:r>
            <a:r>
              <a:rPr lang="en-US" sz="1600" dirty="0"/>
              <a:t>++) 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{	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  &lt;see next slide&gt;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}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5425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HawkNL</a:t>
            </a:r>
            <a:r>
              <a:rPr lang="en-US" dirty="0" smtClean="0"/>
              <a:t> Code Excerpts (Sender)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188640" y="1556792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		// PDU Header Field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writeByte</a:t>
            </a:r>
            <a:r>
              <a:rPr lang="en-US" sz="1600" dirty="0"/>
              <a:t>(buffer, count, 0x06); // Protocol Version Field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writeByte</a:t>
            </a:r>
            <a:r>
              <a:rPr lang="en-US" sz="1600" dirty="0"/>
              <a:t>(buffer, count, 0); // Exercise Identifier Field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writeByte</a:t>
            </a:r>
            <a:r>
              <a:rPr lang="en-US" sz="1600" dirty="0"/>
              <a:t>(buffer, count, 0x01); // Entity State PDU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writeByte</a:t>
            </a:r>
            <a:r>
              <a:rPr lang="en-US" sz="1600" dirty="0"/>
              <a:t>(buffer, count, 0x01); // Entity Information/Interaction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writeLong</a:t>
            </a:r>
            <a:r>
              <a:rPr lang="en-US" sz="1600" dirty="0"/>
              <a:t>(buffer, count, timestamp); // Time Stamp Field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writeShort</a:t>
            </a:r>
            <a:r>
              <a:rPr lang="en-US" sz="1600" dirty="0"/>
              <a:t>(buffer, count, 0x0090); // PDU Length Field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writeShort</a:t>
            </a:r>
            <a:r>
              <a:rPr lang="en-US" sz="1600" dirty="0"/>
              <a:t>(buffer, count, 0x0000); // Padding </a:t>
            </a:r>
            <a:r>
              <a:rPr lang="en-US" sz="1600" dirty="0" err="1"/>
              <a:t>FIeld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smtClean="0"/>
              <a:t>…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//Entity Location </a:t>
            </a:r>
            <a:r>
              <a:rPr lang="en-US" sz="1600" dirty="0" smtClean="0"/>
              <a:t>Record, Note </a:t>
            </a:r>
            <a:r>
              <a:rPr lang="en-US" sz="1600" dirty="0"/>
              <a:t>the rotation to DIS coordination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writeDouble</a:t>
            </a:r>
            <a:r>
              <a:rPr lang="en-US" sz="1600" dirty="0"/>
              <a:t>(buffer, count, </a:t>
            </a:r>
            <a:r>
              <a:rPr lang="en-US" sz="1600" dirty="0" err="1"/>
              <a:t>boids</a:t>
            </a:r>
            <a:r>
              <a:rPr lang="en-US" sz="1600" dirty="0"/>
              <a:t>[</a:t>
            </a:r>
            <a:r>
              <a:rPr lang="en-US" sz="1600" dirty="0" err="1"/>
              <a:t>i</a:t>
            </a:r>
            <a:r>
              <a:rPr lang="en-US" sz="1600" dirty="0"/>
              <a:t>]-&gt;</a:t>
            </a:r>
            <a:r>
              <a:rPr lang="en-US" sz="1600" dirty="0" err="1"/>
              <a:t>pos</a:t>
            </a:r>
            <a:r>
              <a:rPr lang="en-US" sz="1600" dirty="0"/>
              <a:t>[0]);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writeDouble</a:t>
            </a:r>
            <a:r>
              <a:rPr lang="en-US" sz="1600" dirty="0"/>
              <a:t>(buffer, count, </a:t>
            </a:r>
            <a:r>
              <a:rPr lang="en-US" sz="1600" dirty="0" err="1"/>
              <a:t>boids</a:t>
            </a:r>
            <a:r>
              <a:rPr lang="en-US" sz="1600" dirty="0"/>
              <a:t>[</a:t>
            </a:r>
            <a:r>
              <a:rPr lang="en-US" sz="1600" dirty="0" err="1"/>
              <a:t>i</a:t>
            </a:r>
            <a:r>
              <a:rPr lang="en-US" sz="1600" dirty="0"/>
              <a:t>]-&gt;</a:t>
            </a:r>
            <a:r>
              <a:rPr lang="en-US" sz="1600" dirty="0" err="1"/>
              <a:t>pos</a:t>
            </a:r>
            <a:r>
              <a:rPr lang="en-US" sz="1600" dirty="0"/>
              <a:t>[2]);</a:t>
            </a:r>
            <a:endParaRPr lang="en-GB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writeDouble</a:t>
            </a:r>
            <a:r>
              <a:rPr lang="en-US" sz="1600" dirty="0"/>
              <a:t>(buffer, count, -</a:t>
            </a:r>
            <a:r>
              <a:rPr lang="en-US" sz="1600" dirty="0" err="1"/>
              <a:t>boids</a:t>
            </a:r>
            <a:r>
              <a:rPr lang="en-US" sz="1600" dirty="0"/>
              <a:t>[</a:t>
            </a:r>
            <a:r>
              <a:rPr lang="en-US" sz="1600" dirty="0" err="1"/>
              <a:t>i</a:t>
            </a:r>
            <a:r>
              <a:rPr lang="en-US" sz="1600" dirty="0"/>
              <a:t>]-&gt;</a:t>
            </a:r>
            <a:r>
              <a:rPr lang="en-US" sz="1600" dirty="0" err="1"/>
              <a:t>pos</a:t>
            </a:r>
            <a:r>
              <a:rPr lang="en-US" sz="1600" dirty="0"/>
              <a:t>[1])</a:t>
            </a:r>
            <a:r>
              <a:rPr lang="en-US" sz="1600" dirty="0" smtClean="0"/>
              <a:t>;</a:t>
            </a:r>
            <a:endParaRPr lang="en-GB" sz="1600" dirty="0"/>
          </a:p>
          <a:p>
            <a:pPr marL="0" indent="0">
              <a:buNone/>
            </a:pPr>
            <a:r>
              <a:rPr lang="en-US" sz="1600" dirty="0" smtClean="0"/>
              <a:t>		…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553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Xj3D Browser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7" name="Content Placeholder 3" descr="figure7.9-X3D-Edit-boids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5" r="-6815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74051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OBJECT SHARING SYSTEMS</a:t>
            </a:r>
          </a:p>
        </p:txBody>
      </p:sp>
    </p:spTree>
    <p:extLst>
      <p:ext uri="{BB962C8B-B14F-4D97-AF65-F5344CB8AC3E}">
        <p14:creationId xmlns:p14="http://schemas.microsoft.com/office/powerpoint/2010/main" val="148223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Sharing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Principle of object sharing systems is that the client processes access locally stored objects (e.g. instances of C++ classes)</a:t>
            </a:r>
          </a:p>
          <a:p>
            <a:r>
              <a:rPr lang="en-US" dirty="0" smtClean="0"/>
              <a:t>Any changes to these classes (i.e. changing instance variables, creating new classes) is automatically propagated to other collaborating clients</a:t>
            </a:r>
          </a:p>
          <a:p>
            <a:r>
              <a:rPr lang="en-US" dirty="0" smtClean="0"/>
              <a:t>Fits extremely well with the scene-graph paradigm in graphics</a:t>
            </a:r>
            <a:endParaRPr lang="en-US" dirty="0"/>
          </a:p>
          <a:p>
            <a:r>
              <a:rPr lang="en-US" dirty="0" smtClean="0"/>
              <a:t>In our experience, it is an extremely easy way to get started in network programming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1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5"/>
          <p:cNvGrpSpPr>
            <a:grpSpLocks/>
          </p:cNvGrpSpPr>
          <p:nvPr/>
        </p:nvGrpSpPr>
        <p:grpSpPr bwMode="auto">
          <a:xfrm>
            <a:off x="428625" y="1749425"/>
            <a:ext cx="8001000" cy="3676650"/>
            <a:chOff x="428596" y="214290"/>
            <a:chExt cx="8001056" cy="3676375"/>
          </a:xfrm>
        </p:grpSpPr>
        <p:sp>
          <p:nvSpPr>
            <p:cNvPr id="5" name="Rectangle 4"/>
            <p:cNvSpPr/>
            <p:nvPr/>
          </p:nvSpPr>
          <p:spPr>
            <a:xfrm>
              <a:off x="428596" y="214290"/>
              <a:ext cx="3143272" cy="2928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Client A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035" y="1142909"/>
              <a:ext cx="3000396" cy="15000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Objects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28795" y="1714366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00100" y="1857230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143108" y="2142959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57423" y="1857230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14547" y="1500069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92374" y="2063590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00167" y="2071526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357291" y="1500069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0035" y="785747"/>
              <a:ext cx="3000396" cy="357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0035" y="2642983"/>
              <a:ext cx="3000396" cy="357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Network Object-Sharing 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86380" y="214290"/>
              <a:ext cx="3143272" cy="2928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Client B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57819" y="1142909"/>
              <a:ext cx="3000396" cy="15000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Objects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786579" y="1714366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857884" y="1857230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000892" y="2142959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215207" y="1857230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72331" y="1500069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450158" y="2063590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43636" y="1714366"/>
              <a:ext cx="142876" cy="14286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57819" y="785747"/>
              <a:ext cx="3000396" cy="357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57819" y="2642983"/>
              <a:ext cx="3000396" cy="357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Network Object-Sharing 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714480" y="1285773"/>
              <a:ext cx="1357323" cy="1285779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/>
            </a:p>
          </p:txBody>
        </p:sp>
        <p:sp>
          <p:nvSpPr>
            <p:cNvPr id="36" name="Oval 35"/>
            <p:cNvSpPr/>
            <p:nvPr/>
          </p:nvSpPr>
          <p:spPr>
            <a:xfrm>
              <a:off x="6572264" y="1285773"/>
              <a:ext cx="1357323" cy="1285779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/>
            </a:p>
          </p:txBody>
        </p:sp>
        <p:sp>
          <p:nvSpPr>
            <p:cNvPr id="16413" name="TextBox 50"/>
            <p:cNvSpPr txBox="1">
              <a:spLocks noChangeArrowheads="1"/>
            </p:cNvSpPr>
            <p:nvPr/>
          </p:nvSpPr>
          <p:spPr bwMode="auto">
            <a:xfrm>
              <a:off x="3929058" y="3429000"/>
              <a:ext cx="20687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400"/>
                <a:t>Shared Objects</a:t>
              </a:r>
            </a:p>
          </p:txBody>
        </p:sp>
        <p:cxnSp>
          <p:nvCxnSpPr>
            <p:cNvPr id="53" name="Shape 52"/>
            <p:cNvCxnSpPr>
              <a:stCxn id="16413" idx="3"/>
              <a:endCxn id="36" idx="4"/>
            </p:cNvCxnSpPr>
            <p:nvPr/>
          </p:nvCxnSpPr>
          <p:spPr>
            <a:xfrm flipV="1">
              <a:off x="5997585" y="2571552"/>
              <a:ext cx="1254134" cy="1088944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stCxn id="16413" idx="1"/>
              <a:endCxn id="35" idx="4"/>
            </p:cNvCxnSpPr>
            <p:nvPr/>
          </p:nvCxnSpPr>
          <p:spPr>
            <a:xfrm rot="10800000">
              <a:off x="2393935" y="2571552"/>
              <a:ext cx="1535124" cy="1088944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7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9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625" y="1471613"/>
            <a:ext cx="3143250" cy="2928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Client A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063" y="2400300"/>
            <a:ext cx="3000375" cy="1500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Objects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28813" y="2971800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00125" y="3114675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43125" y="3400425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57438" y="3114675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14563" y="2757488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92388" y="3321050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00188" y="3328988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357313" y="2757488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063" y="2043113"/>
            <a:ext cx="3000375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Application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063" y="3900488"/>
            <a:ext cx="3000375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Network Object-Sharing 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86375" y="1471613"/>
            <a:ext cx="3143250" cy="2928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Client B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57813" y="2400300"/>
            <a:ext cx="3000375" cy="1500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Objects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786563" y="2971800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57875" y="3114675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000875" y="3400425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15188" y="3114675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72313" y="2757488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450138" y="3321050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43625" y="2971800"/>
            <a:ext cx="142875" cy="1428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57813" y="2043113"/>
            <a:ext cx="3000375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Application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57813" y="3900488"/>
            <a:ext cx="3000375" cy="357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Network Object-Sharing 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4500" y="2543175"/>
            <a:ext cx="1357313" cy="12858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36" name="Oval 35"/>
          <p:cNvSpPr/>
          <p:nvPr/>
        </p:nvSpPr>
        <p:spPr>
          <a:xfrm>
            <a:off x="6572250" y="2543175"/>
            <a:ext cx="1357313" cy="12858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cxnSp>
        <p:nvCxnSpPr>
          <p:cNvPr id="41" name="Straight Arrow Connector 40"/>
          <p:cNvCxnSpPr>
            <a:stCxn id="19" idx="0"/>
          </p:cNvCxnSpPr>
          <p:nvPr/>
        </p:nvCxnSpPr>
        <p:spPr>
          <a:xfrm rot="5400000" flipH="1" flipV="1">
            <a:off x="2102644" y="2759869"/>
            <a:ext cx="1122362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2358231" y="3774282"/>
            <a:ext cx="606425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074069" y="4661694"/>
            <a:ext cx="1177925" cy="47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657475" y="5249863"/>
            <a:ext cx="4867275" cy="7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V="1">
            <a:off x="6914357" y="4644231"/>
            <a:ext cx="1214438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30" idx="4"/>
          </p:cNvCxnSpPr>
          <p:nvPr/>
        </p:nvCxnSpPr>
        <p:spPr>
          <a:xfrm rot="16200000" flipV="1">
            <a:off x="7235031" y="3750469"/>
            <a:ext cx="574675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5" name="TextBox 78"/>
          <p:cNvSpPr txBox="1">
            <a:spLocks noChangeArrowheads="1"/>
          </p:cNvSpPr>
          <p:nvPr/>
        </p:nvSpPr>
        <p:spPr bwMode="auto">
          <a:xfrm>
            <a:off x="2608263" y="2030413"/>
            <a:ext cx="30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400"/>
              <a:t>1</a:t>
            </a:r>
          </a:p>
        </p:txBody>
      </p:sp>
      <p:sp>
        <p:nvSpPr>
          <p:cNvPr id="18466" name="TextBox 79"/>
          <p:cNvSpPr txBox="1">
            <a:spLocks noChangeArrowheads="1"/>
          </p:cNvSpPr>
          <p:nvPr/>
        </p:nvSpPr>
        <p:spPr bwMode="auto">
          <a:xfrm>
            <a:off x="2428875" y="3471863"/>
            <a:ext cx="30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400"/>
              <a:t>2</a:t>
            </a:r>
          </a:p>
        </p:txBody>
      </p:sp>
      <p:sp>
        <p:nvSpPr>
          <p:cNvPr id="18467" name="TextBox 80"/>
          <p:cNvSpPr txBox="1">
            <a:spLocks noChangeArrowheads="1"/>
          </p:cNvSpPr>
          <p:nvPr/>
        </p:nvSpPr>
        <p:spPr bwMode="auto">
          <a:xfrm>
            <a:off x="2428875" y="4614863"/>
            <a:ext cx="30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400"/>
              <a:t>3</a:t>
            </a:r>
          </a:p>
        </p:txBody>
      </p:sp>
      <p:sp>
        <p:nvSpPr>
          <p:cNvPr id="18468" name="TextBox 81"/>
          <p:cNvSpPr txBox="1">
            <a:spLocks noChangeArrowheads="1"/>
          </p:cNvSpPr>
          <p:nvPr/>
        </p:nvSpPr>
        <p:spPr bwMode="auto">
          <a:xfrm>
            <a:off x="7286625" y="3471863"/>
            <a:ext cx="30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400"/>
              <a:t>4</a:t>
            </a:r>
          </a:p>
        </p:txBody>
      </p:sp>
      <p:sp>
        <p:nvSpPr>
          <p:cNvPr id="18469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8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RAKNET</a:t>
            </a:r>
          </a:p>
        </p:txBody>
      </p:sp>
    </p:spTree>
    <p:extLst>
      <p:ext uri="{BB962C8B-B14F-4D97-AF65-F5344CB8AC3E}">
        <p14:creationId xmlns:p14="http://schemas.microsoft.com/office/powerpoint/2010/main" val="174028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RakNet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RakNet</a:t>
            </a:r>
            <a:r>
              <a:rPr lang="en-US" dirty="0" smtClean="0"/>
              <a:t> is a very popular middleware for NGs and NVEs</a:t>
            </a:r>
          </a:p>
          <a:p>
            <a:r>
              <a:rPr lang="en-US" dirty="0" smtClean="0"/>
              <a:t>Free for non-commercial use, constantly updated and used in many commercial projects</a:t>
            </a:r>
          </a:p>
          <a:p>
            <a:r>
              <a:rPr lang="en-US" dirty="0" smtClean="0"/>
              <a:t>Provides functionality at all levels of middleware stack</a:t>
            </a:r>
          </a:p>
          <a:p>
            <a:pPr lvl="1"/>
            <a:r>
              <a:rPr lang="en-US" dirty="0" smtClean="0"/>
              <a:t>OS abstraction through to examples of full network system management, lobbies for games, scoring, etc.</a:t>
            </a:r>
          </a:p>
        </p:txBody>
      </p:sp>
    </p:spTree>
    <p:extLst>
      <p:ext uri="{BB962C8B-B14F-4D97-AF65-F5344CB8AC3E}">
        <p14:creationId xmlns:p14="http://schemas.microsoft.com/office/powerpoint/2010/main" val="73452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0" y="3406775"/>
            <a:ext cx="12954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Server</a:t>
            </a:r>
            <a:r>
              <a:rPr lang="en-GB" sz="16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X </a:t>
            </a:r>
          </a:p>
        </p:txBody>
      </p:sp>
      <p:sp>
        <p:nvSpPr>
          <p:cNvPr id="8" name="Oval 7"/>
          <p:cNvSpPr/>
          <p:nvPr/>
        </p:nvSpPr>
        <p:spPr>
          <a:xfrm>
            <a:off x="3733800" y="5006975"/>
            <a:ext cx="1076325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Client</a:t>
            </a:r>
            <a:r>
              <a:rPr lang="en-GB" sz="16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2057400" y="3425825"/>
            <a:ext cx="1085850" cy="1047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Client</a:t>
            </a:r>
            <a:r>
              <a:rPr lang="en-GB" sz="16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</a:t>
            </a:r>
          </a:p>
        </p:txBody>
      </p:sp>
      <p:cxnSp>
        <p:nvCxnSpPr>
          <p:cNvPr id="16" name="Straight Arrow Connector 15"/>
          <p:cNvCxnSpPr>
            <a:stCxn id="9" idx="6"/>
            <a:endCxn id="5" idx="2"/>
          </p:cNvCxnSpPr>
          <p:nvPr/>
        </p:nvCxnSpPr>
        <p:spPr>
          <a:xfrm>
            <a:off x="3143250" y="3949700"/>
            <a:ext cx="2952750" cy="6667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7"/>
            <a:endCxn id="5" idx="3"/>
          </p:cNvCxnSpPr>
          <p:nvPr/>
        </p:nvCxnSpPr>
        <p:spPr>
          <a:xfrm rot="5400000" flipH="1" flipV="1">
            <a:off x="5106194" y="3994944"/>
            <a:ext cx="727075" cy="1633537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114800" y="2354263"/>
            <a:ext cx="1100138" cy="11287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Client</a:t>
            </a:r>
            <a:r>
              <a:rPr lang="en-GB" sz="16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  <p:cxnSp>
        <p:nvCxnSpPr>
          <p:cNvPr id="44" name="Straight Arrow Connector 43"/>
          <p:cNvCxnSpPr>
            <a:stCxn id="42" idx="4"/>
          </p:cNvCxnSpPr>
          <p:nvPr/>
        </p:nvCxnSpPr>
        <p:spPr>
          <a:xfrm rot="5400000">
            <a:off x="4390232" y="3740943"/>
            <a:ext cx="533400" cy="17463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ular Callout 45"/>
          <p:cNvSpPr/>
          <p:nvPr/>
        </p:nvSpPr>
        <p:spPr>
          <a:xfrm flipV="1">
            <a:off x="3929063" y="2282825"/>
            <a:ext cx="1500187" cy="1928813"/>
          </a:xfrm>
          <a:prstGeom prst="wedgeRectCallout">
            <a:avLst>
              <a:gd name="adj1" fmla="val -63195"/>
              <a:gd name="adj2" fmla="val 73167"/>
            </a:avLst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 flipV="1">
            <a:off x="2000250" y="3282950"/>
            <a:ext cx="1285875" cy="1285875"/>
          </a:xfrm>
          <a:prstGeom prst="wedgeRectCallout">
            <a:avLst>
              <a:gd name="adj1" fmla="val -63195"/>
              <a:gd name="adj2" fmla="val 73167"/>
            </a:avLst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ular Callout 50"/>
          <p:cNvSpPr/>
          <p:nvPr/>
        </p:nvSpPr>
        <p:spPr>
          <a:xfrm flipH="1" flipV="1">
            <a:off x="6019800" y="3330575"/>
            <a:ext cx="1511300" cy="1419225"/>
          </a:xfrm>
          <a:prstGeom prst="wedgeRectCallout">
            <a:avLst>
              <a:gd name="adj1" fmla="val -63195"/>
              <a:gd name="adj2" fmla="val 73167"/>
            </a:avLst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3657600" y="4930775"/>
            <a:ext cx="1214438" cy="1214438"/>
          </a:xfrm>
          <a:prstGeom prst="wedgeRectCallout">
            <a:avLst>
              <a:gd name="adj1" fmla="val -63195"/>
              <a:gd name="adj2" fmla="val 73167"/>
            </a:avLst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TextBox 54"/>
          <p:cNvSpPr txBox="1">
            <a:spLocks noChangeArrowheads="1"/>
          </p:cNvSpPr>
          <p:nvPr/>
        </p:nvSpPr>
        <p:spPr bwMode="auto">
          <a:xfrm>
            <a:off x="3000375" y="1497013"/>
            <a:ext cx="4014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/>
              <a:t>Client</a:t>
            </a:r>
            <a:r>
              <a:rPr lang="en-GB" sz="2000" baseline="-25000"/>
              <a:t>C</a:t>
            </a:r>
            <a:r>
              <a:rPr lang="en-GB" sz="2000"/>
              <a:t> may be interfering with traffic</a:t>
            </a:r>
            <a:endParaRPr lang="en-GB" sz="2000" baseline="-25000"/>
          </a:p>
        </p:txBody>
      </p:sp>
      <p:sp>
        <p:nvSpPr>
          <p:cNvPr id="16398" name="TextBox 55"/>
          <p:cNvSpPr txBox="1">
            <a:spLocks noChangeArrowheads="1"/>
          </p:cNvSpPr>
          <p:nvPr/>
        </p:nvSpPr>
        <p:spPr bwMode="auto">
          <a:xfrm>
            <a:off x="642938" y="2425700"/>
            <a:ext cx="252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/>
              <a:t>Client</a:t>
            </a:r>
            <a:r>
              <a:rPr lang="en-GB" sz="2000" baseline="-25000"/>
              <a:t>A</a:t>
            </a:r>
            <a:r>
              <a:rPr lang="en-GB" sz="2000"/>
              <a:t> may be running </a:t>
            </a:r>
          </a:p>
          <a:p>
            <a:r>
              <a:rPr lang="en-GB" sz="2000"/>
              <a:t>Compromised code</a:t>
            </a:r>
            <a:endParaRPr lang="en-GB" sz="2000" baseline="-25000"/>
          </a:p>
        </p:txBody>
      </p:sp>
      <p:sp>
        <p:nvSpPr>
          <p:cNvPr id="16399" name="TextBox 56"/>
          <p:cNvSpPr txBox="1">
            <a:spLocks noChangeArrowheads="1"/>
          </p:cNvSpPr>
          <p:nvPr/>
        </p:nvSpPr>
        <p:spPr bwMode="auto">
          <a:xfrm>
            <a:off x="1447800" y="6073775"/>
            <a:ext cx="2668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/>
              <a:t>Client</a:t>
            </a:r>
            <a:r>
              <a:rPr lang="en-GB" sz="2000" baseline="-25000"/>
              <a:t>B</a:t>
            </a:r>
            <a:r>
              <a:rPr lang="en-GB" sz="2000"/>
              <a:t> may be colluding</a:t>
            </a:r>
          </a:p>
          <a:p>
            <a:r>
              <a:rPr lang="en-GB" sz="2000"/>
              <a:t>with Client</a:t>
            </a:r>
            <a:r>
              <a:rPr lang="en-GB" sz="2000" baseline="-25000"/>
              <a:t>A</a:t>
            </a:r>
          </a:p>
        </p:txBody>
      </p:sp>
      <p:sp>
        <p:nvSpPr>
          <p:cNvPr id="16400" name="TextBox 57"/>
          <p:cNvSpPr txBox="1">
            <a:spLocks noChangeArrowheads="1"/>
          </p:cNvSpPr>
          <p:nvPr/>
        </p:nvSpPr>
        <p:spPr bwMode="auto">
          <a:xfrm>
            <a:off x="6786563" y="2354263"/>
            <a:ext cx="2019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/>
              <a:t>Server</a:t>
            </a:r>
            <a:r>
              <a:rPr lang="en-GB" sz="2000" baseline="-25000"/>
              <a:t>X</a:t>
            </a:r>
            <a:r>
              <a:rPr lang="en-GB" sz="2000"/>
              <a:t> may have </a:t>
            </a:r>
          </a:p>
          <a:p>
            <a:r>
              <a:rPr lang="en-GB" sz="2000"/>
              <a:t>exploitable bugs</a:t>
            </a:r>
            <a:endParaRPr lang="en-GB" sz="2000" baseline="-25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Security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8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Sharing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Need to get frequency of updates right: don’t send an update every time an instance variable sends</a:t>
            </a:r>
          </a:p>
          <a:p>
            <a:r>
              <a:rPr lang="en-US" dirty="0" smtClean="0"/>
              <a:t>Objects are typically owned by the process that created them: they share the fate of that process</a:t>
            </a:r>
          </a:p>
          <a:p>
            <a:endParaRPr lang="en-US" dirty="0"/>
          </a:p>
          <a:p>
            <a:r>
              <a:rPr lang="en-US" dirty="0" smtClean="0"/>
              <a:t>Can be client-server or peer to peer</a:t>
            </a:r>
          </a:p>
          <a:p>
            <a:r>
              <a:rPr lang="en-US" dirty="0" err="1" smtClean="0"/>
              <a:t>RakNet</a:t>
            </a:r>
            <a:r>
              <a:rPr lang="en-US" dirty="0" smtClean="0"/>
              <a:t> supports different configurations and different styles – worthwhile to experiment!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4"/>
          <p:cNvGrpSpPr>
            <a:grpSpLocks/>
          </p:cNvGrpSpPr>
          <p:nvPr/>
        </p:nvGrpSpPr>
        <p:grpSpPr bwMode="auto">
          <a:xfrm>
            <a:off x="214313" y="1731963"/>
            <a:ext cx="8396287" cy="4565650"/>
            <a:chOff x="214282" y="571480"/>
            <a:chExt cx="8396360" cy="4565538"/>
          </a:xfrm>
        </p:grpSpPr>
        <p:sp>
          <p:nvSpPr>
            <p:cNvPr id="5" name="Rectangle 4"/>
            <p:cNvSpPr/>
            <p:nvPr/>
          </p:nvSpPr>
          <p:spPr>
            <a:xfrm>
              <a:off x="214282" y="1357273"/>
              <a:ext cx="2181244" cy="164302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Client A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3494" y="2017657"/>
              <a:ext cx="2082818" cy="6968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ReplicaObjects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85787" y="2357373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00101" y="2357373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428730" y="2357373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214416" y="2357373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49394" y="2357373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3494" y="1763663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3494" y="2662166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ReplicaManager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41" name="Straight Arrow Connector 40"/>
            <p:cNvCxnSpPr>
              <a:stCxn id="19" idx="0"/>
            </p:cNvCxnSpPr>
            <p:nvPr/>
          </p:nvCxnSpPr>
          <p:spPr>
            <a:xfrm rot="5400000" flipH="1" flipV="1">
              <a:off x="1482712" y="2139891"/>
              <a:ext cx="433376" cy="1588"/>
            </a:xfrm>
            <a:prstGeom prst="straightConnector1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1543036" y="2622480"/>
              <a:ext cx="315905" cy="158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9" name="TextBox 78"/>
            <p:cNvSpPr txBox="1">
              <a:spLocks noChangeArrowheads="1"/>
            </p:cNvSpPr>
            <p:nvPr/>
          </p:nvSpPr>
          <p:spPr bwMode="auto">
            <a:xfrm>
              <a:off x="1648003" y="1794679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1</a:t>
              </a:r>
            </a:p>
          </p:txBody>
        </p:sp>
        <p:sp>
          <p:nvSpPr>
            <p:cNvPr id="21520" name="TextBox 79"/>
            <p:cNvSpPr txBox="1">
              <a:spLocks noChangeArrowheads="1"/>
            </p:cNvSpPr>
            <p:nvPr/>
          </p:nvSpPr>
          <p:spPr bwMode="auto">
            <a:xfrm>
              <a:off x="1643042" y="2428867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2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286121" y="642915"/>
              <a:ext cx="2181244" cy="164302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Server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335334" y="1303299"/>
              <a:ext cx="2082818" cy="6968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ReplicaObjects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810000" y="1643016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4024315" y="1643016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452944" y="1643016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4238629" y="1643016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686308" y="1652540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35334" y="1049305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335334" y="1947808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ReplicaManager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rot="5400000">
              <a:off x="4586299" y="1917647"/>
              <a:ext cx="315905" cy="1588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1" name="TextBox 113"/>
            <p:cNvSpPr txBox="1">
              <a:spLocks noChangeArrowheads="1"/>
            </p:cNvSpPr>
            <p:nvPr/>
          </p:nvSpPr>
          <p:spPr bwMode="auto">
            <a:xfrm>
              <a:off x="4686301" y="1724012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4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429398" y="2571681"/>
              <a:ext cx="2181244" cy="164302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Client C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478611" y="3232065"/>
              <a:ext cx="2082818" cy="6968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ReplicaObjects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7000903" y="3571781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7215218" y="3571781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7643847" y="3571781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7429532" y="3571781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7859748" y="3571781"/>
              <a:ext cx="100013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478611" y="2978071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478611" y="3876574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ReplicaManager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rot="5400000">
              <a:off x="7760534" y="3837681"/>
              <a:ext cx="315904" cy="0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42" name="Group 129"/>
            <p:cNvGrpSpPr>
              <a:grpSpLocks/>
            </p:cNvGrpSpPr>
            <p:nvPr/>
          </p:nvGrpSpPr>
          <p:grpSpPr bwMode="auto">
            <a:xfrm>
              <a:off x="6429388" y="571480"/>
              <a:ext cx="2181254" cy="1643074"/>
              <a:chOff x="428596" y="214291"/>
              <a:chExt cx="2181254" cy="1643074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428606" y="214291"/>
                <a:ext cx="2181244" cy="164302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Client B</a:t>
                </a:r>
                <a:endPara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77819" y="874675"/>
                <a:ext cx="2082818" cy="69689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ReplicaObjects</a:t>
                </a:r>
                <a:endPara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00111" y="1214392"/>
                <a:ext cx="98426" cy="10159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214426" y="1214392"/>
                <a:ext cx="98426" cy="10159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643055" y="1214392"/>
                <a:ext cx="98426" cy="10159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428740" y="1214392"/>
                <a:ext cx="98426" cy="10159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857368" y="1214392"/>
                <a:ext cx="98426" cy="10159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77819" y="620681"/>
                <a:ext cx="2082818" cy="2539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Application</a:t>
                </a:r>
                <a:endPara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77819" y="1519184"/>
                <a:ext cx="2082818" cy="2539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ReplicaManager</a:t>
                </a:r>
                <a:endPara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cxnSp>
            <p:nvCxnSpPr>
              <p:cNvPr id="141" name="Straight Arrow Connector 140"/>
              <p:cNvCxnSpPr/>
              <p:nvPr/>
            </p:nvCxnSpPr>
            <p:spPr>
              <a:xfrm rot="5400000">
                <a:off x="1757361" y="1479497"/>
                <a:ext cx="315904" cy="1588"/>
              </a:xfrm>
              <a:prstGeom prst="straightConnector1">
                <a:avLst/>
              </a:prstGeom>
              <a:ln w="19050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Freeform 147"/>
            <p:cNvSpPr/>
            <p:nvPr/>
          </p:nvSpPr>
          <p:spPr>
            <a:xfrm>
              <a:off x="1695432" y="2079568"/>
              <a:ext cx="2973414" cy="1525550"/>
            </a:xfrm>
            <a:custGeom>
              <a:avLst/>
              <a:gdLst>
                <a:gd name="connsiteX0" fmla="*/ 0 w 3032760"/>
                <a:gd name="connsiteY0" fmla="*/ 716280 h 1546860"/>
                <a:gd name="connsiteX1" fmla="*/ 0 w 3032760"/>
                <a:gd name="connsiteY1" fmla="*/ 1546860 h 1546860"/>
                <a:gd name="connsiteX2" fmla="*/ 3032760 w 3032760"/>
                <a:gd name="connsiteY2" fmla="*/ 1546860 h 1546860"/>
                <a:gd name="connsiteX3" fmla="*/ 3032760 w 3032760"/>
                <a:gd name="connsiteY3" fmla="*/ 0 h 1546860"/>
                <a:gd name="connsiteX0" fmla="*/ 0 w 3032760"/>
                <a:gd name="connsiteY0" fmla="*/ 716280 h 1546860"/>
                <a:gd name="connsiteX1" fmla="*/ 0 w 3032760"/>
                <a:gd name="connsiteY1" fmla="*/ 1546860 h 1546860"/>
                <a:gd name="connsiteX2" fmla="*/ 3032760 w 3032760"/>
                <a:gd name="connsiteY2" fmla="*/ 1546860 h 1546860"/>
                <a:gd name="connsiteX3" fmla="*/ 2961290 w 3032760"/>
                <a:gd name="connsiteY3" fmla="*/ 0 h 1546860"/>
                <a:gd name="connsiteX0" fmla="*/ 0 w 3032760"/>
                <a:gd name="connsiteY0" fmla="*/ 716280 h 1546860"/>
                <a:gd name="connsiteX1" fmla="*/ 0 w 3032760"/>
                <a:gd name="connsiteY1" fmla="*/ 1546860 h 1546860"/>
                <a:gd name="connsiteX2" fmla="*/ 3032760 w 3032760"/>
                <a:gd name="connsiteY2" fmla="*/ 1546860 h 1546860"/>
                <a:gd name="connsiteX3" fmla="*/ 2965100 w 3032760"/>
                <a:gd name="connsiteY3" fmla="*/ 1526540 h 1546860"/>
                <a:gd name="connsiteX4" fmla="*/ 2961290 w 3032760"/>
                <a:gd name="connsiteY4" fmla="*/ 0 h 1546860"/>
                <a:gd name="connsiteX0" fmla="*/ 0 w 2965100"/>
                <a:gd name="connsiteY0" fmla="*/ 716280 h 1546860"/>
                <a:gd name="connsiteX1" fmla="*/ 0 w 2965100"/>
                <a:gd name="connsiteY1" fmla="*/ 1546860 h 1546860"/>
                <a:gd name="connsiteX2" fmla="*/ 2965100 w 2965100"/>
                <a:gd name="connsiteY2" fmla="*/ 1526540 h 1546860"/>
                <a:gd name="connsiteX3" fmla="*/ 2961290 w 2965100"/>
                <a:gd name="connsiteY3" fmla="*/ 0 h 1546860"/>
                <a:gd name="connsiteX0" fmla="*/ 0 w 2965100"/>
                <a:gd name="connsiteY0" fmla="*/ 716280 h 1546860"/>
                <a:gd name="connsiteX1" fmla="*/ 0 w 2965100"/>
                <a:gd name="connsiteY1" fmla="*/ 1546860 h 1546860"/>
                <a:gd name="connsiteX2" fmla="*/ 2965100 w 2965100"/>
                <a:gd name="connsiteY2" fmla="*/ 1526540 h 1546860"/>
                <a:gd name="connsiteX3" fmla="*/ 2956560 w 2965100"/>
                <a:gd name="connsiteY3" fmla="*/ 1524000 h 1546860"/>
                <a:gd name="connsiteX4" fmla="*/ 2961290 w 2965100"/>
                <a:gd name="connsiteY4" fmla="*/ 0 h 1546860"/>
                <a:gd name="connsiteX0" fmla="*/ 0 w 2965100"/>
                <a:gd name="connsiteY0" fmla="*/ 716280 h 1546860"/>
                <a:gd name="connsiteX1" fmla="*/ 0 w 2965100"/>
                <a:gd name="connsiteY1" fmla="*/ 1546860 h 1546860"/>
                <a:gd name="connsiteX2" fmla="*/ 2965100 w 2965100"/>
                <a:gd name="connsiteY2" fmla="*/ 1526540 h 1546860"/>
                <a:gd name="connsiteX3" fmla="*/ 2956560 w 2965100"/>
                <a:gd name="connsiteY3" fmla="*/ 1524000 h 1546860"/>
                <a:gd name="connsiteX4" fmla="*/ 2961290 w 2965100"/>
                <a:gd name="connsiteY4" fmla="*/ 0 h 1546860"/>
                <a:gd name="connsiteX0" fmla="*/ 0 w 2965100"/>
                <a:gd name="connsiteY0" fmla="*/ 716280 h 1669392"/>
                <a:gd name="connsiteX1" fmla="*/ 0 w 2965100"/>
                <a:gd name="connsiteY1" fmla="*/ 1546860 h 1669392"/>
                <a:gd name="connsiteX2" fmla="*/ 2965100 w 2965100"/>
                <a:gd name="connsiteY2" fmla="*/ 1669392 h 1669392"/>
                <a:gd name="connsiteX3" fmla="*/ 2956560 w 2965100"/>
                <a:gd name="connsiteY3" fmla="*/ 1524000 h 1669392"/>
                <a:gd name="connsiteX4" fmla="*/ 2961290 w 2965100"/>
                <a:gd name="connsiteY4" fmla="*/ 0 h 1669392"/>
                <a:gd name="connsiteX0" fmla="*/ 0 w 2961290"/>
                <a:gd name="connsiteY0" fmla="*/ 716280 h 1546860"/>
                <a:gd name="connsiteX1" fmla="*/ 0 w 2961290"/>
                <a:gd name="connsiteY1" fmla="*/ 1546860 h 1546860"/>
                <a:gd name="connsiteX2" fmla="*/ 2956560 w 2961290"/>
                <a:gd name="connsiteY2" fmla="*/ 1524000 h 1546860"/>
                <a:gd name="connsiteX3" fmla="*/ 2961290 w 2961290"/>
                <a:gd name="connsiteY3" fmla="*/ 0 h 1546860"/>
                <a:gd name="connsiteX0" fmla="*/ 7124 w 2968414"/>
                <a:gd name="connsiteY0" fmla="*/ 716280 h 1525427"/>
                <a:gd name="connsiteX1" fmla="*/ 0 w 2968414"/>
                <a:gd name="connsiteY1" fmla="*/ 1525427 h 1525427"/>
                <a:gd name="connsiteX2" fmla="*/ 2963684 w 2968414"/>
                <a:gd name="connsiteY2" fmla="*/ 1524000 h 1525427"/>
                <a:gd name="connsiteX3" fmla="*/ 2968414 w 2968414"/>
                <a:gd name="connsiteY3" fmla="*/ 0 h 1525427"/>
                <a:gd name="connsiteX0" fmla="*/ 2375 w 2973190"/>
                <a:gd name="connsiteY0" fmla="*/ 713898 h 1525427"/>
                <a:gd name="connsiteX1" fmla="*/ 4776 w 2973190"/>
                <a:gd name="connsiteY1" fmla="*/ 1525427 h 1525427"/>
                <a:gd name="connsiteX2" fmla="*/ 2968460 w 2973190"/>
                <a:gd name="connsiteY2" fmla="*/ 1524000 h 1525427"/>
                <a:gd name="connsiteX3" fmla="*/ 2973190 w 2973190"/>
                <a:gd name="connsiteY3" fmla="*/ 0 h 152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190" h="1525427">
                  <a:moveTo>
                    <a:pt x="2375" y="713898"/>
                  </a:moveTo>
                  <a:cubicBezTo>
                    <a:pt x="0" y="983614"/>
                    <a:pt x="7151" y="1255711"/>
                    <a:pt x="4776" y="1525427"/>
                  </a:cubicBezTo>
                  <a:lnTo>
                    <a:pt x="2968460" y="1524000"/>
                  </a:lnTo>
                  <a:cubicBezTo>
                    <a:pt x="2970037" y="1016000"/>
                    <a:pt x="2971613" y="508000"/>
                    <a:pt x="2973190" y="0"/>
                  </a:cubicBezTo>
                </a:path>
              </a:pathLst>
            </a:cu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200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792672" y="1998607"/>
              <a:ext cx="3125814" cy="417503"/>
            </a:xfrm>
            <a:custGeom>
              <a:avLst/>
              <a:gdLst>
                <a:gd name="connsiteX0" fmla="*/ 0 w 3131820"/>
                <a:gd name="connsiteY0" fmla="*/ 129540 h 441960"/>
                <a:gd name="connsiteX1" fmla="*/ 0 w 3131820"/>
                <a:gd name="connsiteY1" fmla="*/ 434340 h 441960"/>
                <a:gd name="connsiteX2" fmla="*/ 3131820 w 3131820"/>
                <a:gd name="connsiteY2" fmla="*/ 441960 h 441960"/>
                <a:gd name="connsiteX3" fmla="*/ 3124200 w 3131820"/>
                <a:gd name="connsiteY3" fmla="*/ 0 h 441960"/>
                <a:gd name="connsiteX0" fmla="*/ 0 w 3131820"/>
                <a:gd name="connsiteY0" fmla="*/ 108108 h 441960"/>
                <a:gd name="connsiteX1" fmla="*/ 0 w 3131820"/>
                <a:gd name="connsiteY1" fmla="*/ 434340 h 441960"/>
                <a:gd name="connsiteX2" fmla="*/ 3131820 w 3131820"/>
                <a:gd name="connsiteY2" fmla="*/ 441960 h 441960"/>
                <a:gd name="connsiteX3" fmla="*/ 3124200 w 3131820"/>
                <a:gd name="connsiteY3" fmla="*/ 0 h 441960"/>
                <a:gd name="connsiteX0" fmla="*/ 0 w 3127058"/>
                <a:gd name="connsiteY0" fmla="*/ 108108 h 434340"/>
                <a:gd name="connsiteX1" fmla="*/ 0 w 3127058"/>
                <a:gd name="connsiteY1" fmla="*/ 434340 h 434340"/>
                <a:gd name="connsiteX2" fmla="*/ 3127058 w 3127058"/>
                <a:gd name="connsiteY2" fmla="*/ 425291 h 434340"/>
                <a:gd name="connsiteX3" fmla="*/ 3124200 w 3127058"/>
                <a:gd name="connsiteY3" fmla="*/ 0 h 434340"/>
                <a:gd name="connsiteX0" fmla="*/ 0 w 3127058"/>
                <a:gd name="connsiteY0" fmla="*/ 91439 h 417671"/>
                <a:gd name="connsiteX1" fmla="*/ 0 w 3127058"/>
                <a:gd name="connsiteY1" fmla="*/ 417671 h 417671"/>
                <a:gd name="connsiteX2" fmla="*/ 3127058 w 3127058"/>
                <a:gd name="connsiteY2" fmla="*/ 408622 h 417671"/>
                <a:gd name="connsiteX3" fmla="*/ 3121819 w 3127058"/>
                <a:gd name="connsiteY3" fmla="*/ 0 h 417671"/>
                <a:gd name="connsiteX0" fmla="*/ 0 w 3125447"/>
                <a:gd name="connsiteY0" fmla="*/ 91439 h 497529"/>
                <a:gd name="connsiteX1" fmla="*/ 0 w 3125447"/>
                <a:gd name="connsiteY1" fmla="*/ 417671 h 497529"/>
                <a:gd name="connsiteX2" fmla="*/ 3125447 w 3125447"/>
                <a:gd name="connsiteY2" fmla="*/ 497529 h 497529"/>
                <a:gd name="connsiteX3" fmla="*/ 3121819 w 3125447"/>
                <a:gd name="connsiteY3" fmla="*/ 0 h 497529"/>
                <a:gd name="connsiteX0" fmla="*/ 0 w 3125447"/>
                <a:gd name="connsiteY0" fmla="*/ 91439 h 418154"/>
                <a:gd name="connsiteX1" fmla="*/ 0 w 3125447"/>
                <a:gd name="connsiteY1" fmla="*/ 417671 h 418154"/>
                <a:gd name="connsiteX2" fmla="*/ 3125447 w 3125447"/>
                <a:gd name="connsiteY2" fmla="*/ 418154 h 418154"/>
                <a:gd name="connsiteX3" fmla="*/ 3121819 w 3125447"/>
                <a:gd name="connsiteY3" fmla="*/ 0 h 41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447" h="418154">
                  <a:moveTo>
                    <a:pt x="0" y="91439"/>
                  </a:moveTo>
                  <a:lnTo>
                    <a:pt x="0" y="417671"/>
                  </a:lnTo>
                  <a:lnTo>
                    <a:pt x="3125447" y="418154"/>
                  </a:lnTo>
                  <a:cubicBezTo>
                    <a:pt x="3124494" y="276390"/>
                    <a:pt x="3122772" y="141764"/>
                    <a:pt x="3121819" y="0"/>
                  </a:cubicBezTo>
                </a:path>
              </a:pathLst>
            </a:cu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200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792672" y="2416110"/>
              <a:ext cx="3124227" cy="2071636"/>
            </a:xfrm>
            <a:custGeom>
              <a:avLst/>
              <a:gdLst>
                <a:gd name="connsiteX0" fmla="*/ 0 w 3124200"/>
                <a:gd name="connsiteY0" fmla="*/ 0 h 2072640"/>
                <a:gd name="connsiteX1" fmla="*/ 0 w 3124200"/>
                <a:gd name="connsiteY1" fmla="*/ 2072640 h 2072640"/>
                <a:gd name="connsiteX2" fmla="*/ 3124200 w 3124200"/>
                <a:gd name="connsiteY2" fmla="*/ 2072640 h 2072640"/>
                <a:gd name="connsiteX3" fmla="*/ 3124200 w 3124200"/>
                <a:gd name="connsiteY3" fmla="*/ 158496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4200" h="2072640">
                  <a:moveTo>
                    <a:pt x="0" y="0"/>
                  </a:moveTo>
                  <a:lnTo>
                    <a:pt x="0" y="2072640"/>
                  </a:lnTo>
                  <a:lnTo>
                    <a:pt x="3124200" y="2072640"/>
                  </a:lnTo>
                  <a:lnTo>
                    <a:pt x="3124200" y="1584960"/>
                  </a:lnTo>
                </a:path>
              </a:pathLst>
            </a:cu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200"/>
            </a:p>
          </p:txBody>
        </p:sp>
        <p:sp>
          <p:nvSpPr>
            <p:cNvPr id="21546" name="TextBox 150"/>
            <p:cNvSpPr txBox="1">
              <a:spLocks noChangeArrowheads="1"/>
            </p:cNvSpPr>
            <p:nvPr/>
          </p:nvSpPr>
          <p:spPr bwMode="auto">
            <a:xfrm>
              <a:off x="1648003" y="3143248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3</a:t>
              </a:r>
            </a:p>
          </p:txBody>
        </p:sp>
        <p:sp>
          <p:nvSpPr>
            <p:cNvPr id="21547" name="TextBox 151"/>
            <p:cNvSpPr txBox="1">
              <a:spLocks noChangeArrowheads="1"/>
            </p:cNvSpPr>
            <p:nvPr/>
          </p:nvSpPr>
          <p:spPr bwMode="auto">
            <a:xfrm>
              <a:off x="4857752" y="2366183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5</a:t>
              </a:r>
            </a:p>
          </p:txBody>
        </p:sp>
        <p:sp>
          <p:nvSpPr>
            <p:cNvPr id="21548" name="TextBox 152"/>
            <p:cNvSpPr txBox="1">
              <a:spLocks noChangeArrowheads="1"/>
            </p:cNvSpPr>
            <p:nvPr/>
          </p:nvSpPr>
          <p:spPr bwMode="auto">
            <a:xfrm>
              <a:off x="4857752" y="4429132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5</a:t>
              </a:r>
            </a:p>
          </p:txBody>
        </p:sp>
        <p:sp>
          <p:nvSpPr>
            <p:cNvPr id="21549" name="TextBox 153"/>
            <p:cNvSpPr txBox="1">
              <a:spLocks noChangeArrowheads="1"/>
            </p:cNvSpPr>
            <p:nvPr/>
          </p:nvSpPr>
          <p:spPr bwMode="auto">
            <a:xfrm>
              <a:off x="8001024" y="3571876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6</a:t>
              </a:r>
            </a:p>
          </p:txBody>
        </p:sp>
        <p:sp>
          <p:nvSpPr>
            <p:cNvPr id="21550" name="TextBox 154"/>
            <p:cNvSpPr txBox="1">
              <a:spLocks noChangeArrowheads="1"/>
            </p:cNvSpPr>
            <p:nvPr/>
          </p:nvSpPr>
          <p:spPr bwMode="auto">
            <a:xfrm>
              <a:off x="8001024" y="1571612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6</a:t>
              </a:r>
            </a:p>
          </p:txBody>
        </p:sp>
      </p:grpSp>
      <p:sp>
        <p:nvSpPr>
          <p:cNvPr id="21507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1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4"/>
          <p:cNvGrpSpPr>
            <a:grpSpLocks/>
          </p:cNvGrpSpPr>
          <p:nvPr/>
        </p:nvGrpSpPr>
        <p:grpSpPr bwMode="auto">
          <a:xfrm>
            <a:off x="214313" y="1743670"/>
            <a:ext cx="8396287" cy="4565650"/>
            <a:chOff x="214282" y="571480"/>
            <a:chExt cx="8396360" cy="4565538"/>
          </a:xfrm>
        </p:grpSpPr>
        <p:sp>
          <p:nvSpPr>
            <p:cNvPr id="5" name="Rectangle 4"/>
            <p:cNvSpPr/>
            <p:nvPr/>
          </p:nvSpPr>
          <p:spPr>
            <a:xfrm>
              <a:off x="214282" y="1357273"/>
              <a:ext cx="2181244" cy="16430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Client A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3494" y="2017657"/>
              <a:ext cx="2082818" cy="6968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ReplicaObjects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85787" y="2357373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00101" y="2357373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428730" y="2357373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214416" y="2357373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49394" y="2357373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3494" y="1763663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3494" y="2662166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ReplicaManager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286121" y="642915"/>
              <a:ext cx="2181244" cy="164302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Server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335334" y="1303299"/>
              <a:ext cx="2082818" cy="6968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ReplicaObjects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810000" y="1643016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4024315" y="1643016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452944" y="1643016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4238629" y="1643016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35334" y="1049305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335334" y="1947808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ReplicaManager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rot="5400000">
              <a:off x="4633925" y="1917647"/>
              <a:ext cx="315905" cy="1588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4" name="TextBox 113"/>
            <p:cNvSpPr txBox="1">
              <a:spLocks noChangeArrowheads="1"/>
            </p:cNvSpPr>
            <p:nvPr/>
          </p:nvSpPr>
          <p:spPr bwMode="auto">
            <a:xfrm>
              <a:off x="4733931" y="1724012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429398" y="2571681"/>
              <a:ext cx="2181244" cy="164302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Client C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478611" y="3232065"/>
              <a:ext cx="2082818" cy="6968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ReplicaObjects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7000903" y="3571781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7215218" y="3571781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7643847" y="3571781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7429532" y="3571781"/>
              <a:ext cx="98426" cy="10159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478611" y="2978071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478611" y="3876574"/>
              <a:ext cx="2082818" cy="2539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ReplicaManager</a:t>
              </a:r>
              <a:endPara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rot="5400000">
              <a:off x="7760534" y="3837681"/>
              <a:ext cx="315904" cy="0"/>
            </a:xfrm>
            <a:prstGeom prst="straightConnector1">
              <a:avLst/>
            </a:prstGeom>
            <a:ln w="1905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84" name="Group 129"/>
            <p:cNvGrpSpPr>
              <a:grpSpLocks/>
            </p:cNvGrpSpPr>
            <p:nvPr/>
          </p:nvGrpSpPr>
          <p:grpSpPr bwMode="auto">
            <a:xfrm>
              <a:off x="6429388" y="571480"/>
              <a:ext cx="2181254" cy="1643074"/>
              <a:chOff x="428596" y="214291"/>
              <a:chExt cx="2181254" cy="1643074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428606" y="214291"/>
                <a:ext cx="2181244" cy="164302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Client B</a:t>
                </a:r>
                <a:endPara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77819" y="874675"/>
                <a:ext cx="2082818" cy="69689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ReplicaObjects</a:t>
                </a:r>
                <a:endPara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00111" y="1214392"/>
                <a:ext cx="98426" cy="10159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214426" y="1214392"/>
                <a:ext cx="98426" cy="10159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643055" y="1214392"/>
                <a:ext cx="98426" cy="10159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428740" y="1214392"/>
                <a:ext cx="98426" cy="10159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77819" y="620681"/>
                <a:ext cx="2082818" cy="2539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Application</a:t>
                </a:r>
                <a:endPara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77819" y="1519184"/>
                <a:ext cx="2082818" cy="2539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ReplicaManager</a:t>
                </a:r>
                <a:endPara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cxnSp>
            <p:nvCxnSpPr>
              <p:cNvPr id="141" name="Straight Arrow Connector 140"/>
              <p:cNvCxnSpPr/>
              <p:nvPr/>
            </p:nvCxnSpPr>
            <p:spPr>
              <a:xfrm rot="5400000">
                <a:off x="1757361" y="1479497"/>
                <a:ext cx="315904" cy="1588"/>
              </a:xfrm>
              <a:prstGeom prst="straightConnector1">
                <a:avLst/>
              </a:prstGeom>
              <a:ln w="19050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Freeform 148"/>
            <p:cNvSpPr/>
            <p:nvPr/>
          </p:nvSpPr>
          <p:spPr>
            <a:xfrm>
              <a:off x="4792672" y="1998607"/>
              <a:ext cx="3125814" cy="417503"/>
            </a:xfrm>
            <a:custGeom>
              <a:avLst/>
              <a:gdLst>
                <a:gd name="connsiteX0" fmla="*/ 0 w 3131820"/>
                <a:gd name="connsiteY0" fmla="*/ 129540 h 441960"/>
                <a:gd name="connsiteX1" fmla="*/ 0 w 3131820"/>
                <a:gd name="connsiteY1" fmla="*/ 434340 h 441960"/>
                <a:gd name="connsiteX2" fmla="*/ 3131820 w 3131820"/>
                <a:gd name="connsiteY2" fmla="*/ 441960 h 441960"/>
                <a:gd name="connsiteX3" fmla="*/ 3124200 w 3131820"/>
                <a:gd name="connsiteY3" fmla="*/ 0 h 441960"/>
                <a:gd name="connsiteX0" fmla="*/ 0 w 3131820"/>
                <a:gd name="connsiteY0" fmla="*/ 108108 h 441960"/>
                <a:gd name="connsiteX1" fmla="*/ 0 w 3131820"/>
                <a:gd name="connsiteY1" fmla="*/ 434340 h 441960"/>
                <a:gd name="connsiteX2" fmla="*/ 3131820 w 3131820"/>
                <a:gd name="connsiteY2" fmla="*/ 441960 h 441960"/>
                <a:gd name="connsiteX3" fmla="*/ 3124200 w 3131820"/>
                <a:gd name="connsiteY3" fmla="*/ 0 h 441960"/>
                <a:gd name="connsiteX0" fmla="*/ 0 w 3127058"/>
                <a:gd name="connsiteY0" fmla="*/ 108108 h 434340"/>
                <a:gd name="connsiteX1" fmla="*/ 0 w 3127058"/>
                <a:gd name="connsiteY1" fmla="*/ 434340 h 434340"/>
                <a:gd name="connsiteX2" fmla="*/ 3127058 w 3127058"/>
                <a:gd name="connsiteY2" fmla="*/ 425291 h 434340"/>
                <a:gd name="connsiteX3" fmla="*/ 3124200 w 3127058"/>
                <a:gd name="connsiteY3" fmla="*/ 0 h 434340"/>
                <a:gd name="connsiteX0" fmla="*/ 0 w 3127058"/>
                <a:gd name="connsiteY0" fmla="*/ 91439 h 417671"/>
                <a:gd name="connsiteX1" fmla="*/ 0 w 3127058"/>
                <a:gd name="connsiteY1" fmla="*/ 417671 h 417671"/>
                <a:gd name="connsiteX2" fmla="*/ 3127058 w 3127058"/>
                <a:gd name="connsiteY2" fmla="*/ 408622 h 417671"/>
                <a:gd name="connsiteX3" fmla="*/ 3121819 w 3127058"/>
                <a:gd name="connsiteY3" fmla="*/ 0 h 417671"/>
                <a:gd name="connsiteX0" fmla="*/ 0 w 3125447"/>
                <a:gd name="connsiteY0" fmla="*/ 91439 h 497529"/>
                <a:gd name="connsiteX1" fmla="*/ 0 w 3125447"/>
                <a:gd name="connsiteY1" fmla="*/ 417671 h 497529"/>
                <a:gd name="connsiteX2" fmla="*/ 3125447 w 3125447"/>
                <a:gd name="connsiteY2" fmla="*/ 497529 h 497529"/>
                <a:gd name="connsiteX3" fmla="*/ 3121819 w 3125447"/>
                <a:gd name="connsiteY3" fmla="*/ 0 h 497529"/>
                <a:gd name="connsiteX0" fmla="*/ 0 w 3125447"/>
                <a:gd name="connsiteY0" fmla="*/ 91439 h 418154"/>
                <a:gd name="connsiteX1" fmla="*/ 0 w 3125447"/>
                <a:gd name="connsiteY1" fmla="*/ 417671 h 418154"/>
                <a:gd name="connsiteX2" fmla="*/ 3125447 w 3125447"/>
                <a:gd name="connsiteY2" fmla="*/ 418154 h 418154"/>
                <a:gd name="connsiteX3" fmla="*/ 3121819 w 3125447"/>
                <a:gd name="connsiteY3" fmla="*/ 0 h 41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447" h="418154">
                  <a:moveTo>
                    <a:pt x="0" y="91439"/>
                  </a:moveTo>
                  <a:lnTo>
                    <a:pt x="0" y="417671"/>
                  </a:lnTo>
                  <a:lnTo>
                    <a:pt x="3125447" y="418154"/>
                  </a:lnTo>
                  <a:cubicBezTo>
                    <a:pt x="3124494" y="276390"/>
                    <a:pt x="3122772" y="141764"/>
                    <a:pt x="3121819" y="0"/>
                  </a:cubicBezTo>
                </a:path>
              </a:pathLst>
            </a:cu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200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792672" y="2416110"/>
              <a:ext cx="3124227" cy="2071636"/>
            </a:xfrm>
            <a:custGeom>
              <a:avLst/>
              <a:gdLst>
                <a:gd name="connsiteX0" fmla="*/ 0 w 3124200"/>
                <a:gd name="connsiteY0" fmla="*/ 0 h 2072640"/>
                <a:gd name="connsiteX1" fmla="*/ 0 w 3124200"/>
                <a:gd name="connsiteY1" fmla="*/ 2072640 h 2072640"/>
                <a:gd name="connsiteX2" fmla="*/ 3124200 w 3124200"/>
                <a:gd name="connsiteY2" fmla="*/ 2072640 h 2072640"/>
                <a:gd name="connsiteX3" fmla="*/ 3124200 w 3124200"/>
                <a:gd name="connsiteY3" fmla="*/ 158496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4200" h="2072640">
                  <a:moveTo>
                    <a:pt x="0" y="0"/>
                  </a:moveTo>
                  <a:lnTo>
                    <a:pt x="0" y="2072640"/>
                  </a:lnTo>
                  <a:lnTo>
                    <a:pt x="3124200" y="2072640"/>
                  </a:lnTo>
                  <a:lnTo>
                    <a:pt x="3124200" y="1584960"/>
                  </a:lnTo>
                </a:path>
              </a:pathLst>
            </a:cu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200"/>
            </a:p>
          </p:txBody>
        </p:sp>
        <p:sp>
          <p:nvSpPr>
            <p:cNvPr id="23587" name="TextBox 151"/>
            <p:cNvSpPr txBox="1">
              <a:spLocks noChangeArrowheads="1"/>
            </p:cNvSpPr>
            <p:nvPr/>
          </p:nvSpPr>
          <p:spPr bwMode="auto">
            <a:xfrm>
              <a:off x="4857752" y="2366183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2</a:t>
              </a:r>
            </a:p>
          </p:txBody>
        </p:sp>
        <p:sp>
          <p:nvSpPr>
            <p:cNvPr id="23588" name="TextBox 152"/>
            <p:cNvSpPr txBox="1">
              <a:spLocks noChangeArrowheads="1"/>
            </p:cNvSpPr>
            <p:nvPr/>
          </p:nvSpPr>
          <p:spPr bwMode="auto">
            <a:xfrm>
              <a:off x="4857752" y="4429132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2</a:t>
              </a:r>
            </a:p>
          </p:txBody>
        </p:sp>
        <p:sp>
          <p:nvSpPr>
            <p:cNvPr id="53" name="&quot;No&quot; Symbol 52"/>
            <p:cNvSpPr/>
            <p:nvPr/>
          </p:nvSpPr>
          <p:spPr>
            <a:xfrm>
              <a:off x="2928931" y="3428910"/>
              <a:ext cx="357190" cy="357178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200">
                <a:solidFill>
                  <a:schemeClr val="tx1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1695432" y="2079568"/>
              <a:ext cx="2973414" cy="1525550"/>
            </a:xfrm>
            <a:custGeom>
              <a:avLst/>
              <a:gdLst>
                <a:gd name="connsiteX0" fmla="*/ 0 w 3032760"/>
                <a:gd name="connsiteY0" fmla="*/ 716280 h 1546860"/>
                <a:gd name="connsiteX1" fmla="*/ 0 w 3032760"/>
                <a:gd name="connsiteY1" fmla="*/ 1546860 h 1546860"/>
                <a:gd name="connsiteX2" fmla="*/ 3032760 w 3032760"/>
                <a:gd name="connsiteY2" fmla="*/ 1546860 h 1546860"/>
                <a:gd name="connsiteX3" fmla="*/ 3032760 w 3032760"/>
                <a:gd name="connsiteY3" fmla="*/ 0 h 1546860"/>
                <a:gd name="connsiteX0" fmla="*/ 0 w 3032760"/>
                <a:gd name="connsiteY0" fmla="*/ 716280 h 1546860"/>
                <a:gd name="connsiteX1" fmla="*/ 0 w 3032760"/>
                <a:gd name="connsiteY1" fmla="*/ 1546860 h 1546860"/>
                <a:gd name="connsiteX2" fmla="*/ 3032760 w 3032760"/>
                <a:gd name="connsiteY2" fmla="*/ 1546860 h 1546860"/>
                <a:gd name="connsiteX3" fmla="*/ 2961290 w 3032760"/>
                <a:gd name="connsiteY3" fmla="*/ 0 h 1546860"/>
                <a:gd name="connsiteX0" fmla="*/ 0 w 3032760"/>
                <a:gd name="connsiteY0" fmla="*/ 716280 h 1546860"/>
                <a:gd name="connsiteX1" fmla="*/ 0 w 3032760"/>
                <a:gd name="connsiteY1" fmla="*/ 1546860 h 1546860"/>
                <a:gd name="connsiteX2" fmla="*/ 3032760 w 3032760"/>
                <a:gd name="connsiteY2" fmla="*/ 1546860 h 1546860"/>
                <a:gd name="connsiteX3" fmla="*/ 2965100 w 3032760"/>
                <a:gd name="connsiteY3" fmla="*/ 1526540 h 1546860"/>
                <a:gd name="connsiteX4" fmla="*/ 2961290 w 3032760"/>
                <a:gd name="connsiteY4" fmla="*/ 0 h 1546860"/>
                <a:gd name="connsiteX0" fmla="*/ 0 w 2965100"/>
                <a:gd name="connsiteY0" fmla="*/ 716280 h 1546860"/>
                <a:gd name="connsiteX1" fmla="*/ 0 w 2965100"/>
                <a:gd name="connsiteY1" fmla="*/ 1546860 h 1546860"/>
                <a:gd name="connsiteX2" fmla="*/ 2965100 w 2965100"/>
                <a:gd name="connsiteY2" fmla="*/ 1526540 h 1546860"/>
                <a:gd name="connsiteX3" fmla="*/ 2961290 w 2965100"/>
                <a:gd name="connsiteY3" fmla="*/ 0 h 1546860"/>
                <a:gd name="connsiteX0" fmla="*/ 0 w 2965100"/>
                <a:gd name="connsiteY0" fmla="*/ 716280 h 1546860"/>
                <a:gd name="connsiteX1" fmla="*/ 0 w 2965100"/>
                <a:gd name="connsiteY1" fmla="*/ 1546860 h 1546860"/>
                <a:gd name="connsiteX2" fmla="*/ 2965100 w 2965100"/>
                <a:gd name="connsiteY2" fmla="*/ 1526540 h 1546860"/>
                <a:gd name="connsiteX3" fmla="*/ 2956560 w 2965100"/>
                <a:gd name="connsiteY3" fmla="*/ 1524000 h 1546860"/>
                <a:gd name="connsiteX4" fmla="*/ 2961290 w 2965100"/>
                <a:gd name="connsiteY4" fmla="*/ 0 h 1546860"/>
                <a:gd name="connsiteX0" fmla="*/ 0 w 2965100"/>
                <a:gd name="connsiteY0" fmla="*/ 716280 h 1546860"/>
                <a:gd name="connsiteX1" fmla="*/ 0 w 2965100"/>
                <a:gd name="connsiteY1" fmla="*/ 1546860 h 1546860"/>
                <a:gd name="connsiteX2" fmla="*/ 2965100 w 2965100"/>
                <a:gd name="connsiteY2" fmla="*/ 1526540 h 1546860"/>
                <a:gd name="connsiteX3" fmla="*/ 2956560 w 2965100"/>
                <a:gd name="connsiteY3" fmla="*/ 1524000 h 1546860"/>
                <a:gd name="connsiteX4" fmla="*/ 2961290 w 2965100"/>
                <a:gd name="connsiteY4" fmla="*/ 0 h 1546860"/>
                <a:gd name="connsiteX0" fmla="*/ 0 w 2965100"/>
                <a:gd name="connsiteY0" fmla="*/ 716280 h 1669392"/>
                <a:gd name="connsiteX1" fmla="*/ 0 w 2965100"/>
                <a:gd name="connsiteY1" fmla="*/ 1546860 h 1669392"/>
                <a:gd name="connsiteX2" fmla="*/ 2965100 w 2965100"/>
                <a:gd name="connsiteY2" fmla="*/ 1669392 h 1669392"/>
                <a:gd name="connsiteX3" fmla="*/ 2956560 w 2965100"/>
                <a:gd name="connsiteY3" fmla="*/ 1524000 h 1669392"/>
                <a:gd name="connsiteX4" fmla="*/ 2961290 w 2965100"/>
                <a:gd name="connsiteY4" fmla="*/ 0 h 1669392"/>
                <a:gd name="connsiteX0" fmla="*/ 0 w 2961290"/>
                <a:gd name="connsiteY0" fmla="*/ 716280 h 1546860"/>
                <a:gd name="connsiteX1" fmla="*/ 0 w 2961290"/>
                <a:gd name="connsiteY1" fmla="*/ 1546860 h 1546860"/>
                <a:gd name="connsiteX2" fmla="*/ 2956560 w 2961290"/>
                <a:gd name="connsiteY2" fmla="*/ 1524000 h 1546860"/>
                <a:gd name="connsiteX3" fmla="*/ 2961290 w 2961290"/>
                <a:gd name="connsiteY3" fmla="*/ 0 h 1546860"/>
                <a:gd name="connsiteX0" fmla="*/ 7124 w 2968414"/>
                <a:gd name="connsiteY0" fmla="*/ 716280 h 1525427"/>
                <a:gd name="connsiteX1" fmla="*/ 0 w 2968414"/>
                <a:gd name="connsiteY1" fmla="*/ 1525427 h 1525427"/>
                <a:gd name="connsiteX2" fmla="*/ 2963684 w 2968414"/>
                <a:gd name="connsiteY2" fmla="*/ 1524000 h 1525427"/>
                <a:gd name="connsiteX3" fmla="*/ 2968414 w 2968414"/>
                <a:gd name="connsiteY3" fmla="*/ 0 h 1525427"/>
                <a:gd name="connsiteX0" fmla="*/ 2375 w 2973190"/>
                <a:gd name="connsiteY0" fmla="*/ 713898 h 1525427"/>
                <a:gd name="connsiteX1" fmla="*/ 4776 w 2973190"/>
                <a:gd name="connsiteY1" fmla="*/ 1525427 h 1525427"/>
                <a:gd name="connsiteX2" fmla="*/ 2968460 w 2973190"/>
                <a:gd name="connsiteY2" fmla="*/ 1524000 h 1525427"/>
                <a:gd name="connsiteX3" fmla="*/ 2973190 w 2973190"/>
                <a:gd name="connsiteY3" fmla="*/ 0 h 152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190" h="1525427">
                  <a:moveTo>
                    <a:pt x="2375" y="713898"/>
                  </a:moveTo>
                  <a:cubicBezTo>
                    <a:pt x="0" y="983614"/>
                    <a:pt x="7151" y="1255711"/>
                    <a:pt x="4776" y="1525427"/>
                  </a:cubicBezTo>
                  <a:lnTo>
                    <a:pt x="2968460" y="1524000"/>
                  </a:lnTo>
                  <a:cubicBezTo>
                    <a:pt x="2970037" y="1016000"/>
                    <a:pt x="2971613" y="508000"/>
                    <a:pt x="2973190" y="0"/>
                  </a:cubicBezTo>
                </a:path>
              </a:pathLst>
            </a:cu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200"/>
            </a:p>
          </p:txBody>
        </p:sp>
        <p:grpSp>
          <p:nvGrpSpPr>
            <p:cNvPr id="23591" name="Group 56"/>
            <p:cNvGrpSpPr>
              <a:grpSpLocks/>
            </p:cNvGrpSpPr>
            <p:nvPr/>
          </p:nvGrpSpPr>
          <p:grpSpPr bwMode="auto">
            <a:xfrm>
              <a:off x="4683923" y="1597819"/>
              <a:ext cx="214314" cy="200012"/>
              <a:chOff x="4686304" y="1600200"/>
              <a:chExt cx="214314" cy="200012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4742665" y="1650160"/>
                <a:ext cx="98426" cy="10159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Multiply 54"/>
              <p:cNvSpPr/>
              <p:nvPr/>
            </p:nvSpPr>
            <p:spPr>
              <a:xfrm>
                <a:off x="4685514" y="1600948"/>
                <a:ext cx="214315" cy="200020"/>
              </a:xfrm>
              <a:prstGeom prst="mathMultiply">
                <a:avLst>
                  <a:gd name="adj1" fmla="val 9233"/>
                </a:avLst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3200"/>
              </a:p>
            </p:txBody>
          </p:sp>
        </p:grpSp>
        <p:grpSp>
          <p:nvGrpSpPr>
            <p:cNvPr id="23592" name="Group 57"/>
            <p:cNvGrpSpPr>
              <a:grpSpLocks/>
            </p:cNvGrpSpPr>
            <p:nvPr/>
          </p:nvGrpSpPr>
          <p:grpSpPr bwMode="auto">
            <a:xfrm>
              <a:off x="7808139" y="1516849"/>
              <a:ext cx="214314" cy="200012"/>
              <a:chOff x="4686304" y="1600200"/>
              <a:chExt cx="214314" cy="200012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742676" y="1650169"/>
                <a:ext cx="98426" cy="10159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Multiply 59"/>
              <p:cNvSpPr/>
              <p:nvPr/>
            </p:nvSpPr>
            <p:spPr>
              <a:xfrm>
                <a:off x="4685525" y="1600958"/>
                <a:ext cx="214315" cy="200020"/>
              </a:xfrm>
              <a:prstGeom prst="mathMultiply">
                <a:avLst>
                  <a:gd name="adj1" fmla="val 9233"/>
                </a:avLst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3200"/>
              </a:p>
            </p:txBody>
          </p:sp>
        </p:grpSp>
        <p:grpSp>
          <p:nvGrpSpPr>
            <p:cNvPr id="23593" name="Group 60"/>
            <p:cNvGrpSpPr>
              <a:grpSpLocks/>
            </p:cNvGrpSpPr>
            <p:nvPr/>
          </p:nvGrpSpPr>
          <p:grpSpPr bwMode="auto">
            <a:xfrm>
              <a:off x="7810520" y="3517105"/>
              <a:ext cx="214314" cy="200012"/>
              <a:chOff x="4686304" y="1600200"/>
              <a:chExt cx="214314" cy="200012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4743470" y="1650114"/>
                <a:ext cx="98426" cy="10159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Multiply 62"/>
              <p:cNvSpPr/>
              <p:nvPr/>
            </p:nvSpPr>
            <p:spPr>
              <a:xfrm>
                <a:off x="4686319" y="1600903"/>
                <a:ext cx="214315" cy="200020"/>
              </a:xfrm>
              <a:prstGeom prst="mathMultiply">
                <a:avLst>
                  <a:gd name="adj1" fmla="val 9233"/>
                </a:avLst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3200"/>
              </a:p>
            </p:txBody>
          </p:sp>
        </p:grpSp>
        <p:sp>
          <p:nvSpPr>
            <p:cNvPr id="23594" name="TextBox 63"/>
            <p:cNvSpPr txBox="1">
              <a:spLocks noChangeArrowheads="1"/>
            </p:cNvSpPr>
            <p:nvPr/>
          </p:nvSpPr>
          <p:spPr bwMode="auto">
            <a:xfrm>
              <a:off x="8001024" y="3571876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3</a:t>
              </a:r>
            </a:p>
          </p:txBody>
        </p:sp>
        <p:sp>
          <p:nvSpPr>
            <p:cNvPr id="23595" name="TextBox 65"/>
            <p:cNvSpPr txBox="1">
              <a:spLocks noChangeArrowheads="1"/>
            </p:cNvSpPr>
            <p:nvPr/>
          </p:nvSpPr>
          <p:spPr bwMode="auto">
            <a:xfrm>
              <a:off x="8001024" y="1571612"/>
              <a:ext cx="2093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r>
                <a:rPr lang="en-GB" sz="2000"/>
                <a:t>3</a:t>
              </a:r>
            </a:p>
          </p:txBody>
        </p:sp>
      </p:grpSp>
      <p:sp>
        <p:nvSpPr>
          <p:cNvPr id="23555" name="Title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9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Research Issues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00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i="1" dirty="0" smtClean="0"/>
              <a:t>Research </a:t>
            </a:r>
            <a:r>
              <a:rPr lang="en-GB" i="1" dirty="0"/>
              <a:t>Issues</a:t>
            </a:r>
            <a:endParaRPr lang="en-GB" dirty="0"/>
          </a:p>
          <a:p>
            <a:r>
              <a:rPr lang="en-GB" dirty="0"/>
              <a:t>  - Scalable peer-to-</a:t>
            </a:r>
            <a:r>
              <a:rPr lang="en-GB" dirty="0" smtClean="0"/>
              <a:t>peer, </a:t>
            </a:r>
            <a:r>
              <a:rPr lang="en-GB" dirty="0"/>
              <a:t>t</a:t>
            </a:r>
            <a:r>
              <a:rPr lang="en-GB" dirty="0" smtClean="0"/>
              <a:t>hin clients</a:t>
            </a:r>
            <a:endParaRPr lang="en-GB" dirty="0"/>
          </a:p>
          <a:p>
            <a:r>
              <a:rPr lang="en-GB" dirty="0"/>
              <a:t>  - </a:t>
            </a:r>
            <a:r>
              <a:rPr lang="en-GB" dirty="0" smtClean="0"/>
              <a:t>Standards, etc.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6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CLUSTERS</a:t>
            </a:r>
          </a:p>
        </p:txBody>
      </p:sp>
    </p:spTree>
    <p:extLst>
      <p:ext uri="{BB962C8B-B14F-4D97-AF65-F5344CB8AC3E}">
        <p14:creationId xmlns:p14="http://schemas.microsoft.com/office/powerpoint/2010/main" val="249852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Cluster graphics is a particular concern of Virtual Reality system designers</a:t>
            </a:r>
          </a:p>
          <a:p>
            <a:r>
              <a:rPr lang="en-US" dirty="0" smtClean="0"/>
              <a:t>One GPU card generates one or two video to get maximum throughput, but we might need 4+ displays</a:t>
            </a:r>
          </a:p>
          <a:p>
            <a:r>
              <a:rPr lang="en-US" dirty="0" smtClean="0"/>
              <a:t>Need to synchronize graphics at two levels</a:t>
            </a:r>
          </a:p>
          <a:p>
            <a:pPr lvl="1"/>
            <a:r>
              <a:rPr lang="en-US" dirty="0" smtClean="0"/>
              <a:t>Synchronize graphics state on input to rendering</a:t>
            </a:r>
          </a:p>
          <a:p>
            <a:pPr lvl="1"/>
            <a:r>
              <a:rPr lang="en-US" dirty="0" smtClean="0"/>
              <a:t>Need to synchronize video output</a:t>
            </a:r>
          </a:p>
        </p:txBody>
      </p:sp>
    </p:spTree>
    <p:extLst>
      <p:ext uri="{BB962C8B-B14F-4D97-AF65-F5344CB8AC3E}">
        <p14:creationId xmlns:p14="http://schemas.microsoft.com/office/powerpoint/2010/main" val="190429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7"/>
          <p:cNvGrpSpPr>
            <a:grpSpLocks/>
          </p:cNvGrpSpPr>
          <p:nvPr/>
        </p:nvGrpSpPr>
        <p:grpSpPr bwMode="auto">
          <a:xfrm>
            <a:off x="990600" y="2133600"/>
            <a:ext cx="7194550" cy="3213100"/>
            <a:chOff x="1428728" y="2120882"/>
            <a:chExt cx="6000792" cy="2679718"/>
          </a:xfrm>
        </p:grpSpPr>
        <p:sp>
          <p:nvSpPr>
            <p:cNvPr id="20" name="Rectangle 19"/>
            <p:cNvSpPr/>
            <p:nvPr/>
          </p:nvSpPr>
          <p:spPr>
            <a:xfrm>
              <a:off x="2143739" y="2299619"/>
              <a:ext cx="1641876" cy="4991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43739" y="3301864"/>
              <a:ext cx="1641876" cy="4991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Scene Graph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43739" y="4300139"/>
              <a:ext cx="1641876" cy="4991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Graphics Drivers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9" name="Straight Arrow Connector 28"/>
            <p:cNvCxnSpPr>
              <a:stCxn id="20" idx="2"/>
              <a:endCxn id="21" idx="0"/>
            </p:cNvCxnSpPr>
            <p:nvPr/>
          </p:nvCxnSpPr>
          <p:spPr>
            <a:xfrm rot="5400000">
              <a:off x="2713123" y="3050310"/>
              <a:ext cx="503109" cy="2648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2"/>
              <a:endCxn id="22" idx="0"/>
            </p:cNvCxnSpPr>
            <p:nvPr/>
          </p:nvCxnSpPr>
          <p:spPr>
            <a:xfrm rot="5400000">
              <a:off x="2714446" y="4049909"/>
              <a:ext cx="500461" cy="2648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2" name="TextBox 32"/>
            <p:cNvSpPr txBox="1">
              <a:spLocks noChangeArrowheads="1"/>
            </p:cNvSpPr>
            <p:nvPr/>
          </p:nvSpPr>
          <p:spPr bwMode="auto">
            <a:xfrm>
              <a:off x="1428728" y="2800336"/>
              <a:ext cx="1509388" cy="48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600" i="1"/>
                <a:t>Modifies scene graph</a:t>
              </a:r>
            </a:p>
          </p:txBody>
        </p:sp>
        <p:sp>
          <p:nvSpPr>
            <p:cNvPr id="41993" name="TextBox 33"/>
            <p:cNvSpPr txBox="1">
              <a:spLocks noChangeArrowheads="1"/>
            </p:cNvSpPr>
            <p:nvPr/>
          </p:nvSpPr>
          <p:spPr bwMode="auto">
            <a:xfrm>
              <a:off x="1728618" y="3800468"/>
              <a:ext cx="1209498" cy="28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600" i="1"/>
                <a:t>Render traversal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86320" y="2302266"/>
              <a:ext cx="1643200" cy="4978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86320" y="3303189"/>
              <a:ext cx="1643200" cy="4991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Scene Graph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86320" y="4301463"/>
              <a:ext cx="1643200" cy="4991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Graphics Drivers</a:t>
              </a:r>
              <a:endParaRPr lang="en-GB"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997" name="TextBox 39"/>
            <p:cNvSpPr txBox="1">
              <a:spLocks noChangeArrowheads="1"/>
            </p:cNvSpPr>
            <p:nvPr/>
          </p:nvSpPr>
          <p:spPr bwMode="auto">
            <a:xfrm>
              <a:off x="4000496" y="3237717"/>
              <a:ext cx="1311449" cy="48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600" i="1"/>
                <a:t>Copy scene graph </a:t>
              </a:r>
            </a:p>
          </p:txBody>
        </p:sp>
        <p:cxnSp>
          <p:nvCxnSpPr>
            <p:cNvPr id="43" name="Straight Arrow Connector 42"/>
            <p:cNvCxnSpPr>
              <a:stCxn id="20" idx="3"/>
              <a:endCxn id="35" idx="1"/>
            </p:cNvCxnSpPr>
            <p:nvPr/>
          </p:nvCxnSpPr>
          <p:spPr>
            <a:xfrm>
              <a:off x="3785615" y="2549849"/>
              <a:ext cx="2000706" cy="1324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9" name="TextBox 43"/>
            <p:cNvSpPr txBox="1">
              <a:spLocks noChangeArrowheads="1"/>
            </p:cNvSpPr>
            <p:nvPr/>
          </p:nvSpPr>
          <p:spPr bwMode="auto">
            <a:xfrm>
              <a:off x="3866409" y="2120882"/>
              <a:ext cx="1705723" cy="48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600" i="1"/>
                <a:t>Synchronize applications</a:t>
              </a:r>
            </a:p>
          </p:txBody>
        </p:sp>
        <p:cxnSp>
          <p:nvCxnSpPr>
            <p:cNvPr id="52" name="Straight Arrow Connector 51"/>
            <p:cNvCxnSpPr>
              <a:stCxn id="21" idx="3"/>
              <a:endCxn id="36" idx="1"/>
            </p:cNvCxnSpPr>
            <p:nvPr/>
          </p:nvCxnSpPr>
          <p:spPr>
            <a:xfrm>
              <a:off x="3785615" y="3550771"/>
              <a:ext cx="2000706" cy="2648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1" name="TextBox 54"/>
            <p:cNvSpPr txBox="1">
              <a:spLocks noChangeArrowheads="1"/>
            </p:cNvSpPr>
            <p:nvPr/>
          </p:nvSpPr>
          <p:spPr bwMode="auto">
            <a:xfrm>
              <a:off x="3885901" y="4229096"/>
              <a:ext cx="1686231" cy="48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r"/>
              <a:r>
                <a:rPr lang="en-GB" sz="1600" i="1"/>
                <a:t>Copy render  commands</a:t>
              </a:r>
            </a:p>
          </p:txBody>
        </p:sp>
        <p:cxnSp>
          <p:nvCxnSpPr>
            <p:cNvPr id="56" name="Straight Arrow Connector 55"/>
            <p:cNvCxnSpPr>
              <a:stCxn id="22" idx="3"/>
              <a:endCxn id="37" idx="1"/>
            </p:cNvCxnSpPr>
            <p:nvPr/>
          </p:nvCxnSpPr>
          <p:spPr>
            <a:xfrm>
              <a:off x="3785615" y="4550370"/>
              <a:ext cx="2000706" cy="1324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790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Copy render commands</a:t>
            </a:r>
          </a:p>
          <a:p>
            <a:pPr lvl="1"/>
            <a:r>
              <a:rPr lang="en-US" dirty="0" smtClean="0"/>
              <a:t>E.G. Chromium – stream OpenGL commands over TCP/Ethernet, or other non-IP-based interconnects</a:t>
            </a:r>
          </a:p>
          <a:p>
            <a:r>
              <a:rPr lang="en-US" dirty="0" smtClean="0"/>
              <a:t>Copy scene graph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OpenSG</a:t>
            </a:r>
            <a:r>
              <a:rPr lang="en-US" dirty="0" smtClean="0"/>
              <a:t> – stream an edit change list for a scene-graph</a:t>
            </a:r>
          </a:p>
          <a:p>
            <a:r>
              <a:rPr lang="en-US" dirty="0" smtClean="0"/>
              <a:t>Synchronize applications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VRJuggler</a:t>
            </a:r>
            <a:r>
              <a:rPr lang="en-US" dirty="0" smtClean="0"/>
              <a:t> – isolate all input in to one (or more) C++ classes that can serialize themselves to the network, stream the resulting serializations.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5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THIN CLIENTS</a:t>
            </a:r>
          </a:p>
        </p:txBody>
      </p:sp>
    </p:spTree>
    <p:extLst>
      <p:ext uri="{BB962C8B-B14F-4D97-AF65-F5344CB8AC3E}">
        <p14:creationId xmlns:p14="http://schemas.microsoft.com/office/powerpoint/2010/main" val="92545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Compromised Clients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pervasive problem in gaming</a:t>
            </a:r>
          </a:p>
          <a:p>
            <a:pPr lvl="1"/>
            <a:r>
              <a:rPr lang="en-US" dirty="0" smtClean="0"/>
              <a:t>E.G. notable problems with </a:t>
            </a:r>
            <a:r>
              <a:rPr lang="en-US" dirty="0" err="1" smtClean="0"/>
              <a:t>PSNet</a:t>
            </a:r>
            <a:r>
              <a:rPr lang="en-US" dirty="0" smtClean="0"/>
              <a:t> games after the PS3 master key was found allowing modified code on the PS3</a:t>
            </a:r>
          </a:p>
          <a:p>
            <a:r>
              <a:rPr lang="en-US" dirty="0" smtClean="0"/>
              <a:t>For console gaming, hardware vendors try to lock down the hardware so only verified programs can run</a:t>
            </a:r>
          </a:p>
          <a:p>
            <a:r>
              <a:rPr lang="en-US" dirty="0" smtClean="0"/>
              <a:t>For PC gaming, various detection techniques such as </a:t>
            </a:r>
            <a:r>
              <a:rPr lang="en-US" dirty="0" err="1" smtClean="0"/>
              <a:t>PunkBuster</a:t>
            </a:r>
            <a:r>
              <a:rPr lang="en-US" dirty="0" smtClean="0"/>
              <a:t> that detect malicious software on the PC</a:t>
            </a:r>
          </a:p>
          <a:p>
            <a:pPr lvl="1"/>
            <a:r>
              <a:rPr lang="en-US" dirty="0" smtClean="0"/>
              <a:t>Countermeasure are typically ahead of amateur cheats but not professional cheats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9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Clients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Might be considered “backwards” but graphics architectures go in circles, so why not networked graphics architectures</a:t>
            </a:r>
          </a:p>
          <a:p>
            <a:r>
              <a:rPr lang="en-US" dirty="0" smtClean="0"/>
              <a:t>Render the graphics on a server, stream the results as video</a:t>
            </a:r>
            <a:endParaRPr lang="en-US" dirty="0"/>
          </a:p>
          <a:p>
            <a:r>
              <a:rPr lang="en-US" dirty="0" smtClean="0"/>
              <a:t>Recent consumer examples: </a:t>
            </a:r>
            <a:r>
              <a:rPr lang="en-US" dirty="0" err="1" smtClean="0"/>
              <a:t>OnLive</a:t>
            </a:r>
            <a:r>
              <a:rPr lang="en-US" dirty="0" smtClean="0"/>
              <a:t>, </a:t>
            </a:r>
            <a:r>
              <a:rPr lang="en-US" dirty="0" err="1" smtClean="0"/>
              <a:t>OToy</a:t>
            </a:r>
            <a:r>
              <a:rPr lang="en-US" dirty="0" smtClean="0"/>
              <a:t>, </a:t>
            </a:r>
            <a:r>
              <a:rPr lang="en-US" dirty="0" err="1" smtClean="0"/>
              <a:t>GaiKai</a:t>
            </a:r>
            <a:endParaRPr lang="en-US" dirty="0" smtClean="0"/>
          </a:p>
          <a:p>
            <a:r>
              <a:rPr lang="en-US" dirty="0" smtClean="0"/>
              <a:t>However many OS vendors have such a functionality for supporting thin clients over LANs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9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small installable on </a:t>
            </a:r>
            <a:r>
              <a:rPr lang="en-US" dirty="0" smtClean="0"/>
              <a:t>client, client doesn’t need to be high-powered </a:t>
            </a:r>
            <a:r>
              <a:rPr lang="en-US" dirty="0" smtClean="0"/>
              <a:t>(hence thin client)</a:t>
            </a:r>
          </a:p>
          <a:p>
            <a:r>
              <a:rPr lang="en-US" dirty="0" smtClean="0"/>
              <a:t>Stream to server your controller input</a:t>
            </a:r>
          </a:p>
          <a:p>
            <a:r>
              <a:rPr lang="en-US" dirty="0" smtClean="0"/>
              <a:t>Stream back video (e.g. 720p from </a:t>
            </a:r>
            <a:r>
              <a:rPr lang="en-US" dirty="0" err="1" smtClean="0"/>
              <a:t>OnLive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Server runs both game client and game server (actual architectures not revealed)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8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Very small installable (e.g. only Flash for </a:t>
            </a:r>
            <a:r>
              <a:rPr lang="en-US" dirty="0" err="1" smtClean="0"/>
              <a:t>GaiKai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Thin client can be low power (e.g. Netbook)</a:t>
            </a:r>
          </a:p>
          <a:p>
            <a:pPr lvl="1"/>
            <a:r>
              <a:rPr lang="en-US" dirty="0" smtClean="0"/>
              <a:t>No need to download/install very large game assets</a:t>
            </a:r>
          </a:p>
          <a:p>
            <a:pPr lvl="1"/>
            <a:endParaRPr lang="en-US" dirty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Constant high bandwidth use compared to normal game network traffic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854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4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Scalability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deployed systems use a static partitioning of the users on to servers or communication groups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A static partition is easy to maintain!</a:t>
            </a:r>
          </a:p>
          <a:p>
            <a:pPr lvl="1"/>
            <a:r>
              <a:rPr lang="en-US" dirty="0" smtClean="0"/>
              <a:t>Server can be customized for the expected function or load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Users will congregate and occasionally protest by trying to crash servers</a:t>
            </a:r>
          </a:p>
          <a:p>
            <a:pPr lvl="1"/>
            <a:r>
              <a:rPr lang="en-US" dirty="0" smtClean="0"/>
              <a:t>Average server load may be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0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4515" name="Content Placeholder 5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78" r="-40678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17065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make a better static partition by reallocating servers infrequently depending on actual user usage of the system</a:t>
            </a:r>
          </a:p>
          <a:p>
            <a:endParaRPr lang="en-US" dirty="0"/>
          </a:p>
          <a:p>
            <a:r>
              <a:rPr lang="en-US" dirty="0" smtClean="0"/>
              <a:t>Example: repartitioning a hypothesized service for central London depending on pedestrian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1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6563" name="Content Placeholder 3" descr="figure12a-lon_purged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78" r="-66978"/>
          <a:stretch>
            <a:fillRect/>
          </a:stretch>
        </p:blipFill>
        <p:spPr>
          <a:xfrm>
            <a:off x="-1371600" y="1524000"/>
            <a:ext cx="8153400" cy="4495800"/>
          </a:xfrm>
        </p:spPr>
      </p:pic>
      <p:pic>
        <p:nvPicPr>
          <p:cNvPr id="66564" name="Picture 4" descr="figure12b-lon_q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1559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6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8611" name="Content Placeholder 3" descr="figure12c-lon_kd2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78" r="-66978"/>
          <a:stretch>
            <a:fillRect/>
          </a:stretch>
        </p:blipFill>
        <p:spPr>
          <a:xfrm>
            <a:off x="-1676400" y="1676400"/>
            <a:ext cx="8153400" cy="4495800"/>
          </a:xfrm>
        </p:spPr>
      </p:pic>
      <p:pic>
        <p:nvPicPr>
          <p:cNvPr id="68612" name="Picture 4" descr="figure12d-lon_reg_don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2575"/>
            <a:ext cx="38862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85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Active area of research: given a partitioning, how to reallocate users or regions to servers as load </a:t>
            </a:r>
            <a:r>
              <a:rPr lang="en-US" dirty="0" smtClean="0"/>
              <a:t>changes</a:t>
            </a:r>
          </a:p>
          <a:p>
            <a:endParaRPr lang="en-US" dirty="0"/>
          </a:p>
          <a:p>
            <a:r>
              <a:rPr lang="en-US" dirty="0" smtClean="0"/>
              <a:t>Local refinement of scope of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9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data is on the network it is public</a:t>
            </a:r>
          </a:p>
          <a:p>
            <a:r>
              <a:rPr lang="en-US" dirty="0" smtClean="0"/>
              <a:t>Various attacks</a:t>
            </a:r>
          </a:p>
          <a:p>
            <a:pPr lvl="1"/>
            <a:r>
              <a:rPr lang="en-US" dirty="0" smtClean="0"/>
              <a:t>Packet injection</a:t>
            </a:r>
          </a:p>
          <a:p>
            <a:pPr lvl="1"/>
            <a:r>
              <a:rPr lang="en-US" dirty="0" smtClean="0"/>
              <a:t>Packet hiding</a:t>
            </a:r>
          </a:p>
          <a:p>
            <a:pPr lvl="1"/>
            <a:r>
              <a:rPr lang="en-US" dirty="0" smtClean="0"/>
              <a:t>Latency asymmetry</a:t>
            </a:r>
          </a:p>
          <a:p>
            <a:r>
              <a:rPr lang="en-US" dirty="0" smtClean="0"/>
              <a:t>Some are mitigated by secure networks</a:t>
            </a:r>
          </a:p>
          <a:p>
            <a:pPr lvl="1"/>
            <a:r>
              <a:rPr lang="en-US" dirty="0" smtClean="0"/>
              <a:t>Some servers specifically support </a:t>
            </a:r>
            <a:r>
              <a:rPr lang="en-US" dirty="0" err="1" smtClean="0"/>
              <a:t>secur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21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90"/>
          <p:cNvGrpSpPr>
            <a:grpSpLocks/>
          </p:cNvGrpSpPr>
          <p:nvPr/>
        </p:nvGrpSpPr>
        <p:grpSpPr bwMode="auto">
          <a:xfrm>
            <a:off x="952500" y="2000250"/>
            <a:ext cx="3143250" cy="3143250"/>
            <a:chOff x="2357422" y="1214422"/>
            <a:chExt cx="5143536" cy="5143537"/>
          </a:xfrm>
        </p:grpSpPr>
        <p:sp>
          <p:nvSpPr>
            <p:cNvPr id="92" name="Rectangle 91"/>
            <p:cNvSpPr/>
            <p:nvPr/>
          </p:nvSpPr>
          <p:spPr>
            <a:xfrm>
              <a:off x="2357422" y="1214422"/>
              <a:ext cx="5143536" cy="514353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3" name="Straight Connector 92"/>
            <p:cNvCxnSpPr>
              <a:stCxn id="92" idx="1"/>
              <a:endCxn id="92" idx="3"/>
            </p:cNvCxnSpPr>
            <p:nvPr/>
          </p:nvCxnSpPr>
          <p:spPr>
            <a:xfrm rot="10800000" flipH="1">
              <a:off x="2357422" y="3786191"/>
              <a:ext cx="5143536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2" idx="0"/>
              <a:endCxn id="92" idx="2"/>
            </p:cNvCxnSpPr>
            <p:nvPr/>
          </p:nvCxnSpPr>
          <p:spPr>
            <a:xfrm rot="16200000" flipH="1">
              <a:off x="2357422" y="3786191"/>
              <a:ext cx="5143537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642910" y="3786191"/>
              <a:ext cx="5143537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357422" y="2071678"/>
              <a:ext cx="5143536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357422" y="2928934"/>
              <a:ext cx="5143536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357422" y="4643447"/>
              <a:ext cx="5143536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357422" y="5500703"/>
              <a:ext cx="5143536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1500166" y="3786191"/>
              <a:ext cx="5143537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3214678" y="3786191"/>
              <a:ext cx="5143537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4071934" y="3786191"/>
              <a:ext cx="5143537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/>
          <p:cNvSpPr/>
          <p:nvPr/>
        </p:nvSpPr>
        <p:spPr>
          <a:xfrm>
            <a:off x="5238750" y="2000250"/>
            <a:ext cx="3143250" cy="3143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238750" y="2493963"/>
            <a:ext cx="3133725" cy="292100"/>
          </a:xfrm>
          <a:custGeom>
            <a:avLst/>
            <a:gdLst>
              <a:gd name="connsiteX0" fmla="*/ 0 w 3133725"/>
              <a:gd name="connsiteY0" fmla="*/ 0 h 9525"/>
              <a:gd name="connsiteX1" fmla="*/ 523875 w 3133725"/>
              <a:gd name="connsiteY1" fmla="*/ 0 h 9525"/>
              <a:gd name="connsiteX2" fmla="*/ 1047750 w 3133725"/>
              <a:gd name="connsiteY2" fmla="*/ 0 h 9525"/>
              <a:gd name="connsiteX3" fmla="*/ 1571625 w 3133725"/>
              <a:gd name="connsiteY3" fmla="*/ 0 h 9525"/>
              <a:gd name="connsiteX4" fmla="*/ 2095500 w 3133725"/>
              <a:gd name="connsiteY4" fmla="*/ 9525 h 9525"/>
              <a:gd name="connsiteX5" fmla="*/ 2628900 w 3133725"/>
              <a:gd name="connsiteY5" fmla="*/ 0 h 9525"/>
              <a:gd name="connsiteX6" fmla="*/ 3133725 w 3133725"/>
              <a:gd name="connsiteY6" fmla="*/ 9525 h 9525"/>
              <a:gd name="connsiteX0" fmla="*/ 0 w 10000"/>
              <a:gd name="connsiteY0" fmla="*/ 63610 h 445280"/>
              <a:gd name="connsiteX1" fmla="*/ 1672 w 10000"/>
              <a:gd name="connsiteY1" fmla="*/ 63610 h 445280"/>
              <a:gd name="connsiteX2" fmla="*/ 3343 w 10000"/>
              <a:gd name="connsiteY2" fmla="*/ 63610 h 445280"/>
              <a:gd name="connsiteX3" fmla="*/ 5015 w 10000"/>
              <a:gd name="connsiteY3" fmla="*/ 445279 h 445280"/>
              <a:gd name="connsiteX4" fmla="*/ 6687 w 10000"/>
              <a:gd name="connsiteY4" fmla="*/ 73610 h 445280"/>
              <a:gd name="connsiteX5" fmla="*/ 8389 w 10000"/>
              <a:gd name="connsiteY5" fmla="*/ 63610 h 445280"/>
              <a:gd name="connsiteX6" fmla="*/ 10000 w 10000"/>
              <a:gd name="connsiteY6" fmla="*/ 73610 h 4452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11 w 10000"/>
              <a:gd name="connsiteY4" fmla="*/ 95279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5"/>
              <a:gd name="connsiteX1" fmla="*/ 1672 w 10000"/>
              <a:gd name="connsiteY1" fmla="*/ 88612 h 683895"/>
              <a:gd name="connsiteX2" fmla="*/ 3419 w 10000"/>
              <a:gd name="connsiteY2" fmla="*/ 620283 h 683895"/>
              <a:gd name="connsiteX3" fmla="*/ 5015 w 10000"/>
              <a:gd name="connsiteY3" fmla="*/ 470282 h 683895"/>
              <a:gd name="connsiteX4" fmla="*/ 6611 w 10000"/>
              <a:gd name="connsiteY4" fmla="*/ 95279 h 683895"/>
              <a:gd name="connsiteX5" fmla="*/ 8389 w 10000"/>
              <a:gd name="connsiteY5" fmla="*/ 88612 h 683895"/>
              <a:gd name="connsiteX6" fmla="*/ 10000 w 10000"/>
              <a:gd name="connsiteY6" fmla="*/ 98612 h 683895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0 h 531671"/>
              <a:gd name="connsiteX1" fmla="*/ 1672 w 10000"/>
              <a:gd name="connsiteY1" fmla="*/ 0 h 531671"/>
              <a:gd name="connsiteX2" fmla="*/ 3419 w 10000"/>
              <a:gd name="connsiteY2" fmla="*/ 531671 h 531671"/>
              <a:gd name="connsiteX3" fmla="*/ 5015 w 10000"/>
              <a:gd name="connsiteY3" fmla="*/ 381670 h 531671"/>
              <a:gd name="connsiteX4" fmla="*/ 6611 w 10000"/>
              <a:gd name="connsiteY4" fmla="*/ 6667 h 531671"/>
              <a:gd name="connsiteX5" fmla="*/ 8389 w 10000"/>
              <a:gd name="connsiteY5" fmla="*/ 0 h 531671"/>
              <a:gd name="connsiteX6" fmla="*/ 10000 w 10000"/>
              <a:gd name="connsiteY6" fmla="*/ 10000 h 531671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06668"/>
              <a:gd name="connsiteX1" fmla="*/ 1672 w 10000"/>
              <a:gd name="connsiteY1" fmla="*/ 0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435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156668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435 w 10000"/>
              <a:gd name="connsiteY5" fmla="*/ 81666 h 306669"/>
              <a:gd name="connsiteX6" fmla="*/ 10000 w 10000"/>
              <a:gd name="connsiteY6" fmla="*/ 10000 h 306669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306668">
                <a:moveTo>
                  <a:pt x="0" y="0"/>
                </a:moveTo>
                <a:lnTo>
                  <a:pt x="1824" y="156668"/>
                </a:lnTo>
                <a:cubicBezTo>
                  <a:pt x="2356" y="206668"/>
                  <a:pt x="2887" y="256668"/>
                  <a:pt x="3419" y="306668"/>
                </a:cubicBezTo>
                <a:lnTo>
                  <a:pt x="5015" y="306668"/>
                </a:lnTo>
                <a:lnTo>
                  <a:pt x="6839" y="156668"/>
                </a:lnTo>
                <a:lnTo>
                  <a:pt x="8435" y="81666"/>
                </a:lnTo>
                <a:cubicBezTo>
                  <a:pt x="8957" y="57777"/>
                  <a:pt x="9478" y="33889"/>
                  <a:pt x="10000" y="10000"/>
                </a:cubicBezTo>
              </a:path>
            </a:pathLst>
          </a:cu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40" name="Freeform 39"/>
          <p:cNvSpPr/>
          <p:nvPr/>
        </p:nvSpPr>
        <p:spPr>
          <a:xfrm>
            <a:off x="5238750" y="3065463"/>
            <a:ext cx="3133725" cy="292100"/>
          </a:xfrm>
          <a:custGeom>
            <a:avLst/>
            <a:gdLst>
              <a:gd name="connsiteX0" fmla="*/ 0 w 3133725"/>
              <a:gd name="connsiteY0" fmla="*/ 0 h 9525"/>
              <a:gd name="connsiteX1" fmla="*/ 523875 w 3133725"/>
              <a:gd name="connsiteY1" fmla="*/ 0 h 9525"/>
              <a:gd name="connsiteX2" fmla="*/ 1047750 w 3133725"/>
              <a:gd name="connsiteY2" fmla="*/ 0 h 9525"/>
              <a:gd name="connsiteX3" fmla="*/ 1571625 w 3133725"/>
              <a:gd name="connsiteY3" fmla="*/ 0 h 9525"/>
              <a:gd name="connsiteX4" fmla="*/ 2095500 w 3133725"/>
              <a:gd name="connsiteY4" fmla="*/ 9525 h 9525"/>
              <a:gd name="connsiteX5" fmla="*/ 2628900 w 3133725"/>
              <a:gd name="connsiteY5" fmla="*/ 0 h 9525"/>
              <a:gd name="connsiteX6" fmla="*/ 3133725 w 3133725"/>
              <a:gd name="connsiteY6" fmla="*/ 9525 h 9525"/>
              <a:gd name="connsiteX0" fmla="*/ 0 w 10000"/>
              <a:gd name="connsiteY0" fmla="*/ 63610 h 445280"/>
              <a:gd name="connsiteX1" fmla="*/ 1672 w 10000"/>
              <a:gd name="connsiteY1" fmla="*/ 63610 h 445280"/>
              <a:gd name="connsiteX2" fmla="*/ 3343 w 10000"/>
              <a:gd name="connsiteY2" fmla="*/ 63610 h 445280"/>
              <a:gd name="connsiteX3" fmla="*/ 5015 w 10000"/>
              <a:gd name="connsiteY3" fmla="*/ 445279 h 445280"/>
              <a:gd name="connsiteX4" fmla="*/ 6687 w 10000"/>
              <a:gd name="connsiteY4" fmla="*/ 73610 h 445280"/>
              <a:gd name="connsiteX5" fmla="*/ 8389 w 10000"/>
              <a:gd name="connsiteY5" fmla="*/ 63610 h 445280"/>
              <a:gd name="connsiteX6" fmla="*/ 10000 w 10000"/>
              <a:gd name="connsiteY6" fmla="*/ 73610 h 4452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11 w 10000"/>
              <a:gd name="connsiteY4" fmla="*/ 95279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5"/>
              <a:gd name="connsiteX1" fmla="*/ 1672 w 10000"/>
              <a:gd name="connsiteY1" fmla="*/ 88612 h 683895"/>
              <a:gd name="connsiteX2" fmla="*/ 3419 w 10000"/>
              <a:gd name="connsiteY2" fmla="*/ 620283 h 683895"/>
              <a:gd name="connsiteX3" fmla="*/ 5015 w 10000"/>
              <a:gd name="connsiteY3" fmla="*/ 470282 h 683895"/>
              <a:gd name="connsiteX4" fmla="*/ 6611 w 10000"/>
              <a:gd name="connsiteY4" fmla="*/ 95279 h 683895"/>
              <a:gd name="connsiteX5" fmla="*/ 8389 w 10000"/>
              <a:gd name="connsiteY5" fmla="*/ 88612 h 683895"/>
              <a:gd name="connsiteX6" fmla="*/ 10000 w 10000"/>
              <a:gd name="connsiteY6" fmla="*/ 98612 h 683895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0 h 531671"/>
              <a:gd name="connsiteX1" fmla="*/ 1672 w 10000"/>
              <a:gd name="connsiteY1" fmla="*/ 0 h 531671"/>
              <a:gd name="connsiteX2" fmla="*/ 3419 w 10000"/>
              <a:gd name="connsiteY2" fmla="*/ 531671 h 531671"/>
              <a:gd name="connsiteX3" fmla="*/ 5015 w 10000"/>
              <a:gd name="connsiteY3" fmla="*/ 381670 h 531671"/>
              <a:gd name="connsiteX4" fmla="*/ 6611 w 10000"/>
              <a:gd name="connsiteY4" fmla="*/ 6667 h 531671"/>
              <a:gd name="connsiteX5" fmla="*/ 8389 w 10000"/>
              <a:gd name="connsiteY5" fmla="*/ 0 h 531671"/>
              <a:gd name="connsiteX6" fmla="*/ 10000 w 10000"/>
              <a:gd name="connsiteY6" fmla="*/ 10000 h 531671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06668"/>
              <a:gd name="connsiteX1" fmla="*/ 1672 w 10000"/>
              <a:gd name="connsiteY1" fmla="*/ 0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435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156668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435 w 10000"/>
              <a:gd name="connsiteY5" fmla="*/ 81666 h 306669"/>
              <a:gd name="connsiteX6" fmla="*/ 10000 w 10000"/>
              <a:gd name="connsiteY6" fmla="*/ 10000 h 306669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306668">
                <a:moveTo>
                  <a:pt x="0" y="0"/>
                </a:moveTo>
                <a:lnTo>
                  <a:pt x="1824" y="156668"/>
                </a:lnTo>
                <a:cubicBezTo>
                  <a:pt x="2356" y="206668"/>
                  <a:pt x="2887" y="256668"/>
                  <a:pt x="3419" y="306668"/>
                </a:cubicBezTo>
                <a:lnTo>
                  <a:pt x="5015" y="306668"/>
                </a:lnTo>
                <a:lnTo>
                  <a:pt x="6839" y="156668"/>
                </a:lnTo>
                <a:lnTo>
                  <a:pt x="8435" y="81666"/>
                </a:lnTo>
                <a:cubicBezTo>
                  <a:pt x="8957" y="57777"/>
                  <a:pt x="9478" y="33889"/>
                  <a:pt x="10000" y="10000"/>
                </a:cubicBezTo>
              </a:path>
            </a:pathLst>
          </a:cu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41" name="Freeform 40"/>
          <p:cNvSpPr/>
          <p:nvPr/>
        </p:nvSpPr>
        <p:spPr>
          <a:xfrm>
            <a:off x="5238750" y="3565525"/>
            <a:ext cx="3133725" cy="220663"/>
          </a:xfrm>
          <a:custGeom>
            <a:avLst/>
            <a:gdLst>
              <a:gd name="connsiteX0" fmla="*/ 0 w 3133725"/>
              <a:gd name="connsiteY0" fmla="*/ 0 h 9525"/>
              <a:gd name="connsiteX1" fmla="*/ 523875 w 3133725"/>
              <a:gd name="connsiteY1" fmla="*/ 0 h 9525"/>
              <a:gd name="connsiteX2" fmla="*/ 1047750 w 3133725"/>
              <a:gd name="connsiteY2" fmla="*/ 0 h 9525"/>
              <a:gd name="connsiteX3" fmla="*/ 1571625 w 3133725"/>
              <a:gd name="connsiteY3" fmla="*/ 0 h 9525"/>
              <a:gd name="connsiteX4" fmla="*/ 2095500 w 3133725"/>
              <a:gd name="connsiteY4" fmla="*/ 9525 h 9525"/>
              <a:gd name="connsiteX5" fmla="*/ 2628900 w 3133725"/>
              <a:gd name="connsiteY5" fmla="*/ 0 h 9525"/>
              <a:gd name="connsiteX6" fmla="*/ 3133725 w 3133725"/>
              <a:gd name="connsiteY6" fmla="*/ 9525 h 9525"/>
              <a:gd name="connsiteX0" fmla="*/ 0 w 10000"/>
              <a:gd name="connsiteY0" fmla="*/ 63610 h 445280"/>
              <a:gd name="connsiteX1" fmla="*/ 1672 w 10000"/>
              <a:gd name="connsiteY1" fmla="*/ 63610 h 445280"/>
              <a:gd name="connsiteX2" fmla="*/ 3343 w 10000"/>
              <a:gd name="connsiteY2" fmla="*/ 63610 h 445280"/>
              <a:gd name="connsiteX3" fmla="*/ 5015 w 10000"/>
              <a:gd name="connsiteY3" fmla="*/ 445279 h 445280"/>
              <a:gd name="connsiteX4" fmla="*/ 6687 w 10000"/>
              <a:gd name="connsiteY4" fmla="*/ 73610 h 445280"/>
              <a:gd name="connsiteX5" fmla="*/ 8389 w 10000"/>
              <a:gd name="connsiteY5" fmla="*/ 63610 h 445280"/>
              <a:gd name="connsiteX6" fmla="*/ 10000 w 10000"/>
              <a:gd name="connsiteY6" fmla="*/ 73610 h 4452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11 w 10000"/>
              <a:gd name="connsiteY4" fmla="*/ 95279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5"/>
              <a:gd name="connsiteX1" fmla="*/ 1672 w 10000"/>
              <a:gd name="connsiteY1" fmla="*/ 88612 h 683895"/>
              <a:gd name="connsiteX2" fmla="*/ 3419 w 10000"/>
              <a:gd name="connsiteY2" fmla="*/ 620283 h 683895"/>
              <a:gd name="connsiteX3" fmla="*/ 5015 w 10000"/>
              <a:gd name="connsiteY3" fmla="*/ 470282 h 683895"/>
              <a:gd name="connsiteX4" fmla="*/ 6611 w 10000"/>
              <a:gd name="connsiteY4" fmla="*/ 95279 h 683895"/>
              <a:gd name="connsiteX5" fmla="*/ 8389 w 10000"/>
              <a:gd name="connsiteY5" fmla="*/ 88612 h 683895"/>
              <a:gd name="connsiteX6" fmla="*/ 10000 w 10000"/>
              <a:gd name="connsiteY6" fmla="*/ 98612 h 683895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0 h 531671"/>
              <a:gd name="connsiteX1" fmla="*/ 1672 w 10000"/>
              <a:gd name="connsiteY1" fmla="*/ 0 h 531671"/>
              <a:gd name="connsiteX2" fmla="*/ 3419 w 10000"/>
              <a:gd name="connsiteY2" fmla="*/ 531671 h 531671"/>
              <a:gd name="connsiteX3" fmla="*/ 5015 w 10000"/>
              <a:gd name="connsiteY3" fmla="*/ 381670 h 531671"/>
              <a:gd name="connsiteX4" fmla="*/ 6611 w 10000"/>
              <a:gd name="connsiteY4" fmla="*/ 6667 h 531671"/>
              <a:gd name="connsiteX5" fmla="*/ 8389 w 10000"/>
              <a:gd name="connsiteY5" fmla="*/ 0 h 531671"/>
              <a:gd name="connsiteX6" fmla="*/ 10000 w 10000"/>
              <a:gd name="connsiteY6" fmla="*/ 10000 h 531671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06668"/>
              <a:gd name="connsiteX1" fmla="*/ 1672 w 10000"/>
              <a:gd name="connsiteY1" fmla="*/ 0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435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156668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435 w 10000"/>
              <a:gd name="connsiteY5" fmla="*/ 81666 h 306669"/>
              <a:gd name="connsiteX6" fmla="*/ 10000 w 10000"/>
              <a:gd name="connsiteY6" fmla="*/ 10000 h 306669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6666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68335 h 375003"/>
              <a:gd name="connsiteX1" fmla="*/ 1824 w 10000"/>
              <a:gd name="connsiteY1" fmla="*/ 225003 h 375003"/>
              <a:gd name="connsiteX2" fmla="*/ 3419 w 10000"/>
              <a:gd name="connsiteY2" fmla="*/ 375003 h 375003"/>
              <a:gd name="connsiteX3" fmla="*/ 5015 w 10000"/>
              <a:gd name="connsiteY3" fmla="*/ 75001 h 375003"/>
              <a:gd name="connsiteX4" fmla="*/ 6839 w 10000"/>
              <a:gd name="connsiteY4" fmla="*/ 0 h 375003"/>
              <a:gd name="connsiteX5" fmla="*/ 8435 w 10000"/>
              <a:gd name="connsiteY5" fmla="*/ 150001 h 375003"/>
              <a:gd name="connsiteX6" fmla="*/ 10000 w 10000"/>
              <a:gd name="connsiteY6" fmla="*/ 78335 h 375003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6666 h 306668"/>
              <a:gd name="connsiteX4" fmla="*/ 6839 w 10000"/>
              <a:gd name="connsiteY4" fmla="*/ 81666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243 w 10000"/>
              <a:gd name="connsiteY3" fmla="*/ 81666 h 306668"/>
              <a:gd name="connsiteX4" fmla="*/ 6839 w 10000"/>
              <a:gd name="connsiteY4" fmla="*/ 81666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231667"/>
              <a:gd name="connsiteX1" fmla="*/ 1824 w 10000"/>
              <a:gd name="connsiteY1" fmla="*/ 156668 h 231667"/>
              <a:gd name="connsiteX2" fmla="*/ 3647 w 10000"/>
              <a:gd name="connsiteY2" fmla="*/ 231667 h 231667"/>
              <a:gd name="connsiteX3" fmla="*/ 5243 w 10000"/>
              <a:gd name="connsiteY3" fmla="*/ 81666 h 231667"/>
              <a:gd name="connsiteX4" fmla="*/ 6839 w 10000"/>
              <a:gd name="connsiteY4" fmla="*/ 81666 h 231667"/>
              <a:gd name="connsiteX5" fmla="*/ 8435 w 10000"/>
              <a:gd name="connsiteY5" fmla="*/ 81666 h 231667"/>
              <a:gd name="connsiteX6" fmla="*/ 10000 w 10000"/>
              <a:gd name="connsiteY6" fmla="*/ 10000 h 231667"/>
              <a:gd name="connsiteX0" fmla="*/ 0 w 10000"/>
              <a:gd name="connsiteY0" fmla="*/ 0 h 231667"/>
              <a:gd name="connsiteX1" fmla="*/ 1824 w 10000"/>
              <a:gd name="connsiteY1" fmla="*/ 156668 h 231667"/>
              <a:gd name="connsiteX2" fmla="*/ 3647 w 10000"/>
              <a:gd name="connsiteY2" fmla="*/ 231667 h 231667"/>
              <a:gd name="connsiteX3" fmla="*/ 5243 w 10000"/>
              <a:gd name="connsiteY3" fmla="*/ 81666 h 231667"/>
              <a:gd name="connsiteX4" fmla="*/ 6839 w 10000"/>
              <a:gd name="connsiteY4" fmla="*/ 81666 h 231667"/>
              <a:gd name="connsiteX5" fmla="*/ 8435 w 10000"/>
              <a:gd name="connsiteY5" fmla="*/ 81666 h 231667"/>
              <a:gd name="connsiteX6" fmla="*/ 10000 w 10000"/>
              <a:gd name="connsiteY6" fmla="*/ 10000 h 231667"/>
              <a:gd name="connsiteX0" fmla="*/ 0 w 10000"/>
              <a:gd name="connsiteY0" fmla="*/ 0 h 231667"/>
              <a:gd name="connsiteX1" fmla="*/ 1824 w 10000"/>
              <a:gd name="connsiteY1" fmla="*/ 156668 h 231667"/>
              <a:gd name="connsiteX2" fmla="*/ 3647 w 10000"/>
              <a:gd name="connsiteY2" fmla="*/ 231667 h 231667"/>
              <a:gd name="connsiteX3" fmla="*/ 4787 w 10000"/>
              <a:gd name="connsiteY3" fmla="*/ 156667 h 231667"/>
              <a:gd name="connsiteX4" fmla="*/ 6839 w 10000"/>
              <a:gd name="connsiteY4" fmla="*/ 81666 h 231667"/>
              <a:gd name="connsiteX5" fmla="*/ 8435 w 10000"/>
              <a:gd name="connsiteY5" fmla="*/ 81666 h 231667"/>
              <a:gd name="connsiteX6" fmla="*/ 10000 w 10000"/>
              <a:gd name="connsiteY6" fmla="*/ 10000 h 231667"/>
              <a:gd name="connsiteX0" fmla="*/ 0 w 10000"/>
              <a:gd name="connsiteY0" fmla="*/ 0 h 231667"/>
              <a:gd name="connsiteX1" fmla="*/ 1824 w 10000"/>
              <a:gd name="connsiteY1" fmla="*/ 156668 h 231667"/>
              <a:gd name="connsiteX2" fmla="*/ 3647 w 10000"/>
              <a:gd name="connsiteY2" fmla="*/ 231667 h 231667"/>
              <a:gd name="connsiteX3" fmla="*/ 4787 w 10000"/>
              <a:gd name="connsiteY3" fmla="*/ 156667 h 231667"/>
              <a:gd name="connsiteX4" fmla="*/ 5927 w 10000"/>
              <a:gd name="connsiteY4" fmla="*/ 81666 h 231667"/>
              <a:gd name="connsiteX5" fmla="*/ 8435 w 10000"/>
              <a:gd name="connsiteY5" fmla="*/ 81666 h 231667"/>
              <a:gd name="connsiteX6" fmla="*/ 10000 w 10000"/>
              <a:gd name="connsiteY6" fmla="*/ 10000 h 231667"/>
              <a:gd name="connsiteX0" fmla="*/ 0 w 10000"/>
              <a:gd name="connsiteY0" fmla="*/ 0 h 231667"/>
              <a:gd name="connsiteX1" fmla="*/ 1824 w 10000"/>
              <a:gd name="connsiteY1" fmla="*/ 156668 h 231667"/>
              <a:gd name="connsiteX2" fmla="*/ 3647 w 10000"/>
              <a:gd name="connsiteY2" fmla="*/ 231667 h 231667"/>
              <a:gd name="connsiteX3" fmla="*/ 4787 w 10000"/>
              <a:gd name="connsiteY3" fmla="*/ 156667 h 231667"/>
              <a:gd name="connsiteX4" fmla="*/ 5927 w 10000"/>
              <a:gd name="connsiteY4" fmla="*/ 81666 h 231667"/>
              <a:gd name="connsiteX5" fmla="*/ 8435 w 10000"/>
              <a:gd name="connsiteY5" fmla="*/ 81666 h 231667"/>
              <a:gd name="connsiteX6" fmla="*/ 10000 w 10000"/>
              <a:gd name="connsiteY6" fmla="*/ 10000 h 231667"/>
              <a:gd name="connsiteX0" fmla="*/ 0 w 10000"/>
              <a:gd name="connsiteY0" fmla="*/ 17223 h 248890"/>
              <a:gd name="connsiteX1" fmla="*/ 1824 w 10000"/>
              <a:gd name="connsiteY1" fmla="*/ 173891 h 248890"/>
              <a:gd name="connsiteX2" fmla="*/ 3647 w 10000"/>
              <a:gd name="connsiteY2" fmla="*/ 248890 h 248890"/>
              <a:gd name="connsiteX3" fmla="*/ 4787 w 10000"/>
              <a:gd name="connsiteY3" fmla="*/ 173890 h 248890"/>
              <a:gd name="connsiteX4" fmla="*/ 5927 w 10000"/>
              <a:gd name="connsiteY4" fmla="*/ 98889 h 248890"/>
              <a:gd name="connsiteX5" fmla="*/ 7295 w 10000"/>
              <a:gd name="connsiteY5" fmla="*/ 23889 h 248890"/>
              <a:gd name="connsiteX6" fmla="*/ 10000 w 10000"/>
              <a:gd name="connsiteY6" fmla="*/ 27223 h 248890"/>
              <a:gd name="connsiteX0" fmla="*/ 0 w 10000"/>
              <a:gd name="connsiteY0" fmla="*/ 17223 h 248890"/>
              <a:gd name="connsiteX1" fmla="*/ 1824 w 10000"/>
              <a:gd name="connsiteY1" fmla="*/ 173891 h 248890"/>
              <a:gd name="connsiteX2" fmla="*/ 3647 w 10000"/>
              <a:gd name="connsiteY2" fmla="*/ 248890 h 248890"/>
              <a:gd name="connsiteX3" fmla="*/ 4787 w 10000"/>
              <a:gd name="connsiteY3" fmla="*/ 173890 h 248890"/>
              <a:gd name="connsiteX4" fmla="*/ 5927 w 10000"/>
              <a:gd name="connsiteY4" fmla="*/ 98889 h 248890"/>
              <a:gd name="connsiteX5" fmla="*/ 7295 w 10000"/>
              <a:gd name="connsiteY5" fmla="*/ 23889 h 248890"/>
              <a:gd name="connsiteX6" fmla="*/ 10000 w 10000"/>
              <a:gd name="connsiteY6" fmla="*/ 27223 h 248890"/>
              <a:gd name="connsiteX0" fmla="*/ 0 w 10000"/>
              <a:gd name="connsiteY0" fmla="*/ 0 h 231667"/>
              <a:gd name="connsiteX1" fmla="*/ 1824 w 10000"/>
              <a:gd name="connsiteY1" fmla="*/ 156668 h 231667"/>
              <a:gd name="connsiteX2" fmla="*/ 3647 w 10000"/>
              <a:gd name="connsiteY2" fmla="*/ 231667 h 231667"/>
              <a:gd name="connsiteX3" fmla="*/ 4787 w 10000"/>
              <a:gd name="connsiteY3" fmla="*/ 156667 h 231667"/>
              <a:gd name="connsiteX4" fmla="*/ 5927 w 10000"/>
              <a:gd name="connsiteY4" fmla="*/ 81666 h 231667"/>
              <a:gd name="connsiteX5" fmla="*/ 7295 w 10000"/>
              <a:gd name="connsiteY5" fmla="*/ 6666 h 231667"/>
              <a:gd name="connsiteX6" fmla="*/ 10000 w 10000"/>
              <a:gd name="connsiteY6" fmla="*/ 10000 h 231667"/>
              <a:gd name="connsiteX0" fmla="*/ 0 w 10000"/>
              <a:gd name="connsiteY0" fmla="*/ 0 h 231667"/>
              <a:gd name="connsiteX1" fmla="*/ 1824 w 10000"/>
              <a:gd name="connsiteY1" fmla="*/ 156668 h 231667"/>
              <a:gd name="connsiteX2" fmla="*/ 3647 w 10000"/>
              <a:gd name="connsiteY2" fmla="*/ 231667 h 231667"/>
              <a:gd name="connsiteX3" fmla="*/ 4787 w 10000"/>
              <a:gd name="connsiteY3" fmla="*/ 156667 h 231667"/>
              <a:gd name="connsiteX4" fmla="*/ 5927 w 10000"/>
              <a:gd name="connsiteY4" fmla="*/ 81666 h 231667"/>
              <a:gd name="connsiteX5" fmla="*/ 7295 w 10000"/>
              <a:gd name="connsiteY5" fmla="*/ 6666 h 231667"/>
              <a:gd name="connsiteX6" fmla="*/ 10000 w 10000"/>
              <a:gd name="connsiteY6" fmla="*/ 10000 h 231667"/>
              <a:gd name="connsiteX0" fmla="*/ 0 w 10000"/>
              <a:gd name="connsiteY0" fmla="*/ 0 h 231667"/>
              <a:gd name="connsiteX1" fmla="*/ 1824 w 10000"/>
              <a:gd name="connsiteY1" fmla="*/ 156668 h 231667"/>
              <a:gd name="connsiteX2" fmla="*/ 3647 w 10000"/>
              <a:gd name="connsiteY2" fmla="*/ 231667 h 231667"/>
              <a:gd name="connsiteX3" fmla="*/ 4787 w 10000"/>
              <a:gd name="connsiteY3" fmla="*/ 156667 h 231667"/>
              <a:gd name="connsiteX4" fmla="*/ 5927 w 10000"/>
              <a:gd name="connsiteY4" fmla="*/ 81666 h 231667"/>
              <a:gd name="connsiteX5" fmla="*/ 7523 w 10000"/>
              <a:gd name="connsiteY5" fmla="*/ 81666 h 231667"/>
              <a:gd name="connsiteX6" fmla="*/ 10000 w 10000"/>
              <a:gd name="connsiteY6" fmla="*/ 10000 h 231667"/>
              <a:gd name="connsiteX0" fmla="*/ 0 w 10000"/>
              <a:gd name="connsiteY0" fmla="*/ 17223 h 248890"/>
              <a:gd name="connsiteX1" fmla="*/ 1824 w 10000"/>
              <a:gd name="connsiteY1" fmla="*/ 173891 h 248890"/>
              <a:gd name="connsiteX2" fmla="*/ 3647 w 10000"/>
              <a:gd name="connsiteY2" fmla="*/ 248890 h 248890"/>
              <a:gd name="connsiteX3" fmla="*/ 4787 w 10000"/>
              <a:gd name="connsiteY3" fmla="*/ 173890 h 248890"/>
              <a:gd name="connsiteX4" fmla="*/ 5927 w 10000"/>
              <a:gd name="connsiteY4" fmla="*/ 98889 h 248890"/>
              <a:gd name="connsiteX5" fmla="*/ 7523 w 10000"/>
              <a:gd name="connsiteY5" fmla="*/ 23889 h 248890"/>
              <a:gd name="connsiteX6" fmla="*/ 10000 w 10000"/>
              <a:gd name="connsiteY6" fmla="*/ 27223 h 248890"/>
              <a:gd name="connsiteX0" fmla="*/ 0 w 10000"/>
              <a:gd name="connsiteY0" fmla="*/ 0 h 231667"/>
              <a:gd name="connsiteX1" fmla="*/ 1824 w 10000"/>
              <a:gd name="connsiteY1" fmla="*/ 156668 h 231667"/>
              <a:gd name="connsiteX2" fmla="*/ 3647 w 10000"/>
              <a:gd name="connsiteY2" fmla="*/ 231667 h 231667"/>
              <a:gd name="connsiteX3" fmla="*/ 4787 w 10000"/>
              <a:gd name="connsiteY3" fmla="*/ 156667 h 231667"/>
              <a:gd name="connsiteX4" fmla="*/ 5927 w 10000"/>
              <a:gd name="connsiteY4" fmla="*/ 81666 h 231667"/>
              <a:gd name="connsiteX5" fmla="*/ 7523 w 10000"/>
              <a:gd name="connsiteY5" fmla="*/ 6666 h 231667"/>
              <a:gd name="connsiteX6" fmla="*/ 10000 w 10000"/>
              <a:gd name="connsiteY6" fmla="*/ 10000 h 23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231667">
                <a:moveTo>
                  <a:pt x="0" y="0"/>
                </a:moveTo>
                <a:lnTo>
                  <a:pt x="1824" y="156668"/>
                </a:lnTo>
                <a:cubicBezTo>
                  <a:pt x="2432" y="181668"/>
                  <a:pt x="3039" y="206667"/>
                  <a:pt x="3647" y="231667"/>
                </a:cubicBezTo>
                <a:lnTo>
                  <a:pt x="4787" y="156667"/>
                </a:lnTo>
                <a:lnTo>
                  <a:pt x="5927" y="81666"/>
                </a:lnTo>
                <a:lnTo>
                  <a:pt x="7523" y="6666"/>
                </a:lnTo>
                <a:lnTo>
                  <a:pt x="10000" y="10000"/>
                </a:lnTo>
              </a:path>
            </a:pathLst>
          </a:cu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42" name="Freeform 41"/>
          <p:cNvSpPr/>
          <p:nvPr/>
        </p:nvSpPr>
        <p:spPr>
          <a:xfrm>
            <a:off x="5238750" y="4098925"/>
            <a:ext cx="3133725" cy="187325"/>
          </a:xfrm>
          <a:custGeom>
            <a:avLst/>
            <a:gdLst>
              <a:gd name="connsiteX0" fmla="*/ 0 w 3133725"/>
              <a:gd name="connsiteY0" fmla="*/ 0 h 9525"/>
              <a:gd name="connsiteX1" fmla="*/ 523875 w 3133725"/>
              <a:gd name="connsiteY1" fmla="*/ 0 h 9525"/>
              <a:gd name="connsiteX2" fmla="*/ 1047750 w 3133725"/>
              <a:gd name="connsiteY2" fmla="*/ 0 h 9525"/>
              <a:gd name="connsiteX3" fmla="*/ 1571625 w 3133725"/>
              <a:gd name="connsiteY3" fmla="*/ 0 h 9525"/>
              <a:gd name="connsiteX4" fmla="*/ 2095500 w 3133725"/>
              <a:gd name="connsiteY4" fmla="*/ 9525 h 9525"/>
              <a:gd name="connsiteX5" fmla="*/ 2628900 w 3133725"/>
              <a:gd name="connsiteY5" fmla="*/ 0 h 9525"/>
              <a:gd name="connsiteX6" fmla="*/ 3133725 w 3133725"/>
              <a:gd name="connsiteY6" fmla="*/ 9525 h 9525"/>
              <a:gd name="connsiteX0" fmla="*/ 0 w 10000"/>
              <a:gd name="connsiteY0" fmla="*/ 63610 h 445280"/>
              <a:gd name="connsiteX1" fmla="*/ 1672 w 10000"/>
              <a:gd name="connsiteY1" fmla="*/ 63610 h 445280"/>
              <a:gd name="connsiteX2" fmla="*/ 3343 w 10000"/>
              <a:gd name="connsiteY2" fmla="*/ 63610 h 445280"/>
              <a:gd name="connsiteX3" fmla="*/ 5015 w 10000"/>
              <a:gd name="connsiteY3" fmla="*/ 445279 h 445280"/>
              <a:gd name="connsiteX4" fmla="*/ 6687 w 10000"/>
              <a:gd name="connsiteY4" fmla="*/ 73610 h 445280"/>
              <a:gd name="connsiteX5" fmla="*/ 8389 w 10000"/>
              <a:gd name="connsiteY5" fmla="*/ 63610 h 445280"/>
              <a:gd name="connsiteX6" fmla="*/ 10000 w 10000"/>
              <a:gd name="connsiteY6" fmla="*/ 73610 h 4452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11 w 10000"/>
              <a:gd name="connsiteY4" fmla="*/ 95279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5"/>
              <a:gd name="connsiteX1" fmla="*/ 1672 w 10000"/>
              <a:gd name="connsiteY1" fmla="*/ 88612 h 683895"/>
              <a:gd name="connsiteX2" fmla="*/ 3419 w 10000"/>
              <a:gd name="connsiteY2" fmla="*/ 620283 h 683895"/>
              <a:gd name="connsiteX3" fmla="*/ 5015 w 10000"/>
              <a:gd name="connsiteY3" fmla="*/ 470282 h 683895"/>
              <a:gd name="connsiteX4" fmla="*/ 6611 w 10000"/>
              <a:gd name="connsiteY4" fmla="*/ 95279 h 683895"/>
              <a:gd name="connsiteX5" fmla="*/ 8389 w 10000"/>
              <a:gd name="connsiteY5" fmla="*/ 88612 h 683895"/>
              <a:gd name="connsiteX6" fmla="*/ 10000 w 10000"/>
              <a:gd name="connsiteY6" fmla="*/ 98612 h 683895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0 h 531671"/>
              <a:gd name="connsiteX1" fmla="*/ 1672 w 10000"/>
              <a:gd name="connsiteY1" fmla="*/ 0 h 531671"/>
              <a:gd name="connsiteX2" fmla="*/ 3419 w 10000"/>
              <a:gd name="connsiteY2" fmla="*/ 531671 h 531671"/>
              <a:gd name="connsiteX3" fmla="*/ 5015 w 10000"/>
              <a:gd name="connsiteY3" fmla="*/ 381670 h 531671"/>
              <a:gd name="connsiteX4" fmla="*/ 6611 w 10000"/>
              <a:gd name="connsiteY4" fmla="*/ 6667 h 531671"/>
              <a:gd name="connsiteX5" fmla="*/ 8389 w 10000"/>
              <a:gd name="connsiteY5" fmla="*/ 0 h 531671"/>
              <a:gd name="connsiteX6" fmla="*/ 10000 w 10000"/>
              <a:gd name="connsiteY6" fmla="*/ 10000 h 531671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06668"/>
              <a:gd name="connsiteX1" fmla="*/ 1672 w 10000"/>
              <a:gd name="connsiteY1" fmla="*/ 0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435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156668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435 w 10000"/>
              <a:gd name="connsiteY5" fmla="*/ 81666 h 306669"/>
              <a:gd name="connsiteX6" fmla="*/ 10000 w 10000"/>
              <a:gd name="connsiteY6" fmla="*/ 10000 h 306669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647 w 10000"/>
              <a:gd name="connsiteY2" fmla="*/ 196667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2052 w 10000"/>
              <a:gd name="connsiteY1" fmla="*/ 121666 h 306668"/>
              <a:gd name="connsiteX2" fmla="*/ 3647 w 10000"/>
              <a:gd name="connsiteY2" fmla="*/ 196667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2052 w 10000"/>
              <a:gd name="connsiteY1" fmla="*/ 121666 h 306668"/>
              <a:gd name="connsiteX2" fmla="*/ 3647 w 10000"/>
              <a:gd name="connsiteY2" fmla="*/ 196667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196667"/>
              <a:gd name="connsiteX1" fmla="*/ 2052 w 10000"/>
              <a:gd name="connsiteY1" fmla="*/ 121666 h 196667"/>
              <a:gd name="connsiteX2" fmla="*/ 3647 w 10000"/>
              <a:gd name="connsiteY2" fmla="*/ 196667 h 196667"/>
              <a:gd name="connsiteX3" fmla="*/ 4559 w 10000"/>
              <a:gd name="connsiteY3" fmla="*/ 46666 h 196667"/>
              <a:gd name="connsiteX4" fmla="*/ 6839 w 10000"/>
              <a:gd name="connsiteY4" fmla="*/ 156668 h 196667"/>
              <a:gd name="connsiteX5" fmla="*/ 8435 w 10000"/>
              <a:gd name="connsiteY5" fmla="*/ 81666 h 196667"/>
              <a:gd name="connsiteX6" fmla="*/ 10000 w 10000"/>
              <a:gd name="connsiteY6" fmla="*/ 10000 h 196667"/>
              <a:gd name="connsiteX0" fmla="*/ 0 w 10000"/>
              <a:gd name="connsiteY0" fmla="*/ 0 h 196667"/>
              <a:gd name="connsiteX1" fmla="*/ 2052 w 10000"/>
              <a:gd name="connsiteY1" fmla="*/ 121666 h 196667"/>
              <a:gd name="connsiteX2" fmla="*/ 3647 w 10000"/>
              <a:gd name="connsiteY2" fmla="*/ 196667 h 196667"/>
              <a:gd name="connsiteX3" fmla="*/ 4559 w 10000"/>
              <a:gd name="connsiteY3" fmla="*/ 46666 h 196667"/>
              <a:gd name="connsiteX4" fmla="*/ 6155 w 10000"/>
              <a:gd name="connsiteY4" fmla="*/ 46666 h 196667"/>
              <a:gd name="connsiteX5" fmla="*/ 8435 w 10000"/>
              <a:gd name="connsiteY5" fmla="*/ 81666 h 196667"/>
              <a:gd name="connsiteX6" fmla="*/ 10000 w 10000"/>
              <a:gd name="connsiteY6" fmla="*/ 10000 h 196667"/>
              <a:gd name="connsiteX0" fmla="*/ 0 w 10000"/>
              <a:gd name="connsiteY0" fmla="*/ 0 h 196667"/>
              <a:gd name="connsiteX1" fmla="*/ 2052 w 10000"/>
              <a:gd name="connsiteY1" fmla="*/ 121666 h 196667"/>
              <a:gd name="connsiteX2" fmla="*/ 3647 w 10000"/>
              <a:gd name="connsiteY2" fmla="*/ 196667 h 196667"/>
              <a:gd name="connsiteX3" fmla="*/ 4559 w 10000"/>
              <a:gd name="connsiteY3" fmla="*/ 46666 h 196667"/>
              <a:gd name="connsiteX4" fmla="*/ 6155 w 10000"/>
              <a:gd name="connsiteY4" fmla="*/ 46666 h 196667"/>
              <a:gd name="connsiteX5" fmla="*/ 7979 w 10000"/>
              <a:gd name="connsiteY5" fmla="*/ 46666 h 196667"/>
              <a:gd name="connsiteX6" fmla="*/ 10000 w 10000"/>
              <a:gd name="connsiteY6" fmla="*/ 10000 h 196667"/>
              <a:gd name="connsiteX0" fmla="*/ 0 w 10000"/>
              <a:gd name="connsiteY0" fmla="*/ 0 h 196667"/>
              <a:gd name="connsiteX1" fmla="*/ 2052 w 10000"/>
              <a:gd name="connsiteY1" fmla="*/ 121666 h 196667"/>
              <a:gd name="connsiteX2" fmla="*/ 3647 w 10000"/>
              <a:gd name="connsiteY2" fmla="*/ 196667 h 196667"/>
              <a:gd name="connsiteX3" fmla="*/ 4559 w 10000"/>
              <a:gd name="connsiteY3" fmla="*/ 46666 h 196667"/>
              <a:gd name="connsiteX4" fmla="*/ 6155 w 10000"/>
              <a:gd name="connsiteY4" fmla="*/ 46666 h 196667"/>
              <a:gd name="connsiteX5" fmla="*/ 7979 w 10000"/>
              <a:gd name="connsiteY5" fmla="*/ 46666 h 196667"/>
              <a:gd name="connsiteX6" fmla="*/ 10000 w 10000"/>
              <a:gd name="connsiteY6" fmla="*/ 10000 h 19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96667">
                <a:moveTo>
                  <a:pt x="0" y="0"/>
                </a:moveTo>
                <a:lnTo>
                  <a:pt x="2052" y="121666"/>
                </a:lnTo>
                <a:cubicBezTo>
                  <a:pt x="2584" y="146666"/>
                  <a:pt x="3115" y="171667"/>
                  <a:pt x="3647" y="196667"/>
                </a:cubicBezTo>
                <a:lnTo>
                  <a:pt x="4559" y="46666"/>
                </a:lnTo>
                <a:lnTo>
                  <a:pt x="6155" y="46666"/>
                </a:lnTo>
                <a:lnTo>
                  <a:pt x="7979" y="46666"/>
                </a:lnTo>
                <a:lnTo>
                  <a:pt x="10000" y="10000"/>
                </a:lnTo>
              </a:path>
            </a:pathLst>
          </a:cu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43" name="Freeform 42"/>
          <p:cNvSpPr/>
          <p:nvPr/>
        </p:nvSpPr>
        <p:spPr>
          <a:xfrm>
            <a:off x="5248275" y="4572000"/>
            <a:ext cx="3133725" cy="142875"/>
          </a:xfrm>
          <a:custGeom>
            <a:avLst/>
            <a:gdLst>
              <a:gd name="connsiteX0" fmla="*/ 0 w 3133725"/>
              <a:gd name="connsiteY0" fmla="*/ 0 h 9525"/>
              <a:gd name="connsiteX1" fmla="*/ 523875 w 3133725"/>
              <a:gd name="connsiteY1" fmla="*/ 0 h 9525"/>
              <a:gd name="connsiteX2" fmla="*/ 1047750 w 3133725"/>
              <a:gd name="connsiteY2" fmla="*/ 0 h 9525"/>
              <a:gd name="connsiteX3" fmla="*/ 1571625 w 3133725"/>
              <a:gd name="connsiteY3" fmla="*/ 0 h 9525"/>
              <a:gd name="connsiteX4" fmla="*/ 2095500 w 3133725"/>
              <a:gd name="connsiteY4" fmla="*/ 9525 h 9525"/>
              <a:gd name="connsiteX5" fmla="*/ 2628900 w 3133725"/>
              <a:gd name="connsiteY5" fmla="*/ 0 h 9525"/>
              <a:gd name="connsiteX6" fmla="*/ 3133725 w 3133725"/>
              <a:gd name="connsiteY6" fmla="*/ 9525 h 9525"/>
              <a:gd name="connsiteX0" fmla="*/ 0 w 10000"/>
              <a:gd name="connsiteY0" fmla="*/ 63610 h 445280"/>
              <a:gd name="connsiteX1" fmla="*/ 1672 w 10000"/>
              <a:gd name="connsiteY1" fmla="*/ 63610 h 445280"/>
              <a:gd name="connsiteX2" fmla="*/ 3343 w 10000"/>
              <a:gd name="connsiteY2" fmla="*/ 63610 h 445280"/>
              <a:gd name="connsiteX3" fmla="*/ 5015 w 10000"/>
              <a:gd name="connsiteY3" fmla="*/ 445279 h 445280"/>
              <a:gd name="connsiteX4" fmla="*/ 6687 w 10000"/>
              <a:gd name="connsiteY4" fmla="*/ 73610 h 445280"/>
              <a:gd name="connsiteX5" fmla="*/ 8389 w 10000"/>
              <a:gd name="connsiteY5" fmla="*/ 63610 h 445280"/>
              <a:gd name="connsiteX6" fmla="*/ 10000 w 10000"/>
              <a:gd name="connsiteY6" fmla="*/ 73610 h 4452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11 w 10000"/>
              <a:gd name="connsiteY4" fmla="*/ 95279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5"/>
              <a:gd name="connsiteX1" fmla="*/ 1672 w 10000"/>
              <a:gd name="connsiteY1" fmla="*/ 88612 h 683895"/>
              <a:gd name="connsiteX2" fmla="*/ 3419 w 10000"/>
              <a:gd name="connsiteY2" fmla="*/ 620283 h 683895"/>
              <a:gd name="connsiteX3" fmla="*/ 5015 w 10000"/>
              <a:gd name="connsiteY3" fmla="*/ 470282 h 683895"/>
              <a:gd name="connsiteX4" fmla="*/ 6611 w 10000"/>
              <a:gd name="connsiteY4" fmla="*/ 95279 h 683895"/>
              <a:gd name="connsiteX5" fmla="*/ 8389 w 10000"/>
              <a:gd name="connsiteY5" fmla="*/ 88612 h 683895"/>
              <a:gd name="connsiteX6" fmla="*/ 10000 w 10000"/>
              <a:gd name="connsiteY6" fmla="*/ 98612 h 683895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0 h 531671"/>
              <a:gd name="connsiteX1" fmla="*/ 1672 w 10000"/>
              <a:gd name="connsiteY1" fmla="*/ 0 h 531671"/>
              <a:gd name="connsiteX2" fmla="*/ 3419 w 10000"/>
              <a:gd name="connsiteY2" fmla="*/ 531671 h 531671"/>
              <a:gd name="connsiteX3" fmla="*/ 5015 w 10000"/>
              <a:gd name="connsiteY3" fmla="*/ 381670 h 531671"/>
              <a:gd name="connsiteX4" fmla="*/ 6611 w 10000"/>
              <a:gd name="connsiteY4" fmla="*/ 6667 h 531671"/>
              <a:gd name="connsiteX5" fmla="*/ 8389 w 10000"/>
              <a:gd name="connsiteY5" fmla="*/ 0 h 531671"/>
              <a:gd name="connsiteX6" fmla="*/ 10000 w 10000"/>
              <a:gd name="connsiteY6" fmla="*/ 10000 h 531671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06668"/>
              <a:gd name="connsiteX1" fmla="*/ 1672 w 10000"/>
              <a:gd name="connsiteY1" fmla="*/ 0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435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156668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435 w 10000"/>
              <a:gd name="connsiteY5" fmla="*/ 81666 h 306669"/>
              <a:gd name="connsiteX6" fmla="*/ 10000 w 10000"/>
              <a:gd name="connsiteY6" fmla="*/ 10000 h 306669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61668 h 368336"/>
              <a:gd name="connsiteX1" fmla="*/ 1824 w 10000"/>
              <a:gd name="connsiteY1" fmla="*/ 218336 h 368336"/>
              <a:gd name="connsiteX2" fmla="*/ 3419 w 10000"/>
              <a:gd name="connsiteY2" fmla="*/ 368336 h 368336"/>
              <a:gd name="connsiteX3" fmla="*/ 4757 w 10000"/>
              <a:gd name="connsiteY3" fmla="*/ 0 h 368336"/>
              <a:gd name="connsiteX4" fmla="*/ 6839 w 10000"/>
              <a:gd name="connsiteY4" fmla="*/ 218336 h 368336"/>
              <a:gd name="connsiteX5" fmla="*/ 8435 w 10000"/>
              <a:gd name="connsiteY5" fmla="*/ 143334 h 368336"/>
              <a:gd name="connsiteX6" fmla="*/ 10000 w 10000"/>
              <a:gd name="connsiteY6" fmla="*/ 71668 h 368336"/>
              <a:gd name="connsiteX0" fmla="*/ 0 w 10000"/>
              <a:gd name="connsiteY0" fmla="*/ 61668 h 368336"/>
              <a:gd name="connsiteX1" fmla="*/ 1824 w 10000"/>
              <a:gd name="connsiteY1" fmla="*/ 218336 h 368336"/>
              <a:gd name="connsiteX2" fmla="*/ 3419 w 10000"/>
              <a:gd name="connsiteY2" fmla="*/ 368336 h 368336"/>
              <a:gd name="connsiteX3" fmla="*/ 4757 w 10000"/>
              <a:gd name="connsiteY3" fmla="*/ 0 h 368336"/>
              <a:gd name="connsiteX4" fmla="*/ 6353 w 10000"/>
              <a:gd name="connsiteY4" fmla="*/ 75001 h 368336"/>
              <a:gd name="connsiteX5" fmla="*/ 8435 w 10000"/>
              <a:gd name="connsiteY5" fmla="*/ 143334 h 368336"/>
              <a:gd name="connsiteX6" fmla="*/ 10000 w 10000"/>
              <a:gd name="connsiteY6" fmla="*/ 71668 h 368336"/>
              <a:gd name="connsiteX0" fmla="*/ 0 w 10000"/>
              <a:gd name="connsiteY0" fmla="*/ 61668 h 368336"/>
              <a:gd name="connsiteX1" fmla="*/ 1824 w 10000"/>
              <a:gd name="connsiteY1" fmla="*/ 218336 h 368336"/>
              <a:gd name="connsiteX2" fmla="*/ 3419 w 10000"/>
              <a:gd name="connsiteY2" fmla="*/ 368336 h 368336"/>
              <a:gd name="connsiteX3" fmla="*/ 4757 w 10000"/>
              <a:gd name="connsiteY3" fmla="*/ 0 h 368336"/>
              <a:gd name="connsiteX4" fmla="*/ 6353 w 10000"/>
              <a:gd name="connsiteY4" fmla="*/ 75001 h 368336"/>
              <a:gd name="connsiteX5" fmla="*/ 8176 w 10000"/>
              <a:gd name="connsiteY5" fmla="*/ 75001 h 368336"/>
              <a:gd name="connsiteX6" fmla="*/ 10000 w 10000"/>
              <a:gd name="connsiteY6" fmla="*/ 71668 h 368336"/>
              <a:gd name="connsiteX0" fmla="*/ 0 w 10000"/>
              <a:gd name="connsiteY0" fmla="*/ 61668 h 368336"/>
              <a:gd name="connsiteX1" fmla="*/ 1824 w 10000"/>
              <a:gd name="connsiteY1" fmla="*/ 218336 h 368336"/>
              <a:gd name="connsiteX2" fmla="*/ 3419 w 10000"/>
              <a:gd name="connsiteY2" fmla="*/ 368336 h 368336"/>
              <a:gd name="connsiteX3" fmla="*/ 4757 w 10000"/>
              <a:gd name="connsiteY3" fmla="*/ 0 h 368336"/>
              <a:gd name="connsiteX4" fmla="*/ 6353 w 10000"/>
              <a:gd name="connsiteY4" fmla="*/ 75001 h 368336"/>
              <a:gd name="connsiteX5" fmla="*/ 8176 w 10000"/>
              <a:gd name="connsiteY5" fmla="*/ 75001 h 368336"/>
              <a:gd name="connsiteX6" fmla="*/ 10000 w 10000"/>
              <a:gd name="connsiteY6" fmla="*/ 71668 h 368336"/>
              <a:gd name="connsiteX0" fmla="*/ 0 w 10000"/>
              <a:gd name="connsiteY0" fmla="*/ 61668 h 268336"/>
              <a:gd name="connsiteX1" fmla="*/ 1824 w 10000"/>
              <a:gd name="connsiteY1" fmla="*/ 218336 h 268336"/>
              <a:gd name="connsiteX2" fmla="*/ 3617 w 10000"/>
              <a:gd name="connsiteY2" fmla="*/ 150001 h 268336"/>
              <a:gd name="connsiteX3" fmla="*/ 4757 w 10000"/>
              <a:gd name="connsiteY3" fmla="*/ 0 h 268336"/>
              <a:gd name="connsiteX4" fmla="*/ 6353 w 10000"/>
              <a:gd name="connsiteY4" fmla="*/ 75001 h 268336"/>
              <a:gd name="connsiteX5" fmla="*/ 8176 w 10000"/>
              <a:gd name="connsiteY5" fmla="*/ 75001 h 268336"/>
              <a:gd name="connsiteX6" fmla="*/ 10000 w 10000"/>
              <a:gd name="connsiteY6" fmla="*/ 71668 h 268336"/>
              <a:gd name="connsiteX0" fmla="*/ 0 w 10000"/>
              <a:gd name="connsiteY0" fmla="*/ 61668 h 218336"/>
              <a:gd name="connsiteX1" fmla="*/ 1824 w 10000"/>
              <a:gd name="connsiteY1" fmla="*/ 218336 h 218336"/>
              <a:gd name="connsiteX2" fmla="*/ 3617 w 10000"/>
              <a:gd name="connsiteY2" fmla="*/ 150001 h 218336"/>
              <a:gd name="connsiteX3" fmla="*/ 4757 w 10000"/>
              <a:gd name="connsiteY3" fmla="*/ 0 h 218336"/>
              <a:gd name="connsiteX4" fmla="*/ 6353 w 10000"/>
              <a:gd name="connsiteY4" fmla="*/ 75001 h 218336"/>
              <a:gd name="connsiteX5" fmla="*/ 8176 w 10000"/>
              <a:gd name="connsiteY5" fmla="*/ 75001 h 218336"/>
              <a:gd name="connsiteX6" fmla="*/ 10000 w 10000"/>
              <a:gd name="connsiteY6" fmla="*/ 71668 h 218336"/>
              <a:gd name="connsiteX0" fmla="*/ 0 w 10000"/>
              <a:gd name="connsiteY0" fmla="*/ 61668 h 172779"/>
              <a:gd name="connsiteX1" fmla="*/ 1793 w 10000"/>
              <a:gd name="connsiteY1" fmla="*/ 75002 h 172779"/>
              <a:gd name="connsiteX2" fmla="*/ 3617 w 10000"/>
              <a:gd name="connsiteY2" fmla="*/ 150001 h 172779"/>
              <a:gd name="connsiteX3" fmla="*/ 4757 w 10000"/>
              <a:gd name="connsiteY3" fmla="*/ 0 h 172779"/>
              <a:gd name="connsiteX4" fmla="*/ 6353 w 10000"/>
              <a:gd name="connsiteY4" fmla="*/ 75001 h 172779"/>
              <a:gd name="connsiteX5" fmla="*/ 8176 w 10000"/>
              <a:gd name="connsiteY5" fmla="*/ 75001 h 172779"/>
              <a:gd name="connsiteX6" fmla="*/ 10000 w 10000"/>
              <a:gd name="connsiteY6" fmla="*/ 71668 h 172779"/>
              <a:gd name="connsiteX0" fmla="*/ 0 w 10000"/>
              <a:gd name="connsiteY0" fmla="*/ 61668 h 150001"/>
              <a:gd name="connsiteX1" fmla="*/ 1793 w 10000"/>
              <a:gd name="connsiteY1" fmla="*/ 75002 h 150001"/>
              <a:gd name="connsiteX2" fmla="*/ 3617 w 10000"/>
              <a:gd name="connsiteY2" fmla="*/ 150001 h 150001"/>
              <a:gd name="connsiteX3" fmla="*/ 4757 w 10000"/>
              <a:gd name="connsiteY3" fmla="*/ 0 h 150001"/>
              <a:gd name="connsiteX4" fmla="*/ 6353 w 10000"/>
              <a:gd name="connsiteY4" fmla="*/ 75001 h 150001"/>
              <a:gd name="connsiteX5" fmla="*/ 8176 w 10000"/>
              <a:gd name="connsiteY5" fmla="*/ 75001 h 150001"/>
              <a:gd name="connsiteX6" fmla="*/ 10000 w 10000"/>
              <a:gd name="connsiteY6" fmla="*/ 71668 h 1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50001">
                <a:moveTo>
                  <a:pt x="0" y="61668"/>
                </a:moveTo>
                <a:lnTo>
                  <a:pt x="1793" y="75002"/>
                </a:lnTo>
                <a:lnTo>
                  <a:pt x="3617" y="150001"/>
                </a:lnTo>
                <a:lnTo>
                  <a:pt x="4757" y="0"/>
                </a:lnTo>
                <a:lnTo>
                  <a:pt x="6353" y="75001"/>
                </a:lnTo>
                <a:lnTo>
                  <a:pt x="8176" y="75001"/>
                </a:lnTo>
                <a:lnTo>
                  <a:pt x="10000" y="71668"/>
                </a:lnTo>
              </a:path>
            </a:pathLst>
          </a:cu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44" name="Freeform 43"/>
          <p:cNvSpPr/>
          <p:nvPr/>
        </p:nvSpPr>
        <p:spPr>
          <a:xfrm rot="5400000">
            <a:off x="6119019" y="3405981"/>
            <a:ext cx="3133725" cy="322263"/>
          </a:xfrm>
          <a:custGeom>
            <a:avLst/>
            <a:gdLst>
              <a:gd name="connsiteX0" fmla="*/ 0 w 3133725"/>
              <a:gd name="connsiteY0" fmla="*/ 0 h 9525"/>
              <a:gd name="connsiteX1" fmla="*/ 523875 w 3133725"/>
              <a:gd name="connsiteY1" fmla="*/ 0 h 9525"/>
              <a:gd name="connsiteX2" fmla="*/ 1047750 w 3133725"/>
              <a:gd name="connsiteY2" fmla="*/ 0 h 9525"/>
              <a:gd name="connsiteX3" fmla="*/ 1571625 w 3133725"/>
              <a:gd name="connsiteY3" fmla="*/ 0 h 9525"/>
              <a:gd name="connsiteX4" fmla="*/ 2095500 w 3133725"/>
              <a:gd name="connsiteY4" fmla="*/ 9525 h 9525"/>
              <a:gd name="connsiteX5" fmla="*/ 2628900 w 3133725"/>
              <a:gd name="connsiteY5" fmla="*/ 0 h 9525"/>
              <a:gd name="connsiteX6" fmla="*/ 3133725 w 3133725"/>
              <a:gd name="connsiteY6" fmla="*/ 9525 h 9525"/>
              <a:gd name="connsiteX0" fmla="*/ 0 w 10000"/>
              <a:gd name="connsiteY0" fmla="*/ 63610 h 445280"/>
              <a:gd name="connsiteX1" fmla="*/ 1672 w 10000"/>
              <a:gd name="connsiteY1" fmla="*/ 63610 h 445280"/>
              <a:gd name="connsiteX2" fmla="*/ 3343 w 10000"/>
              <a:gd name="connsiteY2" fmla="*/ 63610 h 445280"/>
              <a:gd name="connsiteX3" fmla="*/ 5015 w 10000"/>
              <a:gd name="connsiteY3" fmla="*/ 445279 h 445280"/>
              <a:gd name="connsiteX4" fmla="*/ 6687 w 10000"/>
              <a:gd name="connsiteY4" fmla="*/ 73610 h 445280"/>
              <a:gd name="connsiteX5" fmla="*/ 8389 w 10000"/>
              <a:gd name="connsiteY5" fmla="*/ 63610 h 445280"/>
              <a:gd name="connsiteX6" fmla="*/ 10000 w 10000"/>
              <a:gd name="connsiteY6" fmla="*/ 73610 h 4452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11 w 10000"/>
              <a:gd name="connsiteY4" fmla="*/ 95279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5"/>
              <a:gd name="connsiteX1" fmla="*/ 1672 w 10000"/>
              <a:gd name="connsiteY1" fmla="*/ 88612 h 683895"/>
              <a:gd name="connsiteX2" fmla="*/ 3419 w 10000"/>
              <a:gd name="connsiteY2" fmla="*/ 620283 h 683895"/>
              <a:gd name="connsiteX3" fmla="*/ 5015 w 10000"/>
              <a:gd name="connsiteY3" fmla="*/ 470282 h 683895"/>
              <a:gd name="connsiteX4" fmla="*/ 6611 w 10000"/>
              <a:gd name="connsiteY4" fmla="*/ 95279 h 683895"/>
              <a:gd name="connsiteX5" fmla="*/ 8389 w 10000"/>
              <a:gd name="connsiteY5" fmla="*/ 88612 h 683895"/>
              <a:gd name="connsiteX6" fmla="*/ 10000 w 10000"/>
              <a:gd name="connsiteY6" fmla="*/ 98612 h 683895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0 h 531671"/>
              <a:gd name="connsiteX1" fmla="*/ 1672 w 10000"/>
              <a:gd name="connsiteY1" fmla="*/ 0 h 531671"/>
              <a:gd name="connsiteX2" fmla="*/ 3419 w 10000"/>
              <a:gd name="connsiteY2" fmla="*/ 531671 h 531671"/>
              <a:gd name="connsiteX3" fmla="*/ 5015 w 10000"/>
              <a:gd name="connsiteY3" fmla="*/ 381670 h 531671"/>
              <a:gd name="connsiteX4" fmla="*/ 6611 w 10000"/>
              <a:gd name="connsiteY4" fmla="*/ 6667 h 531671"/>
              <a:gd name="connsiteX5" fmla="*/ 8389 w 10000"/>
              <a:gd name="connsiteY5" fmla="*/ 0 h 531671"/>
              <a:gd name="connsiteX6" fmla="*/ 10000 w 10000"/>
              <a:gd name="connsiteY6" fmla="*/ 10000 h 531671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06668"/>
              <a:gd name="connsiteX1" fmla="*/ 1672 w 10000"/>
              <a:gd name="connsiteY1" fmla="*/ 0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435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156668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435 w 10000"/>
              <a:gd name="connsiteY5" fmla="*/ 81666 h 306669"/>
              <a:gd name="connsiteX6" fmla="*/ 10000 w 10000"/>
              <a:gd name="connsiteY6" fmla="*/ 10000 h 306669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875 w 10000"/>
              <a:gd name="connsiteY2" fmla="*/ 263334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875 w 10000"/>
              <a:gd name="connsiteY2" fmla="*/ 263334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875 w 10000"/>
              <a:gd name="connsiteY2" fmla="*/ 263334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875 w 10000"/>
              <a:gd name="connsiteY2" fmla="*/ 188333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38334"/>
              <a:gd name="connsiteX1" fmla="*/ 1824 w 10000"/>
              <a:gd name="connsiteY1" fmla="*/ 156668 h 338334"/>
              <a:gd name="connsiteX2" fmla="*/ 3875 w 10000"/>
              <a:gd name="connsiteY2" fmla="*/ 338334 h 338334"/>
              <a:gd name="connsiteX3" fmla="*/ 5015 w 10000"/>
              <a:gd name="connsiteY3" fmla="*/ 306668 h 338334"/>
              <a:gd name="connsiteX4" fmla="*/ 6839 w 10000"/>
              <a:gd name="connsiteY4" fmla="*/ 156668 h 338334"/>
              <a:gd name="connsiteX5" fmla="*/ 8435 w 10000"/>
              <a:gd name="connsiteY5" fmla="*/ 81666 h 338334"/>
              <a:gd name="connsiteX6" fmla="*/ 10000 w 10000"/>
              <a:gd name="connsiteY6" fmla="*/ 10000 h 338334"/>
              <a:gd name="connsiteX0" fmla="*/ 0 w 10000"/>
              <a:gd name="connsiteY0" fmla="*/ 0 h 338334"/>
              <a:gd name="connsiteX1" fmla="*/ 1824 w 10000"/>
              <a:gd name="connsiteY1" fmla="*/ 156668 h 338334"/>
              <a:gd name="connsiteX2" fmla="*/ 3875 w 10000"/>
              <a:gd name="connsiteY2" fmla="*/ 338334 h 338334"/>
              <a:gd name="connsiteX3" fmla="*/ 5015 w 10000"/>
              <a:gd name="connsiteY3" fmla="*/ 306668 h 338334"/>
              <a:gd name="connsiteX4" fmla="*/ 6839 w 10000"/>
              <a:gd name="connsiteY4" fmla="*/ 156668 h 338334"/>
              <a:gd name="connsiteX5" fmla="*/ 8435 w 10000"/>
              <a:gd name="connsiteY5" fmla="*/ 81666 h 338334"/>
              <a:gd name="connsiteX6" fmla="*/ 10000 w 10000"/>
              <a:gd name="connsiteY6" fmla="*/ 10000 h 338334"/>
              <a:gd name="connsiteX0" fmla="*/ 0 w 10000"/>
              <a:gd name="connsiteY0" fmla="*/ 0 h 338334"/>
              <a:gd name="connsiteX1" fmla="*/ 1824 w 10000"/>
              <a:gd name="connsiteY1" fmla="*/ 156668 h 338334"/>
              <a:gd name="connsiteX2" fmla="*/ 3875 w 10000"/>
              <a:gd name="connsiteY2" fmla="*/ 338334 h 338334"/>
              <a:gd name="connsiteX3" fmla="*/ 5015 w 10000"/>
              <a:gd name="connsiteY3" fmla="*/ 263333 h 338334"/>
              <a:gd name="connsiteX4" fmla="*/ 6839 w 10000"/>
              <a:gd name="connsiteY4" fmla="*/ 156668 h 338334"/>
              <a:gd name="connsiteX5" fmla="*/ 8435 w 10000"/>
              <a:gd name="connsiteY5" fmla="*/ 81666 h 338334"/>
              <a:gd name="connsiteX6" fmla="*/ 10000 w 10000"/>
              <a:gd name="connsiteY6" fmla="*/ 10000 h 33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338334">
                <a:moveTo>
                  <a:pt x="0" y="0"/>
                </a:moveTo>
                <a:lnTo>
                  <a:pt x="1824" y="156668"/>
                </a:lnTo>
                <a:cubicBezTo>
                  <a:pt x="2508" y="217223"/>
                  <a:pt x="3191" y="277779"/>
                  <a:pt x="3875" y="338334"/>
                </a:cubicBezTo>
                <a:lnTo>
                  <a:pt x="5015" y="263333"/>
                </a:lnTo>
                <a:lnTo>
                  <a:pt x="6839" y="156668"/>
                </a:lnTo>
                <a:lnTo>
                  <a:pt x="8435" y="81666"/>
                </a:lnTo>
                <a:cubicBezTo>
                  <a:pt x="8957" y="57777"/>
                  <a:pt x="9478" y="33889"/>
                  <a:pt x="10000" y="10000"/>
                </a:cubicBezTo>
              </a:path>
            </a:pathLst>
          </a:cu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45" name="Freeform 44"/>
          <p:cNvSpPr/>
          <p:nvPr/>
        </p:nvSpPr>
        <p:spPr>
          <a:xfrm rot="5400000">
            <a:off x="5672137" y="3424238"/>
            <a:ext cx="3133725" cy="285750"/>
          </a:xfrm>
          <a:custGeom>
            <a:avLst/>
            <a:gdLst>
              <a:gd name="connsiteX0" fmla="*/ 0 w 3133725"/>
              <a:gd name="connsiteY0" fmla="*/ 0 h 9525"/>
              <a:gd name="connsiteX1" fmla="*/ 523875 w 3133725"/>
              <a:gd name="connsiteY1" fmla="*/ 0 h 9525"/>
              <a:gd name="connsiteX2" fmla="*/ 1047750 w 3133725"/>
              <a:gd name="connsiteY2" fmla="*/ 0 h 9525"/>
              <a:gd name="connsiteX3" fmla="*/ 1571625 w 3133725"/>
              <a:gd name="connsiteY3" fmla="*/ 0 h 9525"/>
              <a:gd name="connsiteX4" fmla="*/ 2095500 w 3133725"/>
              <a:gd name="connsiteY4" fmla="*/ 9525 h 9525"/>
              <a:gd name="connsiteX5" fmla="*/ 2628900 w 3133725"/>
              <a:gd name="connsiteY5" fmla="*/ 0 h 9525"/>
              <a:gd name="connsiteX6" fmla="*/ 3133725 w 3133725"/>
              <a:gd name="connsiteY6" fmla="*/ 9525 h 9525"/>
              <a:gd name="connsiteX0" fmla="*/ 0 w 10000"/>
              <a:gd name="connsiteY0" fmla="*/ 63610 h 445280"/>
              <a:gd name="connsiteX1" fmla="*/ 1672 w 10000"/>
              <a:gd name="connsiteY1" fmla="*/ 63610 h 445280"/>
              <a:gd name="connsiteX2" fmla="*/ 3343 w 10000"/>
              <a:gd name="connsiteY2" fmla="*/ 63610 h 445280"/>
              <a:gd name="connsiteX3" fmla="*/ 5015 w 10000"/>
              <a:gd name="connsiteY3" fmla="*/ 445279 h 445280"/>
              <a:gd name="connsiteX4" fmla="*/ 6687 w 10000"/>
              <a:gd name="connsiteY4" fmla="*/ 73610 h 445280"/>
              <a:gd name="connsiteX5" fmla="*/ 8389 w 10000"/>
              <a:gd name="connsiteY5" fmla="*/ 63610 h 445280"/>
              <a:gd name="connsiteX6" fmla="*/ 10000 w 10000"/>
              <a:gd name="connsiteY6" fmla="*/ 73610 h 4452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11 w 10000"/>
              <a:gd name="connsiteY4" fmla="*/ 95279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5"/>
              <a:gd name="connsiteX1" fmla="*/ 1672 w 10000"/>
              <a:gd name="connsiteY1" fmla="*/ 88612 h 683895"/>
              <a:gd name="connsiteX2" fmla="*/ 3419 w 10000"/>
              <a:gd name="connsiteY2" fmla="*/ 620283 h 683895"/>
              <a:gd name="connsiteX3" fmla="*/ 5015 w 10000"/>
              <a:gd name="connsiteY3" fmla="*/ 470282 h 683895"/>
              <a:gd name="connsiteX4" fmla="*/ 6611 w 10000"/>
              <a:gd name="connsiteY4" fmla="*/ 95279 h 683895"/>
              <a:gd name="connsiteX5" fmla="*/ 8389 w 10000"/>
              <a:gd name="connsiteY5" fmla="*/ 88612 h 683895"/>
              <a:gd name="connsiteX6" fmla="*/ 10000 w 10000"/>
              <a:gd name="connsiteY6" fmla="*/ 98612 h 683895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0 h 531671"/>
              <a:gd name="connsiteX1" fmla="*/ 1672 w 10000"/>
              <a:gd name="connsiteY1" fmla="*/ 0 h 531671"/>
              <a:gd name="connsiteX2" fmla="*/ 3419 w 10000"/>
              <a:gd name="connsiteY2" fmla="*/ 531671 h 531671"/>
              <a:gd name="connsiteX3" fmla="*/ 5015 w 10000"/>
              <a:gd name="connsiteY3" fmla="*/ 381670 h 531671"/>
              <a:gd name="connsiteX4" fmla="*/ 6611 w 10000"/>
              <a:gd name="connsiteY4" fmla="*/ 6667 h 531671"/>
              <a:gd name="connsiteX5" fmla="*/ 8389 w 10000"/>
              <a:gd name="connsiteY5" fmla="*/ 0 h 531671"/>
              <a:gd name="connsiteX6" fmla="*/ 10000 w 10000"/>
              <a:gd name="connsiteY6" fmla="*/ 10000 h 531671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06668"/>
              <a:gd name="connsiteX1" fmla="*/ 1672 w 10000"/>
              <a:gd name="connsiteY1" fmla="*/ 0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435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156668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435 w 10000"/>
              <a:gd name="connsiteY5" fmla="*/ 81666 h 306669"/>
              <a:gd name="connsiteX6" fmla="*/ 10000 w 10000"/>
              <a:gd name="connsiteY6" fmla="*/ 10000 h 306669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243 w 10000"/>
              <a:gd name="connsiteY3" fmla="*/ 231667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43334 h 275002"/>
              <a:gd name="connsiteX1" fmla="*/ 1824 w 10000"/>
              <a:gd name="connsiteY1" fmla="*/ 200002 h 275002"/>
              <a:gd name="connsiteX2" fmla="*/ 3875 w 10000"/>
              <a:gd name="connsiteY2" fmla="*/ 50000 h 275002"/>
              <a:gd name="connsiteX3" fmla="*/ 5243 w 10000"/>
              <a:gd name="connsiteY3" fmla="*/ 275001 h 275002"/>
              <a:gd name="connsiteX4" fmla="*/ 6839 w 10000"/>
              <a:gd name="connsiteY4" fmla="*/ 200002 h 275002"/>
              <a:gd name="connsiteX5" fmla="*/ 8435 w 10000"/>
              <a:gd name="connsiteY5" fmla="*/ 125000 h 275002"/>
              <a:gd name="connsiteX6" fmla="*/ 10000 w 10000"/>
              <a:gd name="connsiteY6" fmla="*/ 53334 h 275002"/>
              <a:gd name="connsiteX0" fmla="*/ 0 w 10000"/>
              <a:gd name="connsiteY0" fmla="*/ 0 h 231666"/>
              <a:gd name="connsiteX1" fmla="*/ 1824 w 10000"/>
              <a:gd name="connsiteY1" fmla="*/ 156668 h 231666"/>
              <a:gd name="connsiteX2" fmla="*/ 3875 w 10000"/>
              <a:gd name="connsiteY2" fmla="*/ 6666 h 231666"/>
              <a:gd name="connsiteX3" fmla="*/ 5243 w 10000"/>
              <a:gd name="connsiteY3" fmla="*/ 231667 h 231666"/>
              <a:gd name="connsiteX4" fmla="*/ 6839 w 10000"/>
              <a:gd name="connsiteY4" fmla="*/ 156668 h 231666"/>
              <a:gd name="connsiteX5" fmla="*/ 8435 w 10000"/>
              <a:gd name="connsiteY5" fmla="*/ 81666 h 231666"/>
              <a:gd name="connsiteX6" fmla="*/ 10000 w 10000"/>
              <a:gd name="connsiteY6" fmla="*/ 10000 h 231666"/>
              <a:gd name="connsiteX0" fmla="*/ 0 w 10000"/>
              <a:gd name="connsiteY0" fmla="*/ 118335 h 350002"/>
              <a:gd name="connsiteX1" fmla="*/ 2052 w 10000"/>
              <a:gd name="connsiteY1" fmla="*/ 50001 h 350002"/>
              <a:gd name="connsiteX2" fmla="*/ 3875 w 10000"/>
              <a:gd name="connsiteY2" fmla="*/ 125001 h 350002"/>
              <a:gd name="connsiteX3" fmla="*/ 5243 w 10000"/>
              <a:gd name="connsiteY3" fmla="*/ 350002 h 350002"/>
              <a:gd name="connsiteX4" fmla="*/ 6839 w 10000"/>
              <a:gd name="connsiteY4" fmla="*/ 275003 h 350002"/>
              <a:gd name="connsiteX5" fmla="*/ 8435 w 10000"/>
              <a:gd name="connsiteY5" fmla="*/ 200001 h 350002"/>
              <a:gd name="connsiteX6" fmla="*/ 10000 w 10000"/>
              <a:gd name="connsiteY6" fmla="*/ 128335 h 350002"/>
              <a:gd name="connsiteX0" fmla="*/ 0 w 10000"/>
              <a:gd name="connsiteY0" fmla="*/ 68334 h 300001"/>
              <a:gd name="connsiteX1" fmla="*/ 2052 w 10000"/>
              <a:gd name="connsiteY1" fmla="*/ 0 h 300001"/>
              <a:gd name="connsiteX2" fmla="*/ 3875 w 10000"/>
              <a:gd name="connsiteY2" fmla="*/ 75000 h 300001"/>
              <a:gd name="connsiteX3" fmla="*/ 5243 w 10000"/>
              <a:gd name="connsiteY3" fmla="*/ 300001 h 300001"/>
              <a:gd name="connsiteX4" fmla="*/ 6839 w 10000"/>
              <a:gd name="connsiteY4" fmla="*/ 225002 h 300001"/>
              <a:gd name="connsiteX5" fmla="*/ 8435 w 10000"/>
              <a:gd name="connsiteY5" fmla="*/ 150000 h 300001"/>
              <a:gd name="connsiteX6" fmla="*/ 10000 w 10000"/>
              <a:gd name="connsiteY6" fmla="*/ 78334 h 3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300001">
                <a:moveTo>
                  <a:pt x="0" y="68334"/>
                </a:moveTo>
                <a:lnTo>
                  <a:pt x="2052" y="0"/>
                </a:lnTo>
                <a:cubicBezTo>
                  <a:pt x="2660" y="25000"/>
                  <a:pt x="3267" y="50000"/>
                  <a:pt x="3875" y="75000"/>
                </a:cubicBezTo>
                <a:lnTo>
                  <a:pt x="5243" y="300001"/>
                </a:lnTo>
                <a:lnTo>
                  <a:pt x="6839" y="225002"/>
                </a:lnTo>
                <a:lnTo>
                  <a:pt x="8435" y="150000"/>
                </a:lnTo>
                <a:cubicBezTo>
                  <a:pt x="8957" y="126111"/>
                  <a:pt x="9478" y="102223"/>
                  <a:pt x="10000" y="78334"/>
                </a:cubicBezTo>
              </a:path>
            </a:pathLst>
          </a:cu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46" name="Freeform 45"/>
          <p:cNvSpPr/>
          <p:nvPr/>
        </p:nvSpPr>
        <p:spPr>
          <a:xfrm rot="5400000">
            <a:off x="5168900" y="3492500"/>
            <a:ext cx="3133725" cy="149225"/>
          </a:xfrm>
          <a:custGeom>
            <a:avLst/>
            <a:gdLst>
              <a:gd name="connsiteX0" fmla="*/ 0 w 3133725"/>
              <a:gd name="connsiteY0" fmla="*/ 0 h 9525"/>
              <a:gd name="connsiteX1" fmla="*/ 523875 w 3133725"/>
              <a:gd name="connsiteY1" fmla="*/ 0 h 9525"/>
              <a:gd name="connsiteX2" fmla="*/ 1047750 w 3133725"/>
              <a:gd name="connsiteY2" fmla="*/ 0 h 9525"/>
              <a:gd name="connsiteX3" fmla="*/ 1571625 w 3133725"/>
              <a:gd name="connsiteY3" fmla="*/ 0 h 9525"/>
              <a:gd name="connsiteX4" fmla="*/ 2095500 w 3133725"/>
              <a:gd name="connsiteY4" fmla="*/ 9525 h 9525"/>
              <a:gd name="connsiteX5" fmla="*/ 2628900 w 3133725"/>
              <a:gd name="connsiteY5" fmla="*/ 0 h 9525"/>
              <a:gd name="connsiteX6" fmla="*/ 3133725 w 3133725"/>
              <a:gd name="connsiteY6" fmla="*/ 9525 h 9525"/>
              <a:gd name="connsiteX0" fmla="*/ 0 w 10000"/>
              <a:gd name="connsiteY0" fmla="*/ 63610 h 445280"/>
              <a:gd name="connsiteX1" fmla="*/ 1672 w 10000"/>
              <a:gd name="connsiteY1" fmla="*/ 63610 h 445280"/>
              <a:gd name="connsiteX2" fmla="*/ 3343 w 10000"/>
              <a:gd name="connsiteY2" fmla="*/ 63610 h 445280"/>
              <a:gd name="connsiteX3" fmla="*/ 5015 w 10000"/>
              <a:gd name="connsiteY3" fmla="*/ 445279 h 445280"/>
              <a:gd name="connsiteX4" fmla="*/ 6687 w 10000"/>
              <a:gd name="connsiteY4" fmla="*/ 73610 h 445280"/>
              <a:gd name="connsiteX5" fmla="*/ 8389 w 10000"/>
              <a:gd name="connsiteY5" fmla="*/ 63610 h 445280"/>
              <a:gd name="connsiteX6" fmla="*/ 10000 w 10000"/>
              <a:gd name="connsiteY6" fmla="*/ 73610 h 4452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11 w 10000"/>
              <a:gd name="connsiteY4" fmla="*/ 95279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5"/>
              <a:gd name="connsiteX1" fmla="*/ 1672 w 10000"/>
              <a:gd name="connsiteY1" fmla="*/ 88612 h 683895"/>
              <a:gd name="connsiteX2" fmla="*/ 3419 w 10000"/>
              <a:gd name="connsiteY2" fmla="*/ 620283 h 683895"/>
              <a:gd name="connsiteX3" fmla="*/ 5015 w 10000"/>
              <a:gd name="connsiteY3" fmla="*/ 470282 h 683895"/>
              <a:gd name="connsiteX4" fmla="*/ 6611 w 10000"/>
              <a:gd name="connsiteY4" fmla="*/ 95279 h 683895"/>
              <a:gd name="connsiteX5" fmla="*/ 8389 w 10000"/>
              <a:gd name="connsiteY5" fmla="*/ 88612 h 683895"/>
              <a:gd name="connsiteX6" fmla="*/ 10000 w 10000"/>
              <a:gd name="connsiteY6" fmla="*/ 98612 h 683895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0 h 531671"/>
              <a:gd name="connsiteX1" fmla="*/ 1672 w 10000"/>
              <a:gd name="connsiteY1" fmla="*/ 0 h 531671"/>
              <a:gd name="connsiteX2" fmla="*/ 3419 w 10000"/>
              <a:gd name="connsiteY2" fmla="*/ 531671 h 531671"/>
              <a:gd name="connsiteX3" fmla="*/ 5015 w 10000"/>
              <a:gd name="connsiteY3" fmla="*/ 381670 h 531671"/>
              <a:gd name="connsiteX4" fmla="*/ 6611 w 10000"/>
              <a:gd name="connsiteY4" fmla="*/ 6667 h 531671"/>
              <a:gd name="connsiteX5" fmla="*/ 8389 w 10000"/>
              <a:gd name="connsiteY5" fmla="*/ 0 h 531671"/>
              <a:gd name="connsiteX6" fmla="*/ 10000 w 10000"/>
              <a:gd name="connsiteY6" fmla="*/ 10000 h 531671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06668"/>
              <a:gd name="connsiteX1" fmla="*/ 1672 w 10000"/>
              <a:gd name="connsiteY1" fmla="*/ 0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435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156668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435 w 10000"/>
              <a:gd name="connsiteY5" fmla="*/ 81666 h 306669"/>
              <a:gd name="connsiteX6" fmla="*/ 10000 w 10000"/>
              <a:gd name="connsiteY6" fmla="*/ 10000 h 306669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150001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0 h 206668"/>
              <a:gd name="connsiteX1" fmla="*/ 1824 w 10000"/>
              <a:gd name="connsiteY1" fmla="*/ 156668 h 206668"/>
              <a:gd name="connsiteX2" fmla="*/ 3419 w 10000"/>
              <a:gd name="connsiteY2" fmla="*/ 75001 h 206668"/>
              <a:gd name="connsiteX3" fmla="*/ 5015 w 10000"/>
              <a:gd name="connsiteY3" fmla="*/ 150001 h 206668"/>
              <a:gd name="connsiteX4" fmla="*/ 6839 w 10000"/>
              <a:gd name="connsiteY4" fmla="*/ 156668 h 206668"/>
              <a:gd name="connsiteX5" fmla="*/ 8435 w 10000"/>
              <a:gd name="connsiteY5" fmla="*/ 81666 h 206668"/>
              <a:gd name="connsiteX6" fmla="*/ 10000 w 10000"/>
              <a:gd name="connsiteY6" fmla="*/ 10000 h 206668"/>
              <a:gd name="connsiteX0" fmla="*/ 0 w 10000"/>
              <a:gd name="connsiteY0" fmla="*/ 0 h 156668"/>
              <a:gd name="connsiteX1" fmla="*/ 1824 w 10000"/>
              <a:gd name="connsiteY1" fmla="*/ 156668 h 156668"/>
              <a:gd name="connsiteX2" fmla="*/ 3419 w 10000"/>
              <a:gd name="connsiteY2" fmla="*/ 75001 h 156668"/>
              <a:gd name="connsiteX3" fmla="*/ 5015 w 10000"/>
              <a:gd name="connsiteY3" fmla="*/ 150001 h 156668"/>
              <a:gd name="connsiteX4" fmla="*/ 6839 w 10000"/>
              <a:gd name="connsiteY4" fmla="*/ 156668 h 156668"/>
              <a:gd name="connsiteX5" fmla="*/ 8435 w 10000"/>
              <a:gd name="connsiteY5" fmla="*/ 81666 h 156668"/>
              <a:gd name="connsiteX6" fmla="*/ 10000 w 10000"/>
              <a:gd name="connsiteY6" fmla="*/ 10000 h 156668"/>
              <a:gd name="connsiteX0" fmla="*/ 0 w 10000"/>
              <a:gd name="connsiteY0" fmla="*/ 0 h 156668"/>
              <a:gd name="connsiteX1" fmla="*/ 1824 w 10000"/>
              <a:gd name="connsiteY1" fmla="*/ 75001 h 156668"/>
              <a:gd name="connsiteX2" fmla="*/ 3419 w 10000"/>
              <a:gd name="connsiteY2" fmla="*/ 75001 h 156668"/>
              <a:gd name="connsiteX3" fmla="*/ 5015 w 10000"/>
              <a:gd name="connsiteY3" fmla="*/ 150001 h 156668"/>
              <a:gd name="connsiteX4" fmla="*/ 6839 w 10000"/>
              <a:gd name="connsiteY4" fmla="*/ 156668 h 156668"/>
              <a:gd name="connsiteX5" fmla="*/ 8435 w 10000"/>
              <a:gd name="connsiteY5" fmla="*/ 81666 h 156668"/>
              <a:gd name="connsiteX6" fmla="*/ 10000 w 10000"/>
              <a:gd name="connsiteY6" fmla="*/ 10000 h 156668"/>
              <a:gd name="connsiteX0" fmla="*/ 0 w 10000"/>
              <a:gd name="connsiteY0" fmla="*/ 0 h 156668"/>
              <a:gd name="connsiteX1" fmla="*/ 2280 w 10000"/>
              <a:gd name="connsiteY1" fmla="*/ 75001 h 156668"/>
              <a:gd name="connsiteX2" fmla="*/ 3419 w 10000"/>
              <a:gd name="connsiteY2" fmla="*/ 75001 h 156668"/>
              <a:gd name="connsiteX3" fmla="*/ 5015 w 10000"/>
              <a:gd name="connsiteY3" fmla="*/ 150001 h 156668"/>
              <a:gd name="connsiteX4" fmla="*/ 6839 w 10000"/>
              <a:gd name="connsiteY4" fmla="*/ 156668 h 156668"/>
              <a:gd name="connsiteX5" fmla="*/ 8435 w 10000"/>
              <a:gd name="connsiteY5" fmla="*/ 81666 h 156668"/>
              <a:gd name="connsiteX6" fmla="*/ 10000 w 10000"/>
              <a:gd name="connsiteY6" fmla="*/ 10000 h 156668"/>
              <a:gd name="connsiteX0" fmla="*/ 0 w 10000"/>
              <a:gd name="connsiteY0" fmla="*/ 0 h 156668"/>
              <a:gd name="connsiteX1" fmla="*/ 2280 w 10000"/>
              <a:gd name="connsiteY1" fmla="*/ 75001 h 156668"/>
              <a:gd name="connsiteX2" fmla="*/ 3419 w 10000"/>
              <a:gd name="connsiteY2" fmla="*/ 75001 h 156668"/>
              <a:gd name="connsiteX3" fmla="*/ 5015 w 10000"/>
              <a:gd name="connsiteY3" fmla="*/ 150001 h 156668"/>
              <a:gd name="connsiteX4" fmla="*/ 6839 w 10000"/>
              <a:gd name="connsiteY4" fmla="*/ 156668 h 156668"/>
              <a:gd name="connsiteX5" fmla="*/ 8435 w 10000"/>
              <a:gd name="connsiteY5" fmla="*/ 81666 h 156668"/>
              <a:gd name="connsiteX6" fmla="*/ 10000 w 10000"/>
              <a:gd name="connsiteY6" fmla="*/ 10000 h 156668"/>
              <a:gd name="connsiteX0" fmla="*/ 0 w 10000"/>
              <a:gd name="connsiteY0" fmla="*/ 0 h 156668"/>
              <a:gd name="connsiteX1" fmla="*/ 2280 w 10000"/>
              <a:gd name="connsiteY1" fmla="*/ 75001 h 156668"/>
              <a:gd name="connsiteX2" fmla="*/ 3419 w 10000"/>
              <a:gd name="connsiteY2" fmla="*/ 75001 h 156668"/>
              <a:gd name="connsiteX3" fmla="*/ 5471 w 10000"/>
              <a:gd name="connsiteY3" fmla="*/ 75001 h 156668"/>
              <a:gd name="connsiteX4" fmla="*/ 6839 w 10000"/>
              <a:gd name="connsiteY4" fmla="*/ 156668 h 156668"/>
              <a:gd name="connsiteX5" fmla="*/ 8435 w 10000"/>
              <a:gd name="connsiteY5" fmla="*/ 81666 h 156668"/>
              <a:gd name="connsiteX6" fmla="*/ 10000 w 10000"/>
              <a:gd name="connsiteY6" fmla="*/ 10000 h 156668"/>
              <a:gd name="connsiteX0" fmla="*/ 0 w 10000"/>
              <a:gd name="connsiteY0" fmla="*/ 0 h 156668"/>
              <a:gd name="connsiteX1" fmla="*/ 2508 w 10000"/>
              <a:gd name="connsiteY1" fmla="*/ 1 h 156668"/>
              <a:gd name="connsiteX2" fmla="*/ 3419 w 10000"/>
              <a:gd name="connsiteY2" fmla="*/ 75001 h 156668"/>
              <a:gd name="connsiteX3" fmla="*/ 5471 w 10000"/>
              <a:gd name="connsiteY3" fmla="*/ 75001 h 156668"/>
              <a:gd name="connsiteX4" fmla="*/ 6839 w 10000"/>
              <a:gd name="connsiteY4" fmla="*/ 156668 h 156668"/>
              <a:gd name="connsiteX5" fmla="*/ 8435 w 10000"/>
              <a:gd name="connsiteY5" fmla="*/ 81666 h 156668"/>
              <a:gd name="connsiteX6" fmla="*/ 10000 w 10000"/>
              <a:gd name="connsiteY6" fmla="*/ 10000 h 156668"/>
              <a:gd name="connsiteX0" fmla="*/ 0 w 10000"/>
              <a:gd name="connsiteY0" fmla="*/ 25000 h 181668"/>
              <a:gd name="connsiteX1" fmla="*/ 2508 w 10000"/>
              <a:gd name="connsiteY1" fmla="*/ 25001 h 181668"/>
              <a:gd name="connsiteX2" fmla="*/ 4331 w 10000"/>
              <a:gd name="connsiteY2" fmla="*/ 25001 h 181668"/>
              <a:gd name="connsiteX3" fmla="*/ 5471 w 10000"/>
              <a:gd name="connsiteY3" fmla="*/ 100001 h 181668"/>
              <a:gd name="connsiteX4" fmla="*/ 6839 w 10000"/>
              <a:gd name="connsiteY4" fmla="*/ 181668 h 181668"/>
              <a:gd name="connsiteX5" fmla="*/ 8435 w 10000"/>
              <a:gd name="connsiteY5" fmla="*/ 106666 h 181668"/>
              <a:gd name="connsiteX6" fmla="*/ 10000 w 10000"/>
              <a:gd name="connsiteY6" fmla="*/ 35000 h 181668"/>
              <a:gd name="connsiteX0" fmla="*/ 0 w 10000"/>
              <a:gd name="connsiteY0" fmla="*/ 0 h 156668"/>
              <a:gd name="connsiteX1" fmla="*/ 2508 w 10000"/>
              <a:gd name="connsiteY1" fmla="*/ 1 h 156668"/>
              <a:gd name="connsiteX2" fmla="*/ 4331 w 10000"/>
              <a:gd name="connsiteY2" fmla="*/ 1 h 156668"/>
              <a:gd name="connsiteX3" fmla="*/ 5471 w 10000"/>
              <a:gd name="connsiteY3" fmla="*/ 75001 h 156668"/>
              <a:gd name="connsiteX4" fmla="*/ 6839 w 10000"/>
              <a:gd name="connsiteY4" fmla="*/ 156668 h 156668"/>
              <a:gd name="connsiteX5" fmla="*/ 8435 w 10000"/>
              <a:gd name="connsiteY5" fmla="*/ 81666 h 156668"/>
              <a:gd name="connsiteX6" fmla="*/ 10000 w 10000"/>
              <a:gd name="connsiteY6" fmla="*/ 10000 h 15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56668">
                <a:moveTo>
                  <a:pt x="0" y="0"/>
                </a:moveTo>
                <a:lnTo>
                  <a:pt x="2508" y="1"/>
                </a:lnTo>
                <a:lnTo>
                  <a:pt x="4331" y="1"/>
                </a:lnTo>
                <a:lnTo>
                  <a:pt x="5471" y="75001"/>
                </a:lnTo>
                <a:lnTo>
                  <a:pt x="6839" y="156668"/>
                </a:lnTo>
                <a:lnTo>
                  <a:pt x="8435" y="81666"/>
                </a:lnTo>
                <a:cubicBezTo>
                  <a:pt x="8957" y="57777"/>
                  <a:pt x="9478" y="33889"/>
                  <a:pt x="10000" y="10000"/>
                </a:cubicBezTo>
              </a:path>
            </a:pathLst>
          </a:cu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47" name="Freeform 46"/>
          <p:cNvSpPr/>
          <p:nvPr/>
        </p:nvSpPr>
        <p:spPr>
          <a:xfrm rot="5400000">
            <a:off x="4760912" y="3513138"/>
            <a:ext cx="3133725" cy="107950"/>
          </a:xfrm>
          <a:custGeom>
            <a:avLst/>
            <a:gdLst>
              <a:gd name="connsiteX0" fmla="*/ 0 w 3133725"/>
              <a:gd name="connsiteY0" fmla="*/ 0 h 9525"/>
              <a:gd name="connsiteX1" fmla="*/ 523875 w 3133725"/>
              <a:gd name="connsiteY1" fmla="*/ 0 h 9525"/>
              <a:gd name="connsiteX2" fmla="*/ 1047750 w 3133725"/>
              <a:gd name="connsiteY2" fmla="*/ 0 h 9525"/>
              <a:gd name="connsiteX3" fmla="*/ 1571625 w 3133725"/>
              <a:gd name="connsiteY3" fmla="*/ 0 h 9525"/>
              <a:gd name="connsiteX4" fmla="*/ 2095500 w 3133725"/>
              <a:gd name="connsiteY4" fmla="*/ 9525 h 9525"/>
              <a:gd name="connsiteX5" fmla="*/ 2628900 w 3133725"/>
              <a:gd name="connsiteY5" fmla="*/ 0 h 9525"/>
              <a:gd name="connsiteX6" fmla="*/ 3133725 w 3133725"/>
              <a:gd name="connsiteY6" fmla="*/ 9525 h 9525"/>
              <a:gd name="connsiteX0" fmla="*/ 0 w 10000"/>
              <a:gd name="connsiteY0" fmla="*/ 63610 h 445280"/>
              <a:gd name="connsiteX1" fmla="*/ 1672 w 10000"/>
              <a:gd name="connsiteY1" fmla="*/ 63610 h 445280"/>
              <a:gd name="connsiteX2" fmla="*/ 3343 w 10000"/>
              <a:gd name="connsiteY2" fmla="*/ 63610 h 445280"/>
              <a:gd name="connsiteX3" fmla="*/ 5015 w 10000"/>
              <a:gd name="connsiteY3" fmla="*/ 445279 h 445280"/>
              <a:gd name="connsiteX4" fmla="*/ 6687 w 10000"/>
              <a:gd name="connsiteY4" fmla="*/ 73610 h 445280"/>
              <a:gd name="connsiteX5" fmla="*/ 8389 w 10000"/>
              <a:gd name="connsiteY5" fmla="*/ 63610 h 445280"/>
              <a:gd name="connsiteX6" fmla="*/ 10000 w 10000"/>
              <a:gd name="connsiteY6" fmla="*/ 73610 h 4452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11 w 10000"/>
              <a:gd name="connsiteY4" fmla="*/ 95279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5"/>
              <a:gd name="connsiteX1" fmla="*/ 1672 w 10000"/>
              <a:gd name="connsiteY1" fmla="*/ 88612 h 683895"/>
              <a:gd name="connsiteX2" fmla="*/ 3419 w 10000"/>
              <a:gd name="connsiteY2" fmla="*/ 620283 h 683895"/>
              <a:gd name="connsiteX3" fmla="*/ 5015 w 10000"/>
              <a:gd name="connsiteY3" fmla="*/ 470282 h 683895"/>
              <a:gd name="connsiteX4" fmla="*/ 6611 w 10000"/>
              <a:gd name="connsiteY4" fmla="*/ 95279 h 683895"/>
              <a:gd name="connsiteX5" fmla="*/ 8389 w 10000"/>
              <a:gd name="connsiteY5" fmla="*/ 88612 h 683895"/>
              <a:gd name="connsiteX6" fmla="*/ 10000 w 10000"/>
              <a:gd name="connsiteY6" fmla="*/ 98612 h 683895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0 h 531671"/>
              <a:gd name="connsiteX1" fmla="*/ 1672 w 10000"/>
              <a:gd name="connsiteY1" fmla="*/ 0 h 531671"/>
              <a:gd name="connsiteX2" fmla="*/ 3419 w 10000"/>
              <a:gd name="connsiteY2" fmla="*/ 531671 h 531671"/>
              <a:gd name="connsiteX3" fmla="*/ 5015 w 10000"/>
              <a:gd name="connsiteY3" fmla="*/ 381670 h 531671"/>
              <a:gd name="connsiteX4" fmla="*/ 6611 w 10000"/>
              <a:gd name="connsiteY4" fmla="*/ 6667 h 531671"/>
              <a:gd name="connsiteX5" fmla="*/ 8389 w 10000"/>
              <a:gd name="connsiteY5" fmla="*/ 0 h 531671"/>
              <a:gd name="connsiteX6" fmla="*/ 10000 w 10000"/>
              <a:gd name="connsiteY6" fmla="*/ 10000 h 531671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06668"/>
              <a:gd name="connsiteX1" fmla="*/ 1672 w 10000"/>
              <a:gd name="connsiteY1" fmla="*/ 0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435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156668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435 w 10000"/>
              <a:gd name="connsiteY5" fmla="*/ 81666 h 306669"/>
              <a:gd name="connsiteX6" fmla="*/ 10000 w 10000"/>
              <a:gd name="connsiteY6" fmla="*/ 10000 h 306669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28335 h 335003"/>
              <a:gd name="connsiteX1" fmla="*/ 1824 w 10000"/>
              <a:gd name="connsiteY1" fmla="*/ 0 h 335003"/>
              <a:gd name="connsiteX2" fmla="*/ 3419 w 10000"/>
              <a:gd name="connsiteY2" fmla="*/ 335003 h 335003"/>
              <a:gd name="connsiteX3" fmla="*/ 5015 w 10000"/>
              <a:gd name="connsiteY3" fmla="*/ 335003 h 335003"/>
              <a:gd name="connsiteX4" fmla="*/ 6839 w 10000"/>
              <a:gd name="connsiteY4" fmla="*/ 185003 h 335003"/>
              <a:gd name="connsiteX5" fmla="*/ 8435 w 10000"/>
              <a:gd name="connsiteY5" fmla="*/ 110001 h 335003"/>
              <a:gd name="connsiteX6" fmla="*/ 10000 w 10000"/>
              <a:gd name="connsiteY6" fmla="*/ 38335 h 335003"/>
              <a:gd name="connsiteX0" fmla="*/ 0 w 10000"/>
              <a:gd name="connsiteY0" fmla="*/ 28335 h 335003"/>
              <a:gd name="connsiteX1" fmla="*/ 1824 w 10000"/>
              <a:gd name="connsiteY1" fmla="*/ 0 h 335003"/>
              <a:gd name="connsiteX2" fmla="*/ 3419 w 10000"/>
              <a:gd name="connsiteY2" fmla="*/ 335003 h 335003"/>
              <a:gd name="connsiteX3" fmla="*/ 5015 w 10000"/>
              <a:gd name="connsiteY3" fmla="*/ 335003 h 335003"/>
              <a:gd name="connsiteX4" fmla="*/ 6839 w 10000"/>
              <a:gd name="connsiteY4" fmla="*/ 185003 h 335003"/>
              <a:gd name="connsiteX5" fmla="*/ 8435 w 10000"/>
              <a:gd name="connsiteY5" fmla="*/ 110001 h 335003"/>
              <a:gd name="connsiteX6" fmla="*/ 10000 w 10000"/>
              <a:gd name="connsiteY6" fmla="*/ 38335 h 335003"/>
              <a:gd name="connsiteX0" fmla="*/ 0 w 10000"/>
              <a:gd name="connsiteY0" fmla="*/ 215003 h 521671"/>
              <a:gd name="connsiteX1" fmla="*/ 1824 w 10000"/>
              <a:gd name="connsiteY1" fmla="*/ 186668 h 521671"/>
              <a:gd name="connsiteX2" fmla="*/ 3647 w 10000"/>
              <a:gd name="connsiteY2" fmla="*/ 111668 h 521671"/>
              <a:gd name="connsiteX3" fmla="*/ 5015 w 10000"/>
              <a:gd name="connsiteY3" fmla="*/ 521671 h 521671"/>
              <a:gd name="connsiteX4" fmla="*/ 6839 w 10000"/>
              <a:gd name="connsiteY4" fmla="*/ 371671 h 521671"/>
              <a:gd name="connsiteX5" fmla="*/ 8435 w 10000"/>
              <a:gd name="connsiteY5" fmla="*/ 296669 h 521671"/>
              <a:gd name="connsiteX6" fmla="*/ 10000 w 10000"/>
              <a:gd name="connsiteY6" fmla="*/ 225003 h 521671"/>
              <a:gd name="connsiteX0" fmla="*/ 0 w 10000"/>
              <a:gd name="connsiteY0" fmla="*/ 103335 h 410003"/>
              <a:gd name="connsiteX1" fmla="*/ 1824 w 10000"/>
              <a:gd name="connsiteY1" fmla="*/ 75000 h 410003"/>
              <a:gd name="connsiteX2" fmla="*/ 3647 w 10000"/>
              <a:gd name="connsiteY2" fmla="*/ 0 h 410003"/>
              <a:gd name="connsiteX3" fmla="*/ 5015 w 10000"/>
              <a:gd name="connsiteY3" fmla="*/ 410003 h 410003"/>
              <a:gd name="connsiteX4" fmla="*/ 6839 w 10000"/>
              <a:gd name="connsiteY4" fmla="*/ 260003 h 410003"/>
              <a:gd name="connsiteX5" fmla="*/ 8435 w 10000"/>
              <a:gd name="connsiteY5" fmla="*/ 185001 h 410003"/>
              <a:gd name="connsiteX6" fmla="*/ 10000 w 10000"/>
              <a:gd name="connsiteY6" fmla="*/ 113335 h 410003"/>
              <a:gd name="connsiteX0" fmla="*/ 0 w 10000"/>
              <a:gd name="connsiteY0" fmla="*/ 103335 h 260003"/>
              <a:gd name="connsiteX1" fmla="*/ 1824 w 10000"/>
              <a:gd name="connsiteY1" fmla="*/ 75000 h 260003"/>
              <a:gd name="connsiteX2" fmla="*/ 3647 w 10000"/>
              <a:gd name="connsiteY2" fmla="*/ 0 h 260003"/>
              <a:gd name="connsiteX3" fmla="*/ 5015 w 10000"/>
              <a:gd name="connsiteY3" fmla="*/ 0 h 260003"/>
              <a:gd name="connsiteX4" fmla="*/ 6839 w 10000"/>
              <a:gd name="connsiteY4" fmla="*/ 260003 h 260003"/>
              <a:gd name="connsiteX5" fmla="*/ 8435 w 10000"/>
              <a:gd name="connsiteY5" fmla="*/ 185001 h 260003"/>
              <a:gd name="connsiteX6" fmla="*/ 10000 w 10000"/>
              <a:gd name="connsiteY6" fmla="*/ 113335 h 260003"/>
              <a:gd name="connsiteX0" fmla="*/ 0 w 10000"/>
              <a:gd name="connsiteY0" fmla="*/ 103335 h 185001"/>
              <a:gd name="connsiteX1" fmla="*/ 1824 w 10000"/>
              <a:gd name="connsiteY1" fmla="*/ 75000 h 185001"/>
              <a:gd name="connsiteX2" fmla="*/ 3647 w 10000"/>
              <a:gd name="connsiteY2" fmla="*/ 0 h 185001"/>
              <a:gd name="connsiteX3" fmla="*/ 5015 w 10000"/>
              <a:gd name="connsiteY3" fmla="*/ 0 h 185001"/>
              <a:gd name="connsiteX4" fmla="*/ 6839 w 10000"/>
              <a:gd name="connsiteY4" fmla="*/ 1 h 185001"/>
              <a:gd name="connsiteX5" fmla="*/ 8435 w 10000"/>
              <a:gd name="connsiteY5" fmla="*/ 185001 h 185001"/>
              <a:gd name="connsiteX6" fmla="*/ 10000 w 10000"/>
              <a:gd name="connsiteY6" fmla="*/ 113335 h 185001"/>
              <a:gd name="connsiteX0" fmla="*/ 0 w 10000"/>
              <a:gd name="connsiteY0" fmla="*/ 127223 h 161112"/>
              <a:gd name="connsiteX1" fmla="*/ 1824 w 10000"/>
              <a:gd name="connsiteY1" fmla="*/ 98888 h 161112"/>
              <a:gd name="connsiteX2" fmla="*/ 3647 w 10000"/>
              <a:gd name="connsiteY2" fmla="*/ 23888 h 161112"/>
              <a:gd name="connsiteX3" fmla="*/ 5015 w 10000"/>
              <a:gd name="connsiteY3" fmla="*/ 23888 h 161112"/>
              <a:gd name="connsiteX4" fmla="*/ 6839 w 10000"/>
              <a:gd name="connsiteY4" fmla="*/ 23889 h 161112"/>
              <a:gd name="connsiteX5" fmla="*/ 8663 w 10000"/>
              <a:gd name="connsiteY5" fmla="*/ 23889 h 161112"/>
              <a:gd name="connsiteX6" fmla="*/ 10000 w 10000"/>
              <a:gd name="connsiteY6" fmla="*/ 137223 h 161112"/>
              <a:gd name="connsiteX0" fmla="*/ 0 w 10000"/>
              <a:gd name="connsiteY0" fmla="*/ 103335 h 113336"/>
              <a:gd name="connsiteX1" fmla="*/ 1824 w 10000"/>
              <a:gd name="connsiteY1" fmla="*/ 75000 h 113336"/>
              <a:gd name="connsiteX2" fmla="*/ 3647 w 10000"/>
              <a:gd name="connsiteY2" fmla="*/ 0 h 113336"/>
              <a:gd name="connsiteX3" fmla="*/ 5015 w 10000"/>
              <a:gd name="connsiteY3" fmla="*/ 0 h 113336"/>
              <a:gd name="connsiteX4" fmla="*/ 6839 w 10000"/>
              <a:gd name="connsiteY4" fmla="*/ 1 h 113336"/>
              <a:gd name="connsiteX5" fmla="*/ 8663 w 10000"/>
              <a:gd name="connsiteY5" fmla="*/ 1 h 113336"/>
              <a:gd name="connsiteX6" fmla="*/ 10000 w 10000"/>
              <a:gd name="connsiteY6" fmla="*/ 113335 h 113336"/>
              <a:gd name="connsiteX0" fmla="*/ 0 w 10000"/>
              <a:gd name="connsiteY0" fmla="*/ 103335 h 113335"/>
              <a:gd name="connsiteX1" fmla="*/ 1824 w 10000"/>
              <a:gd name="connsiteY1" fmla="*/ 75000 h 113335"/>
              <a:gd name="connsiteX2" fmla="*/ 4331 w 10000"/>
              <a:gd name="connsiteY2" fmla="*/ 75002 h 113335"/>
              <a:gd name="connsiteX3" fmla="*/ 5015 w 10000"/>
              <a:gd name="connsiteY3" fmla="*/ 0 h 113335"/>
              <a:gd name="connsiteX4" fmla="*/ 6839 w 10000"/>
              <a:gd name="connsiteY4" fmla="*/ 1 h 113335"/>
              <a:gd name="connsiteX5" fmla="*/ 8663 w 10000"/>
              <a:gd name="connsiteY5" fmla="*/ 1 h 113335"/>
              <a:gd name="connsiteX6" fmla="*/ 10000 w 10000"/>
              <a:gd name="connsiteY6" fmla="*/ 113335 h 113335"/>
              <a:gd name="connsiteX0" fmla="*/ 0 w 10000"/>
              <a:gd name="connsiteY0" fmla="*/ 103335 h 113335"/>
              <a:gd name="connsiteX1" fmla="*/ 1824 w 10000"/>
              <a:gd name="connsiteY1" fmla="*/ 75000 h 113335"/>
              <a:gd name="connsiteX2" fmla="*/ 4331 w 10000"/>
              <a:gd name="connsiteY2" fmla="*/ 75002 h 113335"/>
              <a:gd name="connsiteX3" fmla="*/ 5015 w 10000"/>
              <a:gd name="connsiteY3" fmla="*/ 0 h 113335"/>
              <a:gd name="connsiteX4" fmla="*/ 6839 w 10000"/>
              <a:gd name="connsiteY4" fmla="*/ 1 h 113335"/>
              <a:gd name="connsiteX5" fmla="*/ 8663 w 10000"/>
              <a:gd name="connsiteY5" fmla="*/ 1 h 113335"/>
              <a:gd name="connsiteX6" fmla="*/ 10000 w 10000"/>
              <a:gd name="connsiteY6" fmla="*/ 113335 h 113335"/>
              <a:gd name="connsiteX0" fmla="*/ 0 w 10000"/>
              <a:gd name="connsiteY0" fmla="*/ 103334 h 113334"/>
              <a:gd name="connsiteX1" fmla="*/ 1824 w 10000"/>
              <a:gd name="connsiteY1" fmla="*/ 74999 h 113334"/>
              <a:gd name="connsiteX2" fmla="*/ 4331 w 10000"/>
              <a:gd name="connsiteY2" fmla="*/ 75001 h 113334"/>
              <a:gd name="connsiteX3" fmla="*/ 5699 w 10000"/>
              <a:gd name="connsiteY3" fmla="*/ 1 h 113334"/>
              <a:gd name="connsiteX4" fmla="*/ 6839 w 10000"/>
              <a:gd name="connsiteY4" fmla="*/ 0 h 113334"/>
              <a:gd name="connsiteX5" fmla="*/ 8663 w 10000"/>
              <a:gd name="connsiteY5" fmla="*/ 0 h 113334"/>
              <a:gd name="connsiteX6" fmla="*/ 10000 w 10000"/>
              <a:gd name="connsiteY6" fmla="*/ 113334 h 11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13334">
                <a:moveTo>
                  <a:pt x="0" y="103334"/>
                </a:moveTo>
                <a:lnTo>
                  <a:pt x="1824" y="74999"/>
                </a:lnTo>
                <a:lnTo>
                  <a:pt x="4331" y="75001"/>
                </a:lnTo>
                <a:lnTo>
                  <a:pt x="5699" y="1"/>
                </a:lnTo>
                <a:lnTo>
                  <a:pt x="6839" y="0"/>
                </a:lnTo>
                <a:lnTo>
                  <a:pt x="8663" y="0"/>
                </a:lnTo>
                <a:cubicBezTo>
                  <a:pt x="9109" y="37778"/>
                  <a:pt x="9554" y="75556"/>
                  <a:pt x="10000" y="113334"/>
                </a:cubicBezTo>
              </a:path>
            </a:pathLst>
          </a:cu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48" name="Freeform 47"/>
          <p:cNvSpPr/>
          <p:nvPr/>
        </p:nvSpPr>
        <p:spPr>
          <a:xfrm rot="5400000">
            <a:off x="4244975" y="3497263"/>
            <a:ext cx="3133725" cy="139700"/>
          </a:xfrm>
          <a:custGeom>
            <a:avLst/>
            <a:gdLst>
              <a:gd name="connsiteX0" fmla="*/ 0 w 3133725"/>
              <a:gd name="connsiteY0" fmla="*/ 0 h 9525"/>
              <a:gd name="connsiteX1" fmla="*/ 523875 w 3133725"/>
              <a:gd name="connsiteY1" fmla="*/ 0 h 9525"/>
              <a:gd name="connsiteX2" fmla="*/ 1047750 w 3133725"/>
              <a:gd name="connsiteY2" fmla="*/ 0 h 9525"/>
              <a:gd name="connsiteX3" fmla="*/ 1571625 w 3133725"/>
              <a:gd name="connsiteY3" fmla="*/ 0 h 9525"/>
              <a:gd name="connsiteX4" fmla="*/ 2095500 w 3133725"/>
              <a:gd name="connsiteY4" fmla="*/ 9525 h 9525"/>
              <a:gd name="connsiteX5" fmla="*/ 2628900 w 3133725"/>
              <a:gd name="connsiteY5" fmla="*/ 0 h 9525"/>
              <a:gd name="connsiteX6" fmla="*/ 3133725 w 3133725"/>
              <a:gd name="connsiteY6" fmla="*/ 9525 h 9525"/>
              <a:gd name="connsiteX0" fmla="*/ 0 w 10000"/>
              <a:gd name="connsiteY0" fmla="*/ 63610 h 445280"/>
              <a:gd name="connsiteX1" fmla="*/ 1672 w 10000"/>
              <a:gd name="connsiteY1" fmla="*/ 63610 h 445280"/>
              <a:gd name="connsiteX2" fmla="*/ 3343 w 10000"/>
              <a:gd name="connsiteY2" fmla="*/ 63610 h 445280"/>
              <a:gd name="connsiteX3" fmla="*/ 5015 w 10000"/>
              <a:gd name="connsiteY3" fmla="*/ 445279 h 445280"/>
              <a:gd name="connsiteX4" fmla="*/ 6687 w 10000"/>
              <a:gd name="connsiteY4" fmla="*/ 73610 h 445280"/>
              <a:gd name="connsiteX5" fmla="*/ 8389 w 10000"/>
              <a:gd name="connsiteY5" fmla="*/ 63610 h 445280"/>
              <a:gd name="connsiteX6" fmla="*/ 10000 w 10000"/>
              <a:gd name="connsiteY6" fmla="*/ 73610 h 4452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26111 h 407780"/>
              <a:gd name="connsiteX1" fmla="*/ 1672 w 10000"/>
              <a:gd name="connsiteY1" fmla="*/ 26111 h 407780"/>
              <a:gd name="connsiteX2" fmla="*/ 3419 w 10000"/>
              <a:gd name="connsiteY2" fmla="*/ 182779 h 407780"/>
              <a:gd name="connsiteX3" fmla="*/ 5015 w 10000"/>
              <a:gd name="connsiteY3" fmla="*/ 407780 h 407780"/>
              <a:gd name="connsiteX4" fmla="*/ 6687 w 10000"/>
              <a:gd name="connsiteY4" fmla="*/ 36111 h 407780"/>
              <a:gd name="connsiteX5" fmla="*/ 8389 w 10000"/>
              <a:gd name="connsiteY5" fmla="*/ 26111 h 407780"/>
              <a:gd name="connsiteX6" fmla="*/ 10000 w 10000"/>
              <a:gd name="connsiteY6" fmla="*/ 36111 h 407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51111 h 432780"/>
              <a:gd name="connsiteX1" fmla="*/ 1672 w 10000"/>
              <a:gd name="connsiteY1" fmla="*/ 51111 h 432780"/>
              <a:gd name="connsiteX2" fmla="*/ 3419 w 10000"/>
              <a:gd name="connsiteY2" fmla="*/ 357780 h 432780"/>
              <a:gd name="connsiteX3" fmla="*/ 5015 w 10000"/>
              <a:gd name="connsiteY3" fmla="*/ 432780 h 432780"/>
              <a:gd name="connsiteX4" fmla="*/ 6687 w 10000"/>
              <a:gd name="connsiteY4" fmla="*/ 61111 h 432780"/>
              <a:gd name="connsiteX5" fmla="*/ 8389 w 10000"/>
              <a:gd name="connsiteY5" fmla="*/ 51111 h 432780"/>
              <a:gd name="connsiteX6" fmla="*/ 10000 w 10000"/>
              <a:gd name="connsiteY6" fmla="*/ 61111 h 432780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87 w 10000"/>
              <a:gd name="connsiteY4" fmla="*/ 98612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4"/>
              <a:gd name="connsiteX1" fmla="*/ 1672 w 10000"/>
              <a:gd name="connsiteY1" fmla="*/ 88612 h 683894"/>
              <a:gd name="connsiteX2" fmla="*/ 3419 w 10000"/>
              <a:gd name="connsiteY2" fmla="*/ 620283 h 683894"/>
              <a:gd name="connsiteX3" fmla="*/ 5015 w 10000"/>
              <a:gd name="connsiteY3" fmla="*/ 470281 h 683894"/>
              <a:gd name="connsiteX4" fmla="*/ 6611 w 10000"/>
              <a:gd name="connsiteY4" fmla="*/ 95279 h 683894"/>
              <a:gd name="connsiteX5" fmla="*/ 8389 w 10000"/>
              <a:gd name="connsiteY5" fmla="*/ 88612 h 683894"/>
              <a:gd name="connsiteX6" fmla="*/ 10000 w 10000"/>
              <a:gd name="connsiteY6" fmla="*/ 98612 h 683894"/>
              <a:gd name="connsiteX0" fmla="*/ 0 w 10000"/>
              <a:gd name="connsiteY0" fmla="*/ 88612 h 683895"/>
              <a:gd name="connsiteX1" fmla="*/ 1672 w 10000"/>
              <a:gd name="connsiteY1" fmla="*/ 88612 h 683895"/>
              <a:gd name="connsiteX2" fmla="*/ 3419 w 10000"/>
              <a:gd name="connsiteY2" fmla="*/ 620283 h 683895"/>
              <a:gd name="connsiteX3" fmla="*/ 5015 w 10000"/>
              <a:gd name="connsiteY3" fmla="*/ 470282 h 683895"/>
              <a:gd name="connsiteX4" fmla="*/ 6611 w 10000"/>
              <a:gd name="connsiteY4" fmla="*/ 95279 h 683895"/>
              <a:gd name="connsiteX5" fmla="*/ 8389 w 10000"/>
              <a:gd name="connsiteY5" fmla="*/ 88612 h 683895"/>
              <a:gd name="connsiteX6" fmla="*/ 10000 w 10000"/>
              <a:gd name="connsiteY6" fmla="*/ 98612 h 683895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88612 h 620283"/>
              <a:gd name="connsiteX1" fmla="*/ 1672 w 10000"/>
              <a:gd name="connsiteY1" fmla="*/ 88612 h 620283"/>
              <a:gd name="connsiteX2" fmla="*/ 3419 w 10000"/>
              <a:gd name="connsiteY2" fmla="*/ 620283 h 620283"/>
              <a:gd name="connsiteX3" fmla="*/ 5015 w 10000"/>
              <a:gd name="connsiteY3" fmla="*/ 470282 h 620283"/>
              <a:gd name="connsiteX4" fmla="*/ 6611 w 10000"/>
              <a:gd name="connsiteY4" fmla="*/ 95279 h 620283"/>
              <a:gd name="connsiteX5" fmla="*/ 8389 w 10000"/>
              <a:gd name="connsiteY5" fmla="*/ 88612 h 620283"/>
              <a:gd name="connsiteX6" fmla="*/ 10000 w 10000"/>
              <a:gd name="connsiteY6" fmla="*/ 98612 h 620283"/>
              <a:gd name="connsiteX0" fmla="*/ 0 w 10000"/>
              <a:gd name="connsiteY0" fmla="*/ 0 h 531671"/>
              <a:gd name="connsiteX1" fmla="*/ 1672 w 10000"/>
              <a:gd name="connsiteY1" fmla="*/ 0 h 531671"/>
              <a:gd name="connsiteX2" fmla="*/ 3419 w 10000"/>
              <a:gd name="connsiteY2" fmla="*/ 531671 h 531671"/>
              <a:gd name="connsiteX3" fmla="*/ 5015 w 10000"/>
              <a:gd name="connsiteY3" fmla="*/ 381670 h 531671"/>
              <a:gd name="connsiteX4" fmla="*/ 6611 w 10000"/>
              <a:gd name="connsiteY4" fmla="*/ 6667 h 531671"/>
              <a:gd name="connsiteX5" fmla="*/ 8389 w 10000"/>
              <a:gd name="connsiteY5" fmla="*/ 0 h 531671"/>
              <a:gd name="connsiteX6" fmla="*/ 10000 w 10000"/>
              <a:gd name="connsiteY6" fmla="*/ 10000 h 531671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81670"/>
              <a:gd name="connsiteX1" fmla="*/ 1672 w 10000"/>
              <a:gd name="connsiteY1" fmla="*/ 0 h 381670"/>
              <a:gd name="connsiteX2" fmla="*/ 3419 w 10000"/>
              <a:gd name="connsiteY2" fmla="*/ 306668 h 381670"/>
              <a:gd name="connsiteX3" fmla="*/ 5015 w 10000"/>
              <a:gd name="connsiteY3" fmla="*/ 381670 h 381670"/>
              <a:gd name="connsiteX4" fmla="*/ 6611 w 10000"/>
              <a:gd name="connsiteY4" fmla="*/ 6667 h 381670"/>
              <a:gd name="connsiteX5" fmla="*/ 8389 w 10000"/>
              <a:gd name="connsiteY5" fmla="*/ 0 h 381670"/>
              <a:gd name="connsiteX6" fmla="*/ 10000 w 10000"/>
              <a:gd name="connsiteY6" fmla="*/ 10000 h 381670"/>
              <a:gd name="connsiteX0" fmla="*/ 0 w 10000"/>
              <a:gd name="connsiteY0" fmla="*/ 0 h 306668"/>
              <a:gd name="connsiteX1" fmla="*/ 1672 w 10000"/>
              <a:gd name="connsiteY1" fmla="*/ 0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611 w 10000"/>
              <a:gd name="connsiteY4" fmla="*/ 6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389 w 10000"/>
              <a:gd name="connsiteY5" fmla="*/ 0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435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81667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231668 h 306668"/>
              <a:gd name="connsiteX4" fmla="*/ 6839 w 10000"/>
              <a:gd name="connsiteY4" fmla="*/ 156668 h 306668"/>
              <a:gd name="connsiteX5" fmla="*/ 8207 w 10000"/>
              <a:gd name="connsiteY5" fmla="*/ 81667 h 306668"/>
              <a:gd name="connsiteX6" fmla="*/ 10000 w 10000"/>
              <a:gd name="connsiteY6" fmla="*/ 10000 h 306668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207 w 10000"/>
              <a:gd name="connsiteY5" fmla="*/ 81667 h 306669"/>
              <a:gd name="connsiteX6" fmla="*/ 10000 w 10000"/>
              <a:gd name="connsiteY6" fmla="*/ 10000 h 306669"/>
              <a:gd name="connsiteX0" fmla="*/ 0 w 10000"/>
              <a:gd name="connsiteY0" fmla="*/ 0 h 306669"/>
              <a:gd name="connsiteX1" fmla="*/ 1824 w 10000"/>
              <a:gd name="connsiteY1" fmla="*/ 156668 h 306669"/>
              <a:gd name="connsiteX2" fmla="*/ 3419 w 10000"/>
              <a:gd name="connsiteY2" fmla="*/ 306668 h 306669"/>
              <a:gd name="connsiteX3" fmla="*/ 5015 w 10000"/>
              <a:gd name="connsiteY3" fmla="*/ 306669 h 306669"/>
              <a:gd name="connsiteX4" fmla="*/ 6839 w 10000"/>
              <a:gd name="connsiteY4" fmla="*/ 156668 h 306669"/>
              <a:gd name="connsiteX5" fmla="*/ 8435 w 10000"/>
              <a:gd name="connsiteY5" fmla="*/ 81666 h 306669"/>
              <a:gd name="connsiteX6" fmla="*/ 10000 w 10000"/>
              <a:gd name="connsiteY6" fmla="*/ 10000 h 306669"/>
              <a:gd name="connsiteX0" fmla="*/ 0 w 10000"/>
              <a:gd name="connsiteY0" fmla="*/ 0 h 306668"/>
              <a:gd name="connsiteX1" fmla="*/ 1824 w 10000"/>
              <a:gd name="connsiteY1" fmla="*/ 156668 h 306668"/>
              <a:gd name="connsiteX2" fmla="*/ 3419 w 10000"/>
              <a:gd name="connsiteY2" fmla="*/ 306668 h 306668"/>
              <a:gd name="connsiteX3" fmla="*/ 5015 w 10000"/>
              <a:gd name="connsiteY3" fmla="*/ 306668 h 306668"/>
              <a:gd name="connsiteX4" fmla="*/ 6839 w 10000"/>
              <a:gd name="connsiteY4" fmla="*/ 156668 h 306668"/>
              <a:gd name="connsiteX5" fmla="*/ 8435 w 10000"/>
              <a:gd name="connsiteY5" fmla="*/ 81666 h 306668"/>
              <a:gd name="connsiteX6" fmla="*/ 10000 w 10000"/>
              <a:gd name="connsiteY6" fmla="*/ 10000 h 306668"/>
              <a:gd name="connsiteX0" fmla="*/ 0 w 10000"/>
              <a:gd name="connsiteY0" fmla="*/ 136668 h 443336"/>
              <a:gd name="connsiteX1" fmla="*/ 2052 w 10000"/>
              <a:gd name="connsiteY1" fmla="*/ 0 h 443336"/>
              <a:gd name="connsiteX2" fmla="*/ 3419 w 10000"/>
              <a:gd name="connsiteY2" fmla="*/ 443336 h 443336"/>
              <a:gd name="connsiteX3" fmla="*/ 5015 w 10000"/>
              <a:gd name="connsiteY3" fmla="*/ 443336 h 443336"/>
              <a:gd name="connsiteX4" fmla="*/ 6839 w 10000"/>
              <a:gd name="connsiteY4" fmla="*/ 293336 h 443336"/>
              <a:gd name="connsiteX5" fmla="*/ 8435 w 10000"/>
              <a:gd name="connsiteY5" fmla="*/ 218334 h 443336"/>
              <a:gd name="connsiteX6" fmla="*/ 10000 w 10000"/>
              <a:gd name="connsiteY6" fmla="*/ 146668 h 443336"/>
              <a:gd name="connsiteX0" fmla="*/ 0 w 10000"/>
              <a:gd name="connsiteY0" fmla="*/ 136668 h 443336"/>
              <a:gd name="connsiteX1" fmla="*/ 2052 w 10000"/>
              <a:gd name="connsiteY1" fmla="*/ 0 h 443336"/>
              <a:gd name="connsiteX2" fmla="*/ 3419 w 10000"/>
              <a:gd name="connsiteY2" fmla="*/ 443336 h 443336"/>
              <a:gd name="connsiteX3" fmla="*/ 5015 w 10000"/>
              <a:gd name="connsiteY3" fmla="*/ 443336 h 443336"/>
              <a:gd name="connsiteX4" fmla="*/ 6839 w 10000"/>
              <a:gd name="connsiteY4" fmla="*/ 293336 h 443336"/>
              <a:gd name="connsiteX5" fmla="*/ 8435 w 10000"/>
              <a:gd name="connsiteY5" fmla="*/ 218334 h 443336"/>
              <a:gd name="connsiteX6" fmla="*/ 10000 w 10000"/>
              <a:gd name="connsiteY6" fmla="*/ 146668 h 443336"/>
              <a:gd name="connsiteX0" fmla="*/ 0 w 10000"/>
              <a:gd name="connsiteY0" fmla="*/ 136668 h 443336"/>
              <a:gd name="connsiteX1" fmla="*/ 2052 w 10000"/>
              <a:gd name="connsiteY1" fmla="*/ 0 h 443336"/>
              <a:gd name="connsiteX2" fmla="*/ 3875 w 10000"/>
              <a:gd name="connsiteY2" fmla="*/ 225002 h 443336"/>
              <a:gd name="connsiteX3" fmla="*/ 5015 w 10000"/>
              <a:gd name="connsiteY3" fmla="*/ 443336 h 443336"/>
              <a:gd name="connsiteX4" fmla="*/ 6839 w 10000"/>
              <a:gd name="connsiteY4" fmla="*/ 293336 h 443336"/>
              <a:gd name="connsiteX5" fmla="*/ 8435 w 10000"/>
              <a:gd name="connsiteY5" fmla="*/ 218334 h 443336"/>
              <a:gd name="connsiteX6" fmla="*/ 10000 w 10000"/>
              <a:gd name="connsiteY6" fmla="*/ 146668 h 443336"/>
              <a:gd name="connsiteX0" fmla="*/ 0 w 10000"/>
              <a:gd name="connsiteY0" fmla="*/ 136668 h 443336"/>
              <a:gd name="connsiteX1" fmla="*/ 2052 w 10000"/>
              <a:gd name="connsiteY1" fmla="*/ 0 h 443336"/>
              <a:gd name="connsiteX2" fmla="*/ 3875 w 10000"/>
              <a:gd name="connsiteY2" fmla="*/ 225002 h 443336"/>
              <a:gd name="connsiteX3" fmla="*/ 5015 w 10000"/>
              <a:gd name="connsiteY3" fmla="*/ 443336 h 443336"/>
              <a:gd name="connsiteX4" fmla="*/ 6839 w 10000"/>
              <a:gd name="connsiteY4" fmla="*/ 293336 h 443336"/>
              <a:gd name="connsiteX5" fmla="*/ 8435 w 10000"/>
              <a:gd name="connsiteY5" fmla="*/ 218334 h 443336"/>
              <a:gd name="connsiteX6" fmla="*/ 10000 w 10000"/>
              <a:gd name="connsiteY6" fmla="*/ 146668 h 443336"/>
              <a:gd name="connsiteX0" fmla="*/ 0 w 10000"/>
              <a:gd name="connsiteY0" fmla="*/ 136668 h 443336"/>
              <a:gd name="connsiteX1" fmla="*/ 2052 w 10000"/>
              <a:gd name="connsiteY1" fmla="*/ 0 h 443336"/>
              <a:gd name="connsiteX2" fmla="*/ 3875 w 10000"/>
              <a:gd name="connsiteY2" fmla="*/ 150001 h 443336"/>
              <a:gd name="connsiteX3" fmla="*/ 5015 w 10000"/>
              <a:gd name="connsiteY3" fmla="*/ 443336 h 443336"/>
              <a:gd name="connsiteX4" fmla="*/ 6839 w 10000"/>
              <a:gd name="connsiteY4" fmla="*/ 293336 h 443336"/>
              <a:gd name="connsiteX5" fmla="*/ 8435 w 10000"/>
              <a:gd name="connsiteY5" fmla="*/ 218334 h 443336"/>
              <a:gd name="connsiteX6" fmla="*/ 10000 w 10000"/>
              <a:gd name="connsiteY6" fmla="*/ 146668 h 443336"/>
              <a:gd name="connsiteX0" fmla="*/ 0 w 10000"/>
              <a:gd name="connsiteY0" fmla="*/ 136668 h 443336"/>
              <a:gd name="connsiteX1" fmla="*/ 2052 w 10000"/>
              <a:gd name="connsiteY1" fmla="*/ 0 h 443336"/>
              <a:gd name="connsiteX2" fmla="*/ 3875 w 10000"/>
              <a:gd name="connsiteY2" fmla="*/ 150001 h 443336"/>
              <a:gd name="connsiteX3" fmla="*/ 5015 w 10000"/>
              <a:gd name="connsiteY3" fmla="*/ 443336 h 443336"/>
              <a:gd name="connsiteX4" fmla="*/ 6839 w 10000"/>
              <a:gd name="connsiteY4" fmla="*/ 293336 h 443336"/>
              <a:gd name="connsiteX5" fmla="*/ 8435 w 10000"/>
              <a:gd name="connsiteY5" fmla="*/ 218334 h 443336"/>
              <a:gd name="connsiteX6" fmla="*/ 10000 w 10000"/>
              <a:gd name="connsiteY6" fmla="*/ 146668 h 443336"/>
              <a:gd name="connsiteX0" fmla="*/ 0 w 10000"/>
              <a:gd name="connsiteY0" fmla="*/ 136668 h 293336"/>
              <a:gd name="connsiteX1" fmla="*/ 2052 w 10000"/>
              <a:gd name="connsiteY1" fmla="*/ 0 h 293336"/>
              <a:gd name="connsiteX2" fmla="*/ 3875 w 10000"/>
              <a:gd name="connsiteY2" fmla="*/ 150001 h 293336"/>
              <a:gd name="connsiteX3" fmla="*/ 5471 w 10000"/>
              <a:gd name="connsiteY3" fmla="*/ 150001 h 293336"/>
              <a:gd name="connsiteX4" fmla="*/ 6839 w 10000"/>
              <a:gd name="connsiteY4" fmla="*/ 293336 h 293336"/>
              <a:gd name="connsiteX5" fmla="*/ 8435 w 10000"/>
              <a:gd name="connsiteY5" fmla="*/ 218334 h 293336"/>
              <a:gd name="connsiteX6" fmla="*/ 10000 w 10000"/>
              <a:gd name="connsiteY6" fmla="*/ 146668 h 293336"/>
              <a:gd name="connsiteX0" fmla="*/ 0 w 10000"/>
              <a:gd name="connsiteY0" fmla="*/ 186667 h 343335"/>
              <a:gd name="connsiteX1" fmla="*/ 2052 w 10000"/>
              <a:gd name="connsiteY1" fmla="*/ 49999 h 343335"/>
              <a:gd name="connsiteX2" fmla="*/ 3647 w 10000"/>
              <a:gd name="connsiteY2" fmla="*/ 50000 h 343335"/>
              <a:gd name="connsiteX3" fmla="*/ 5471 w 10000"/>
              <a:gd name="connsiteY3" fmla="*/ 200000 h 343335"/>
              <a:gd name="connsiteX4" fmla="*/ 6839 w 10000"/>
              <a:gd name="connsiteY4" fmla="*/ 343335 h 343335"/>
              <a:gd name="connsiteX5" fmla="*/ 8435 w 10000"/>
              <a:gd name="connsiteY5" fmla="*/ 268333 h 343335"/>
              <a:gd name="connsiteX6" fmla="*/ 10000 w 10000"/>
              <a:gd name="connsiteY6" fmla="*/ 196667 h 343335"/>
              <a:gd name="connsiteX0" fmla="*/ 0 w 10000"/>
              <a:gd name="connsiteY0" fmla="*/ 186667 h 343335"/>
              <a:gd name="connsiteX1" fmla="*/ 2052 w 10000"/>
              <a:gd name="connsiteY1" fmla="*/ 49999 h 343335"/>
              <a:gd name="connsiteX2" fmla="*/ 3647 w 10000"/>
              <a:gd name="connsiteY2" fmla="*/ 50000 h 343335"/>
              <a:gd name="connsiteX3" fmla="*/ 5471 w 10000"/>
              <a:gd name="connsiteY3" fmla="*/ 200000 h 343335"/>
              <a:gd name="connsiteX4" fmla="*/ 6839 w 10000"/>
              <a:gd name="connsiteY4" fmla="*/ 343335 h 343335"/>
              <a:gd name="connsiteX5" fmla="*/ 8435 w 10000"/>
              <a:gd name="connsiteY5" fmla="*/ 268333 h 343335"/>
              <a:gd name="connsiteX6" fmla="*/ 10000 w 10000"/>
              <a:gd name="connsiteY6" fmla="*/ 196667 h 343335"/>
              <a:gd name="connsiteX0" fmla="*/ 0 w 10000"/>
              <a:gd name="connsiteY0" fmla="*/ 136668 h 293336"/>
              <a:gd name="connsiteX1" fmla="*/ 2052 w 10000"/>
              <a:gd name="connsiteY1" fmla="*/ 0 h 293336"/>
              <a:gd name="connsiteX2" fmla="*/ 3647 w 10000"/>
              <a:gd name="connsiteY2" fmla="*/ 1 h 293336"/>
              <a:gd name="connsiteX3" fmla="*/ 5471 w 10000"/>
              <a:gd name="connsiteY3" fmla="*/ 150001 h 293336"/>
              <a:gd name="connsiteX4" fmla="*/ 6839 w 10000"/>
              <a:gd name="connsiteY4" fmla="*/ 293336 h 293336"/>
              <a:gd name="connsiteX5" fmla="*/ 8435 w 10000"/>
              <a:gd name="connsiteY5" fmla="*/ 218334 h 293336"/>
              <a:gd name="connsiteX6" fmla="*/ 10000 w 10000"/>
              <a:gd name="connsiteY6" fmla="*/ 146668 h 293336"/>
              <a:gd name="connsiteX0" fmla="*/ 0 w 10000"/>
              <a:gd name="connsiteY0" fmla="*/ 136668 h 218334"/>
              <a:gd name="connsiteX1" fmla="*/ 2052 w 10000"/>
              <a:gd name="connsiteY1" fmla="*/ 0 h 218334"/>
              <a:gd name="connsiteX2" fmla="*/ 3647 w 10000"/>
              <a:gd name="connsiteY2" fmla="*/ 1 h 218334"/>
              <a:gd name="connsiteX3" fmla="*/ 5471 w 10000"/>
              <a:gd name="connsiteY3" fmla="*/ 150001 h 218334"/>
              <a:gd name="connsiteX4" fmla="*/ 7067 w 10000"/>
              <a:gd name="connsiteY4" fmla="*/ 1 h 218334"/>
              <a:gd name="connsiteX5" fmla="*/ 8435 w 10000"/>
              <a:gd name="connsiteY5" fmla="*/ 218334 h 218334"/>
              <a:gd name="connsiteX6" fmla="*/ 10000 w 10000"/>
              <a:gd name="connsiteY6" fmla="*/ 146668 h 218334"/>
              <a:gd name="connsiteX0" fmla="*/ 0 w 10000"/>
              <a:gd name="connsiteY0" fmla="*/ 136668 h 218334"/>
              <a:gd name="connsiteX1" fmla="*/ 2052 w 10000"/>
              <a:gd name="connsiteY1" fmla="*/ 0 h 218334"/>
              <a:gd name="connsiteX2" fmla="*/ 3647 w 10000"/>
              <a:gd name="connsiteY2" fmla="*/ 1 h 218334"/>
              <a:gd name="connsiteX3" fmla="*/ 5471 w 10000"/>
              <a:gd name="connsiteY3" fmla="*/ 75002 h 218334"/>
              <a:gd name="connsiteX4" fmla="*/ 7067 w 10000"/>
              <a:gd name="connsiteY4" fmla="*/ 1 h 218334"/>
              <a:gd name="connsiteX5" fmla="*/ 8435 w 10000"/>
              <a:gd name="connsiteY5" fmla="*/ 218334 h 218334"/>
              <a:gd name="connsiteX6" fmla="*/ 10000 w 10000"/>
              <a:gd name="connsiteY6" fmla="*/ 146668 h 218334"/>
              <a:gd name="connsiteX0" fmla="*/ 0 w 10000"/>
              <a:gd name="connsiteY0" fmla="*/ 136668 h 170557"/>
              <a:gd name="connsiteX1" fmla="*/ 2052 w 10000"/>
              <a:gd name="connsiteY1" fmla="*/ 0 h 170557"/>
              <a:gd name="connsiteX2" fmla="*/ 3647 w 10000"/>
              <a:gd name="connsiteY2" fmla="*/ 1 h 170557"/>
              <a:gd name="connsiteX3" fmla="*/ 5471 w 10000"/>
              <a:gd name="connsiteY3" fmla="*/ 75002 h 170557"/>
              <a:gd name="connsiteX4" fmla="*/ 7067 w 10000"/>
              <a:gd name="connsiteY4" fmla="*/ 1 h 170557"/>
              <a:gd name="connsiteX5" fmla="*/ 8663 w 10000"/>
              <a:gd name="connsiteY5" fmla="*/ 75002 h 170557"/>
              <a:gd name="connsiteX6" fmla="*/ 10000 w 10000"/>
              <a:gd name="connsiteY6" fmla="*/ 146668 h 170557"/>
              <a:gd name="connsiteX0" fmla="*/ 0 w 10000"/>
              <a:gd name="connsiteY0" fmla="*/ 136668 h 146668"/>
              <a:gd name="connsiteX1" fmla="*/ 2052 w 10000"/>
              <a:gd name="connsiteY1" fmla="*/ 0 h 146668"/>
              <a:gd name="connsiteX2" fmla="*/ 3647 w 10000"/>
              <a:gd name="connsiteY2" fmla="*/ 1 h 146668"/>
              <a:gd name="connsiteX3" fmla="*/ 5471 w 10000"/>
              <a:gd name="connsiteY3" fmla="*/ 75002 h 146668"/>
              <a:gd name="connsiteX4" fmla="*/ 7067 w 10000"/>
              <a:gd name="connsiteY4" fmla="*/ 1 h 146668"/>
              <a:gd name="connsiteX5" fmla="*/ 8663 w 10000"/>
              <a:gd name="connsiteY5" fmla="*/ 75002 h 146668"/>
              <a:gd name="connsiteX6" fmla="*/ 10000 w 10000"/>
              <a:gd name="connsiteY6" fmla="*/ 146668 h 146668"/>
              <a:gd name="connsiteX0" fmla="*/ 0 w 10000"/>
              <a:gd name="connsiteY0" fmla="*/ 136667 h 146667"/>
              <a:gd name="connsiteX1" fmla="*/ 2052 w 10000"/>
              <a:gd name="connsiteY1" fmla="*/ 0 h 146667"/>
              <a:gd name="connsiteX2" fmla="*/ 3647 w 10000"/>
              <a:gd name="connsiteY2" fmla="*/ 0 h 146667"/>
              <a:gd name="connsiteX3" fmla="*/ 5471 w 10000"/>
              <a:gd name="connsiteY3" fmla="*/ 75001 h 146667"/>
              <a:gd name="connsiteX4" fmla="*/ 7067 w 10000"/>
              <a:gd name="connsiteY4" fmla="*/ 0 h 146667"/>
              <a:gd name="connsiteX5" fmla="*/ 8663 w 10000"/>
              <a:gd name="connsiteY5" fmla="*/ 75001 h 146667"/>
              <a:gd name="connsiteX6" fmla="*/ 10000 w 10000"/>
              <a:gd name="connsiteY6" fmla="*/ 146667 h 146667"/>
              <a:gd name="connsiteX0" fmla="*/ 0 w 10000"/>
              <a:gd name="connsiteY0" fmla="*/ 136667 h 146667"/>
              <a:gd name="connsiteX1" fmla="*/ 2052 w 10000"/>
              <a:gd name="connsiteY1" fmla="*/ 75000 h 146667"/>
              <a:gd name="connsiteX2" fmla="*/ 3647 w 10000"/>
              <a:gd name="connsiteY2" fmla="*/ 0 h 146667"/>
              <a:gd name="connsiteX3" fmla="*/ 5471 w 10000"/>
              <a:gd name="connsiteY3" fmla="*/ 75001 h 146667"/>
              <a:gd name="connsiteX4" fmla="*/ 7067 w 10000"/>
              <a:gd name="connsiteY4" fmla="*/ 0 h 146667"/>
              <a:gd name="connsiteX5" fmla="*/ 8663 w 10000"/>
              <a:gd name="connsiteY5" fmla="*/ 75001 h 146667"/>
              <a:gd name="connsiteX6" fmla="*/ 10000 w 10000"/>
              <a:gd name="connsiteY6" fmla="*/ 146667 h 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46667">
                <a:moveTo>
                  <a:pt x="0" y="136667"/>
                </a:moveTo>
                <a:lnTo>
                  <a:pt x="2052" y="75000"/>
                </a:lnTo>
                <a:cubicBezTo>
                  <a:pt x="2584" y="50000"/>
                  <a:pt x="3115" y="25000"/>
                  <a:pt x="3647" y="0"/>
                </a:cubicBezTo>
                <a:cubicBezTo>
                  <a:pt x="3951" y="25005"/>
                  <a:pt x="4939" y="26112"/>
                  <a:pt x="5471" y="75001"/>
                </a:cubicBezTo>
                <a:lnTo>
                  <a:pt x="7067" y="0"/>
                </a:lnTo>
                <a:lnTo>
                  <a:pt x="8663" y="75001"/>
                </a:lnTo>
                <a:cubicBezTo>
                  <a:pt x="9109" y="98890"/>
                  <a:pt x="9554" y="122778"/>
                  <a:pt x="10000" y="146667"/>
                </a:cubicBezTo>
              </a:path>
            </a:pathLst>
          </a:cu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7303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Rectangle 917"/>
          <p:cNvSpPr/>
          <p:nvPr/>
        </p:nvSpPr>
        <p:spPr>
          <a:xfrm>
            <a:off x="121443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4" name="Rectangle 943"/>
          <p:cNvSpPr/>
          <p:nvPr/>
        </p:nvSpPr>
        <p:spPr>
          <a:xfrm>
            <a:off x="1357313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0" name="Rectangle 969"/>
          <p:cNvSpPr/>
          <p:nvPr/>
        </p:nvSpPr>
        <p:spPr>
          <a:xfrm>
            <a:off x="150018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6" name="Rectangle 995"/>
          <p:cNvSpPr/>
          <p:nvPr/>
        </p:nvSpPr>
        <p:spPr>
          <a:xfrm>
            <a:off x="1643063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2" name="Rectangle 1021"/>
          <p:cNvSpPr/>
          <p:nvPr/>
        </p:nvSpPr>
        <p:spPr>
          <a:xfrm>
            <a:off x="178593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1047"/>
          <p:cNvSpPr/>
          <p:nvPr/>
        </p:nvSpPr>
        <p:spPr>
          <a:xfrm>
            <a:off x="121443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4" name="Rectangle 1073"/>
          <p:cNvSpPr/>
          <p:nvPr/>
        </p:nvSpPr>
        <p:spPr>
          <a:xfrm>
            <a:off x="1357313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1099"/>
          <p:cNvSpPr/>
          <p:nvPr/>
        </p:nvSpPr>
        <p:spPr>
          <a:xfrm>
            <a:off x="150018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" name="Rectangle 1125"/>
          <p:cNvSpPr/>
          <p:nvPr/>
        </p:nvSpPr>
        <p:spPr>
          <a:xfrm>
            <a:off x="1643063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2" name="Rectangle 1151"/>
          <p:cNvSpPr/>
          <p:nvPr/>
        </p:nvSpPr>
        <p:spPr>
          <a:xfrm>
            <a:off x="178593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8" name="Rectangle 1177"/>
          <p:cNvSpPr/>
          <p:nvPr/>
        </p:nvSpPr>
        <p:spPr>
          <a:xfrm>
            <a:off x="121443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4" name="Rectangle 1203"/>
          <p:cNvSpPr/>
          <p:nvPr/>
        </p:nvSpPr>
        <p:spPr>
          <a:xfrm>
            <a:off x="1357313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0" name="Rectangle 1229"/>
          <p:cNvSpPr/>
          <p:nvPr/>
        </p:nvSpPr>
        <p:spPr>
          <a:xfrm>
            <a:off x="150018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6" name="Rectangle 1255"/>
          <p:cNvSpPr/>
          <p:nvPr/>
        </p:nvSpPr>
        <p:spPr>
          <a:xfrm>
            <a:off x="1643063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2" name="Rectangle 1281"/>
          <p:cNvSpPr/>
          <p:nvPr/>
        </p:nvSpPr>
        <p:spPr>
          <a:xfrm>
            <a:off x="178593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8" name="Rectangle 1307"/>
          <p:cNvSpPr/>
          <p:nvPr/>
        </p:nvSpPr>
        <p:spPr>
          <a:xfrm>
            <a:off x="121443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9" name="Rectangle 1308"/>
          <p:cNvSpPr/>
          <p:nvPr/>
        </p:nvSpPr>
        <p:spPr>
          <a:xfrm>
            <a:off x="1357313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0" name="Rectangle 1309"/>
          <p:cNvSpPr/>
          <p:nvPr/>
        </p:nvSpPr>
        <p:spPr>
          <a:xfrm>
            <a:off x="150018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1" name="Rectangle 1310"/>
          <p:cNvSpPr/>
          <p:nvPr/>
        </p:nvSpPr>
        <p:spPr>
          <a:xfrm>
            <a:off x="1643063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2" name="Rectangle 1311"/>
          <p:cNvSpPr/>
          <p:nvPr/>
        </p:nvSpPr>
        <p:spPr>
          <a:xfrm>
            <a:off x="178593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3" name="Rectangle 1312"/>
          <p:cNvSpPr/>
          <p:nvPr/>
        </p:nvSpPr>
        <p:spPr>
          <a:xfrm>
            <a:off x="121443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4" name="Rectangle 1313"/>
          <p:cNvSpPr/>
          <p:nvPr/>
        </p:nvSpPr>
        <p:spPr>
          <a:xfrm>
            <a:off x="1357313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5" name="Rectangle 1314"/>
          <p:cNvSpPr/>
          <p:nvPr/>
        </p:nvSpPr>
        <p:spPr>
          <a:xfrm>
            <a:off x="150018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6" name="Rectangle 1315"/>
          <p:cNvSpPr/>
          <p:nvPr/>
        </p:nvSpPr>
        <p:spPr>
          <a:xfrm>
            <a:off x="1643063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7" name="Rectangle 1316"/>
          <p:cNvSpPr/>
          <p:nvPr/>
        </p:nvSpPr>
        <p:spPr>
          <a:xfrm>
            <a:off x="178593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8" name="Rectangle 1317"/>
          <p:cNvSpPr/>
          <p:nvPr/>
        </p:nvSpPr>
        <p:spPr>
          <a:xfrm>
            <a:off x="1928813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9" name="Rectangle 1318"/>
          <p:cNvSpPr/>
          <p:nvPr/>
        </p:nvSpPr>
        <p:spPr>
          <a:xfrm>
            <a:off x="2071688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0" name="Rectangle 1319"/>
          <p:cNvSpPr/>
          <p:nvPr/>
        </p:nvSpPr>
        <p:spPr>
          <a:xfrm>
            <a:off x="2214563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1" name="Rectangle 1320"/>
          <p:cNvSpPr/>
          <p:nvPr/>
        </p:nvSpPr>
        <p:spPr>
          <a:xfrm>
            <a:off x="2357438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2500313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3" name="Rectangle 1322"/>
          <p:cNvSpPr/>
          <p:nvPr/>
        </p:nvSpPr>
        <p:spPr>
          <a:xfrm>
            <a:off x="1928813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4" name="Rectangle 1323"/>
          <p:cNvSpPr/>
          <p:nvPr/>
        </p:nvSpPr>
        <p:spPr>
          <a:xfrm>
            <a:off x="2071688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5" name="Rectangle 1324"/>
          <p:cNvSpPr/>
          <p:nvPr/>
        </p:nvSpPr>
        <p:spPr>
          <a:xfrm>
            <a:off x="2214563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6" name="Rectangle 1325"/>
          <p:cNvSpPr/>
          <p:nvPr/>
        </p:nvSpPr>
        <p:spPr>
          <a:xfrm>
            <a:off x="2357438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7" name="Rectangle 1326"/>
          <p:cNvSpPr/>
          <p:nvPr/>
        </p:nvSpPr>
        <p:spPr>
          <a:xfrm>
            <a:off x="2500313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8" name="Rectangle 1327"/>
          <p:cNvSpPr/>
          <p:nvPr/>
        </p:nvSpPr>
        <p:spPr>
          <a:xfrm>
            <a:off x="192881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9" name="Rectangle 1328"/>
          <p:cNvSpPr/>
          <p:nvPr/>
        </p:nvSpPr>
        <p:spPr>
          <a:xfrm>
            <a:off x="2071688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0" name="Rectangle 1329"/>
          <p:cNvSpPr/>
          <p:nvPr/>
        </p:nvSpPr>
        <p:spPr>
          <a:xfrm>
            <a:off x="221456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" name="Rectangle 1330"/>
          <p:cNvSpPr/>
          <p:nvPr/>
        </p:nvSpPr>
        <p:spPr>
          <a:xfrm>
            <a:off x="2357438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" name="Rectangle 1331"/>
          <p:cNvSpPr/>
          <p:nvPr/>
        </p:nvSpPr>
        <p:spPr>
          <a:xfrm>
            <a:off x="250031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" name="Rectangle 1332"/>
          <p:cNvSpPr/>
          <p:nvPr/>
        </p:nvSpPr>
        <p:spPr>
          <a:xfrm>
            <a:off x="192881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" name="Rectangle 1333"/>
          <p:cNvSpPr/>
          <p:nvPr/>
        </p:nvSpPr>
        <p:spPr>
          <a:xfrm>
            <a:off x="2071688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5" name="Rectangle 1334"/>
          <p:cNvSpPr/>
          <p:nvPr/>
        </p:nvSpPr>
        <p:spPr>
          <a:xfrm>
            <a:off x="221456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6" name="Rectangle 1335"/>
          <p:cNvSpPr/>
          <p:nvPr/>
        </p:nvSpPr>
        <p:spPr>
          <a:xfrm>
            <a:off x="2357438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7" name="Rectangle 1336"/>
          <p:cNvSpPr/>
          <p:nvPr/>
        </p:nvSpPr>
        <p:spPr>
          <a:xfrm>
            <a:off x="250031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8" name="Rectangle 1337"/>
          <p:cNvSpPr/>
          <p:nvPr/>
        </p:nvSpPr>
        <p:spPr>
          <a:xfrm>
            <a:off x="192881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9" name="Rectangle 1338"/>
          <p:cNvSpPr/>
          <p:nvPr/>
        </p:nvSpPr>
        <p:spPr>
          <a:xfrm>
            <a:off x="2071688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0" name="Rectangle 1339"/>
          <p:cNvSpPr/>
          <p:nvPr/>
        </p:nvSpPr>
        <p:spPr>
          <a:xfrm>
            <a:off x="221456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1" name="Rectangle 1340"/>
          <p:cNvSpPr/>
          <p:nvPr/>
        </p:nvSpPr>
        <p:spPr>
          <a:xfrm>
            <a:off x="2357438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2" name="Rectangle 1341"/>
          <p:cNvSpPr/>
          <p:nvPr/>
        </p:nvSpPr>
        <p:spPr>
          <a:xfrm>
            <a:off x="250031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3" name="Rectangle 1342"/>
          <p:cNvSpPr/>
          <p:nvPr/>
        </p:nvSpPr>
        <p:spPr>
          <a:xfrm>
            <a:off x="121443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4" name="Rectangle 1343"/>
          <p:cNvSpPr/>
          <p:nvPr/>
        </p:nvSpPr>
        <p:spPr>
          <a:xfrm>
            <a:off x="1357313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5" name="Rectangle 1344"/>
          <p:cNvSpPr/>
          <p:nvPr/>
        </p:nvSpPr>
        <p:spPr>
          <a:xfrm>
            <a:off x="150018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6" name="Rectangle 1345"/>
          <p:cNvSpPr/>
          <p:nvPr/>
        </p:nvSpPr>
        <p:spPr>
          <a:xfrm>
            <a:off x="1643063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7" name="Rectangle 1346"/>
          <p:cNvSpPr/>
          <p:nvPr/>
        </p:nvSpPr>
        <p:spPr>
          <a:xfrm>
            <a:off x="178593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8" name="Rectangle 1347"/>
          <p:cNvSpPr/>
          <p:nvPr/>
        </p:nvSpPr>
        <p:spPr>
          <a:xfrm>
            <a:off x="121443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9" name="Rectangle 1348"/>
          <p:cNvSpPr/>
          <p:nvPr/>
        </p:nvSpPr>
        <p:spPr>
          <a:xfrm>
            <a:off x="1357313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0" name="Rectangle 1349"/>
          <p:cNvSpPr/>
          <p:nvPr/>
        </p:nvSpPr>
        <p:spPr>
          <a:xfrm>
            <a:off x="150018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1" name="Rectangle 1350"/>
          <p:cNvSpPr/>
          <p:nvPr/>
        </p:nvSpPr>
        <p:spPr>
          <a:xfrm>
            <a:off x="1643063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2" name="Rectangle 1351"/>
          <p:cNvSpPr/>
          <p:nvPr/>
        </p:nvSpPr>
        <p:spPr>
          <a:xfrm>
            <a:off x="178593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3" name="Rectangle 1352"/>
          <p:cNvSpPr/>
          <p:nvPr/>
        </p:nvSpPr>
        <p:spPr>
          <a:xfrm>
            <a:off x="121443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4" name="Rectangle 1353"/>
          <p:cNvSpPr/>
          <p:nvPr/>
        </p:nvSpPr>
        <p:spPr>
          <a:xfrm>
            <a:off x="1357313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5" name="Rectangle 1354"/>
          <p:cNvSpPr/>
          <p:nvPr/>
        </p:nvSpPr>
        <p:spPr>
          <a:xfrm>
            <a:off x="150018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6" name="Rectangle 1355"/>
          <p:cNvSpPr/>
          <p:nvPr/>
        </p:nvSpPr>
        <p:spPr>
          <a:xfrm>
            <a:off x="1643063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7" name="Rectangle 1356"/>
          <p:cNvSpPr/>
          <p:nvPr/>
        </p:nvSpPr>
        <p:spPr>
          <a:xfrm>
            <a:off x="178593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8" name="Rectangle 1357"/>
          <p:cNvSpPr/>
          <p:nvPr/>
        </p:nvSpPr>
        <p:spPr>
          <a:xfrm>
            <a:off x="121443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9" name="Rectangle 1358"/>
          <p:cNvSpPr/>
          <p:nvPr/>
        </p:nvSpPr>
        <p:spPr>
          <a:xfrm>
            <a:off x="1357313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0" name="Rectangle 1359"/>
          <p:cNvSpPr/>
          <p:nvPr/>
        </p:nvSpPr>
        <p:spPr>
          <a:xfrm>
            <a:off x="150018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1" name="Rectangle 1360"/>
          <p:cNvSpPr/>
          <p:nvPr/>
        </p:nvSpPr>
        <p:spPr>
          <a:xfrm>
            <a:off x="1643063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2" name="Rectangle 1361"/>
          <p:cNvSpPr/>
          <p:nvPr/>
        </p:nvSpPr>
        <p:spPr>
          <a:xfrm>
            <a:off x="178593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3" name="Rectangle 1362"/>
          <p:cNvSpPr/>
          <p:nvPr/>
        </p:nvSpPr>
        <p:spPr>
          <a:xfrm>
            <a:off x="121443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4" name="Rectangle 1363"/>
          <p:cNvSpPr/>
          <p:nvPr/>
        </p:nvSpPr>
        <p:spPr>
          <a:xfrm>
            <a:off x="1357313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5" name="Rectangle 1364"/>
          <p:cNvSpPr/>
          <p:nvPr/>
        </p:nvSpPr>
        <p:spPr>
          <a:xfrm>
            <a:off x="150018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6" name="Rectangle 1365"/>
          <p:cNvSpPr/>
          <p:nvPr/>
        </p:nvSpPr>
        <p:spPr>
          <a:xfrm>
            <a:off x="1643063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7" name="Rectangle 1366"/>
          <p:cNvSpPr/>
          <p:nvPr/>
        </p:nvSpPr>
        <p:spPr>
          <a:xfrm>
            <a:off x="178593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8" name="Rectangle 1367"/>
          <p:cNvSpPr/>
          <p:nvPr/>
        </p:nvSpPr>
        <p:spPr>
          <a:xfrm>
            <a:off x="192881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9" name="Rectangle 1368"/>
          <p:cNvSpPr/>
          <p:nvPr/>
        </p:nvSpPr>
        <p:spPr>
          <a:xfrm>
            <a:off x="2071688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0" name="Rectangle 1369"/>
          <p:cNvSpPr/>
          <p:nvPr/>
        </p:nvSpPr>
        <p:spPr>
          <a:xfrm>
            <a:off x="221456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1" name="Rectangle 1370"/>
          <p:cNvSpPr/>
          <p:nvPr/>
        </p:nvSpPr>
        <p:spPr>
          <a:xfrm>
            <a:off x="2357438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" name="Rectangle 1371"/>
          <p:cNvSpPr/>
          <p:nvPr/>
        </p:nvSpPr>
        <p:spPr>
          <a:xfrm>
            <a:off x="250031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3" name="Rectangle 1372"/>
          <p:cNvSpPr/>
          <p:nvPr/>
        </p:nvSpPr>
        <p:spPr>
          <a:xfrm>
            <a:off x="192881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4" name="Rectangle 1373"/>
          <p:cNvSpPr/>
          <p:nvPr/>
        </p:nvSpPr>
        <p:spPr>
          <a:xfrm>
            <a:off x="2071688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5" name="Rectangle 1374"/>
          <p:cNvSpPr/>
          <p:nvPr/>
        </p:nvSpPr>
        <p:spPr>
          <a:xfrm>
            <a:off x="221456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6" name="Rectangle 1375"/>
          <p:cNvSpPr/>
          <p:nvPr/>
        </p:nvSpPr>
        <p:spPr>
          <a:xfrm>
            <a:off x="2357438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7" name="Rectangle 1376"/>
          <p:cNvSpPr/>
          <p:nvPr/>
        </p:nvSpPr>
        <p:spPr>
          <a:xfrm>
            <a:off x="250031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8" name="Rectangle 1377"/>
          <p:cNvSpPr/>
          <p:nvPr/>
        </p:nvSpPr>
        <p:spPr>
          <a:xfrm>
            <a:off x="1928813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9" name="Rectangle 1378"/>
          <p:cNvSpPr/>
          <p:nvPr/>
        </p:nvSpPr>
        <p:spPr>
          <a:xfrm>
            <a:off x="2071688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0" name="Rectangle 1379"/>
          <p:cNvSpPr/>
          <p:nvPr/>
        </p:nvSpPr>
        <p:spPr>
          <a:xfrm>
            <a:off x="2214563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1" name="Rectangle 1380"/>
          <p:cNvSpPr/>
          <p:nvPr/>
        </p:nvSpPr>
        <p:spPr>
          <a:xfrm>
            <a:off x="2357438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2" name="Rectangle 1381"/>
          <p:cNvSpPr/>
          <p:nvPr/>
        </p:nvSpPr>
        <p:spPr>
          <a:xfrm>
            <a:off x="2500313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3" name="Rectangle 1382"/>
          <p:cNvSpPr/>
          <p:nvPr/>
        </p:nvSpPr>
        <p:spPr>
          <a:xfrm>
            <a:off x="192881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4" name="Rectangle 1383"/>
          <p:cNvSpPr/>
          <p:nvPr/>
        </p:nvSpPr>
        <p:spPr>
          <a:xfrm>
            <a:off x="2071688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5" name="Rectangle 1384"/>
          <p:cNvSpPr/>
          <p:nvPr/>
        </p:nvSpPr>
        <p:spPr>
          <a:xfrm>
            <a:off x="221456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6" name="Rectangle 1385"/>
          <p:cNvSpPr/>
          <p:nvPr/>
        </p:nvSpPr>
        <p:spPr>
          <a:xfrm>
            <a:off x="2357438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7" name="Rectangle 1386"/>
          <p:cNvSpPr/>
          <p:nvPr/>
        </p:nvSpPr>
        <p:spPr>
          <a:xfrm>
            <a:off x="250031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8" name="Rectangle 1387"/>
          <p:cNvSpPr/>
          <p:nvPr/>
        </p:nvSpPr>
        <p:spPr>
          <a:xfrm>
            <a:off x="192881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9" name="Rectangle 1388"/>
          <p:cNvSpPr/>
          <p:nvPr/>
        </p:nvSpPr>
        <p:spPr>
          <a:xfrm>
            <a:off x="2071688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0" name="Rectangle 1389"/>
          <p:cNvSpPr/>
          <p:nvPr/>
        </p:nvSpPr>
        <p:spPr>
          <a:xfrm>
            <a:off x="221456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1" name="Rectangle 1390"/>
          <p:cNvSpPr/>
          <p:nvPr/>
        </p:nvSpPr>
        <p:spPr>
          <a:xfrm>
            <a:off x="2357438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2" name="Rectangle 1391"/>
          <p:cNvSpPr/>
          <p:nvPr/>
        </p:nvSpPr>
        <p:spPr>
          <a:xfrm>
            <a:off x="250031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3" name="Rectangle 1392"/>
          <p:cNvSpPr/>
          <p:nvPr/>
        </p:nvSpPr>
        <p:spPr>
          <a:xfrm>
            <a:off x="264318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4" name="Rectangle 1393"/>
          <p:cNvSpPr/>
          <p:nvPr/>
        </p:nvSpPr>
        <p:spPr>
          <a:xfrm>
            <a:off x="2786063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5" name="Rectangle 1394"/>
          <p:cNvSpPr/>
          <p:nvPr/>
        </p:nvSpPr>
        <p:spPr>
          <a:xfrm>
            <a:off x="292893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6" name="Rectangle 1395"/>
          <p:cNvSpPr/>
          <p:nvPr/>
        </p:nvSpPr>
        <p:spPr>
          <a:xfrm>
            <a:off x="3071813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7" name="Rectangle 1396"/>
          <p:cNvSpPr/>
          <p:nvPr/>
        </p:nvSpPr>
        <p:spPr>
          <a:xfrm>
            <a:off x="321468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8" name="Rectangle 1397"/>
          <p:cNvSpPr/>
          <p:nvPr/>
        </p:nvSpPr>
        <p:spPr>
          <a:xfrm>
            <a:off x="264318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9" name="Rectangle 1398"/>
          <p:cNvSpPr/>
          <p:nvPr/>
        </p:nvSpPr>
        <p:spPr>
          <a:xfrm>
            <a:off x="2786063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0" name="Rectangle 1399"/>
          <p:cNvSpPr/>
          <p:nvPr/>
        </p:nvSpPr>
        <p:spPr>
          <a:xfrm>
            <a:off x="292893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1" name="Rectangle 1400"/>
          <p:cNvSpPr/>
          <p:nvPr/>
        </p:nvSpPr>
        <p:spPr>
          <a:xfrm>
            <a:off x="3071813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2" name="Rectangle 1401"/>
          <p:cNvSpPr/>
          <p:nvPr/>
        </p:nvSpPr>
        <p:spPr>
          <a:xfrm>
            <a:off x="321468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3" name="Rectangle 1402"/>
          <p:cNvSpPr/>
          <p:nvPr/>
        </p:nvSpPr>
        <p:spPr>
          <a:xfrm>
            <a:off x="264318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4" name="Rectangle 1403"/>
          <p:cNvSpPr/>
          <p:nvPr/>
        </p:nvSpPr>
        <p:spPr>
          <a:xfrm>
            <a:off x="2786063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5" name="Rectangle 1404"/>
          <p:cNvSpPr/>
          <p:nvPr/>
        </p:nvSpPr>
        <p:spPr>
          <a:xfrm>
            <a:off x="292893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6" name="Rectangle 1405"/>
          <p:cNvSpPr/>
          <p:nvPr/>
        </p:nvSpPr>
        <p:spPr>
          <a:xfrm>
            <a:off x="3071813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7" name="Rectangle 1406"/>
          <p:cNvSpPr/>
          <p:nvPr/>
        </p:nvSpPr>
        <p:spPr>
          <a:xfrm>
            <a:off x="321468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8" name="Rectangle 1407"/>
          <p:cNvSpPr/>
          <p:nvPr/>
        </p:nvSpPr>
        <p:spPr>
          <a:xfrm>
            <a:off x="264318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9" name="Rectangle 1408"/>
          <p:cNvSpPr/>
          <p:nvPr/>
        </p:nvSpPr>
        <p:spPr>
          <a:xfrm>
            <a:off x="2786063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0" name="Rectangle 1409"/>
          <p:cNvSpPr/>
          <p:nvPr/>
        </p:nvSpPr>
        <p:spPr>
          <a:xfrm>
            <a:off x="292893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1" name="Rectangle 1410"/>
          <p:cNvSpPr/>
          <p:nvPr/>
        </p:nvSpPr>
        <p:spPr>
          <a:xfrm>
            <a:off x="3071813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2" name="Rectangle 1411"/>
          <p:cNvSpPr/>
          <p:nvPr/>
        </p:nvSpPr>
        <p:spPr>
          <a:xfrm>
            <a:off x="321468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3" name="Rectangle 1412"/>
          <p:cNvSpPr/>
          <p:nvPr/>
        </p:nvSpPr>
        <p:spPr>
          <a:xfrm>
            <a:off x="264318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4" name="Rectangle 1413"/>
          <p:cNvSpPr/>
          <p:nvPr/>
        </p:nvSpPr>
        <p:spPr>
          <a:xfrm>
            <a:off x="2786063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5" name="Rectangle 1414"/>
          <p:cNvSpPr/>
          <p:nvPr/>
        </p:nvSpPr>
        <p:spPr>
          <a:xfrm>
            <a:off x="292893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6" name="Rectangle 1415"/>
          <p:cNvSpPr/>
          <p:nvPr/>
        </p:nvSpPr>
        <p:spPr>
          <a:xfrm>
            <a:off x="3071813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7" name="Rectangle 1416"/>
          <p:cNvSpPr/>
          <p:nvPr/>
        </p:nvSpPr>
        <p:spPr>
          <a:xfrm>
            <a:off x="321468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8" name="Rectangle 1417"/>
          <p:cNvSpPr/>
          <p:nvPr/>
        </p:nvSpPr>
        <p:spPr>
          <a:xfrm>
            <a:off x="3357563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9" name="Rectangle 1418"/>
          <p:cNvSpPr/>
          <p:nvPr/>
        </p:nvSpPr>
        <p:spPr>
          <a:xfrm>
            <a:off x="3500438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0" name="Rectangle 1419"/>
          <p:cNvSpPr/>
          <p:nvPr/>
        </p:nvSpPr>
        <p:spPr>
          <a:xfrm>
            <a:off x="3643313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1" name="Rectangle 1420"/>
          <p:cNvSpPr/>
          <p:nvPr/>
        </p:nvSpPr>
        <p:spPr>
          <a:xfrm>
            <a:off x="3786188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2" name="Rectangle 1421"/>
          <p:cNvSpPr/>
          <p:nvPr/>
        </p:nvSpPr>
        <p:spPr>
          <a:xfrm>
            <a:off x="3929063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3" name="Rectangle 1422"/>
          <p:cNvSpPr/>
          <p:nvPr/>
        </p:nvSpPr>
        <p:spPr>
          <a:xfrm>
            <a:off x="3357563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4" name="Rectangle 1423"/>
          <p:cNvSpPr/>
          <p:nvPr/>
        </p:nvSpPr>
        <p:spPr>
          <a:xfrm>
            <a:off x="3500438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5" name="Rectangle 1424"/>
          <p:cNvSpPr/>
          <p:nvPr/>
        </p:nvSpPr>
        <p:spPr>
          <a:xfrm>
            <a:off x="3643313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6" name="Rectangle 1425"/>
          <p:cNvSpPr/>
          <p:nvPr/>
        </p:nvSpPr>
        <p:spPr>
          <a:xfrm>
            <a:off x="3786188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7" name="Rectangle 1426"/>
          <p:cNvSpPr/>
          <p:nvPr/>
        </p:nvSpPr>
        <p:spPr>
          <a:xfrm>
            <a:off x="3929063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8" name="Rectangle 1427"/>
          <p:cNvSpPr/>
          <p:nvPr/>
        </p:nvSpPr>
        <p:spPr>
          <a:xfrm>
            <a:off x="335756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9" name="Rectangle 1428"/>
          <p:cNvSpPr/>
          <p:nvPr/>
        </p:nvSpPr>
        <p:spPr>
          <a:xfrm>
            <a:off x="3500438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0" name="Rectangle 1429"/>
          <p:cNvSpPr/>
          <p:nvPr/>
        </p:nvSpPr>
        <p:spPr>
          <a:xfrm>
            <a:off x="364331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1" name="Rectangle 1430"/>
          <p:cNvSpPr/>
          <p:nvPr/>
        </p:nvSpPr>
        <p:spPr>
          <a:xfrm>
            <a:off x="3786188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2" name="Rectangle 1431"/>
          <p:cNvSpPr/>
          <p:nvPr/>
        </p:nvSpPr>
        <p:spPr>
          <a:xfrm>
            <a:off x="392906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" name="Rectangle 1432"/>
          <p:cNvSpPr/>
          <p:nvPr/>
        </p:nvSpPr>
        <p:spPr>
          <a:xfrm>
            <a:off x="335756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" name="Rectangle 1433"/>
          <p:cNvSpPr/>
          <p:nvPr/>
        </p:nvSpPr>
        <p:spPr>
          <a:xfrm>
            <a:off x="3500438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" name="Rectangle 1434"/>
          <p:cNvSpPr/>
          <p:nvPr/>
        </p:nvSpPr>
        <p:spPr>
          <a:xfrm>
            <a:off x="364331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6" name="Rectangle 1435"/>
          <p:cNvSpPr/>
          <p:nvPr/>
        </p:nvSpPr>
        <p:spPr>
          <a:xfrm>
            <a:off x="3786188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7" name="Rectangle 1436"/>
          <p:cNvSpPr/>
          <p:nvPr/>
        </p:nvSpPr>
        <p:spPr>
          <a:xfrm>
            <a:off x="392906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8" name="Rectangle 1437"/>
          <p:cNvSpPr/>
          <p:nvPr/>
        </p:nvSpPr>
        <p:spPr>
          <a:xfrm>
            <a:off x="335756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9" name="Rectangle 1438"/>
          <p:cNvSpPr/>
          <p:nvPr/>
        </p:nvSpPr>
        <p:spPr>
          <a:xfrm>
            <a:off x="3500438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" name="Rectangle 1439"/>
          <p:cNvSpPr/>
          <p:nvPr/>
        </p:nvSpPr>
        <p:spPr>
          <a:xfrm>
            <a:off x="364331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1" name="Rectangle 1440"/>
          <p:cNvSpPr/>
          <p:nvPr/>
        </p:nvSpPr>
        <p:spPr>
          <a:xfrm>
            <a:off x="3786188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2" name="Rectangle 1441"/>
          <p:cNvSpPr/>
          <p:nvPr/>
        </p:nvSpPr>
        <p:spPr>
          <a:xfrm>
            <a:off x="392906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3" name="Rectangle 1442"/>
          <p:cNvSpPr/>
          <p:nvPr/>
        </p:nvSpPr>
        <p:spPr>
          <a:xfrm>
            <a:off x="264318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4" name="Rectangle 1443"/>
          <p:cNvSpPr/>
          <p:nvPr/>
        </p:nvSpPr>
        <p:spPr>
          <a:xfrm>
            <a:off x="2786063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5" name="Rectangle 1444"/>
          <p:cNvSpPr/>
          <p:nvPr/>
        </p:nvSpPr>
        <p:spPr>
          <a:xfrm>
            <a:off x="292893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6" name="Rectangle 1445"/>
          <p:cNvSpPr/>
          <p:nvPr/>
        </p:nvSpPr>
        <p:spPr>
          <a:xfrm>
            <a:off x="3071813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7" name="Rectangle 1446"/>
          <p:cNvSpPr/>
          <p:nvPr/>
        </p:nvSpPr>
        <p:spPr>
          <a:xfrm>
            <a:off x="321468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8" name="Rectangle 1447"/>
          <p:cNvSpPr/>
          <p:nvPr/>
        </p:nvSpPr>
        <p:spPr>
          <a:xfrm>
            <a:off x="264318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9" name="Rectangle 1448"/>
          <p:cNvSpPr/>
          <p:nvPr/>
        </p:nvSpPr>
        <p:spPr>
          <a:xfrm>
            <a:off x="2786063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0" name="Rectangle 1449"/>
          <p:cNvSpPr/>
          <p:nvPr/>
        </p:nvSpPr>
        <p:spPr>
          <a:xfrm>
            <a:off x="292893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1" name="Rectangle 1450"/>
          <p:cNvSpPr/>
          <p:nvPr/>
        </p:nvSpPr>
        <p:spPr>
          <a:xfrm>
            <a:off x="3071813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2" name="Rectangle 1451"/>
          <p:cNvSpPr/>
          <p:nvPr/>
        </p:nvSpPr>
        <p:spPr>
          <a:xfrm>
            <a:off x="321468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3" name="Rectangle 1452"/>
          <p:cNvSpPr/>
          <p:nvPr/>
        </p:nvSpPr>
        <p:spPr>
          <a:xfrm>
            <a:off x="264318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4" name="Rectangle 1453"/>
          <p:cNvSpPr/>
          <p:nvPr/>
        </p:nvSpPr>
        <p:spPr>
          <a:xfrm>
            <a:off x="2786063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5" name="Rectangle 1454"/>
          <p:cNvSpPr/>
          <p:nvPr/>
        </p:nvSpPr>
        <p:spPr>
          <a:xfrm>
            <a:off x="292893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6" name="Rectangle 1455"/>
          <p:cNvSpPr/>
          <p:nvPr/>
        </p:nvSpPr>
        <p:spPr>
          <a:xfrm>
            <a:off x="3071813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7" name="Rectangle 1456"/>
          <p:cNvSpPr/>
          <p:nvPr/>
        </p:nvSpPr>
        <p:spPr>
          <a:xfrm>
            <a:off x="321468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8" name="Rectangle 1457"/>
          <p:cNvSpPr/>
          <p:nvPr/>
        </p:nvSpPr>
        <p:spPr>
          <a:xfrm>
            <a:off x="264318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9" name="Rectangle 1458"/>
          <p:cNvSpPr/>
          <p:nvPr/>
        </p:nvSpPr>
        <p:spPr>
          <a:xfrm>
            <a:off x="2786063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0" name="Rectangle 1459"/>
          <p:cNvSpPr/>
          <p:nvPr/>
        </p:nvSpPr>
        <p:spPr>
          <a:xfrm>
            <a:off x="292893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1" name="Rectangle 1460"/>
          <p:cNvSpPr/>
          <p:nvPr/>
        </p:nvSpPr>
        <p:spPr>
          <a:xfrm>
            <a:off x="3071813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2" name="Rectangle 1461"/>
          <p:cNvSpPr/>
          <p:nvPr/>
        </p:nvSpPr>
        <p:spPr>
          <a:xfrm>
            <a:off x="321468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3" name="Rectangle 1462"/>
          <p:cNvSpPr/>
          <p:nvPr/>
        </p:nvSpPr>
        <p:spPr>
          <a:xfrm>
            <a:off x="264318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4" name="Rectangle 1463"/>
          <p:cNvSpPr/>
          <p:nvPr/>
        </p:nvSpPr>
        <p:spPr>
          <a:xfrm>
            <a:off x="2786063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5" name="Rectangle 1464"/>
          <p:cNvSpPr/>
          <p:nvPr/>
        </p:nvSpPr>
        <p:spPr>
          <a:xfrm>
            <a:off x="292893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6" name="Rectangle 1465"/>
          <p:cNvSpPr/>
          <p:nvPr/>
        </p:nvSpPr>
        <p:spPr>
          <a:xfrm>
            <a:off x="3071813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7" name="Rectangle 1466"/>
          <p:cNvSpPr/>
          <p:nvPr/>
        </p:nvSpPr>
        <p:spPr>
          <a:xfrm>
            <a:off x="321468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8" name="Rectangle 1467"/>
          <p:cNvSpPr/>
          <p:nvPr/>
        </p:nvSpPr>
        <p:spPr>
          <a:xfrm>
            <a:off x="335756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9" name="Rectangle 1468"/>
          <p:cNvSpPr/>
          <p:nvPr/>
        </p:nvSpPr>
        <p:spPr>
          <a:xfrm>
            <a:off x="3500438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0" name="Rectangle 1469"/>
          <p:cNvSpPr/>
          <p:nvPr/>
        </p:nvSpPr>
        <p:spPr>
          <a:xfrm>
            <a:off x="364331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1" name="Rectangle 1470"/>
          <p:cNvSpPr/>
          <p:nvPr/>
        </p:nvSpPr>
        <p:spPr>
          <a:xfrm>
            <a:off x="3786188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2" name="Rectangle 1471"/>
          <p:cNvSpPr/>
          <p:nvPr/>
        </p:nvSpPr>
        <p:spPr>
          <a:xfrm>
            <a:off x="392906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3" name="Rectangle 1472"/>
          <p:cNvSpPr/>
          <p:nvPr/>
        </p:nvSpPr>
        <p:spPr>
          <a:xfrm>
            <a:off x="335756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" name="Rectangle 1473"/>
          <p:cNvSpPr/>
          <p:nvPr/>
        </p:nvSpPr>
        <p:spPr>
          <a:xfrm>
            <a:off x="3500438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5" name="Rectangle 1474"/>
          <p:cNvSpPr/>
          <p:nvPr/>
        </p:nvSpPr>
        <p:spPr>
          <a:xfrm>
            <a:off x="364331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6" name="Rectangle 1475"/>
          <p:cNvSpPr/>
          <p:nvPr/>
        </p:nvSpPr>
        <p:spPr>
          <a:xfrm>
            <a:off x="3786188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7" name="Rectangle 1476"/>
          <p:cNvSpPr/>
          <p:nvPr/>
        </p:nvSpPr>
        <p:spPr>
          <a:xfrm>
            <a:off x="392906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8" name="Rectangle 1477"/>
          <p:cNvSpPr/>
          <p:nvPr/>
        </p:nvSpPr>
        <p:spPr>
          <a:xfrm>
            <a:off x="3357563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9" name="Rectangle 1478"/>
          <p:cNvSpPr/>
          <p:nvPr/>
        </p:nvSpPr>
        <p:spPr>
          <a:xfrm>
            <a:off x="3500438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0" name="Rectangle 1479"/>
          <p:cNvSpPr/>
          <p:nvPr/>
        </p:nvSpPr>
        <p:spPr>
          <a:xfrm>
            <a:off x="3643313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1" name="Rectangle 1480"/>
          <p:cNvSpPr/>
          <p:nvPr/>
        </p:nvSpPr>
        <p:spPr>
          <a:xfrm>
            <a:off x="3786188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2" name="Rectangle 1481"/>
          <p:cNvSpPr/>
          <p:nvPr/>
        </p:nvSpPr>
        <p:spPr>
          <a:xfrm>
            <a:off x="3929063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3" name="Rectangle 1482"/>
          <p:cNvSpPr/>
          <p:nvPr/>
        </p:nvSpPr>
        <p:spPr>
          <a:xfrm>
            <a:off x="335756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4" name="Rectangle 1483"/>
          <p:cNvSpPr/>
          <p:nvPr/>
        </p:nvSpPr>
        <p:spPr>
          <a:xfrm>
            <a:off x="3500438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5" name="Rectangle 1484"/>
          <p:cNvSpPr/>
          <p:nvPr/>
        </p:nvSpPr>
        <p:spPr>
          <a:xfrm>
            <a:off x="364331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6" name="Rectangle 1485"/>
          <p:cNvSpPr/>
          <p:nvPr/>
        </p:nvSpPr>
        <p:spPr>
          <a:xfrm>
            <a:off x="3786188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7" name="Rectangle 1486"/>
          <p:cNvSpPr/>
          <p:nvPr/>
        </p:nvSpPr>
        <p:spPr>
          <a:xfrm>
            <a:off x="392906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8" name="Rectangle 1487"/>
          <p:cNvSpPr/>
          <p:nvPr/>
        </p:nvSpPr>
        <p:spPr>
          <a:xfrm>
            <a:off x="335756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9" name="Rectangle 1488"/>
          <p:cNvSpPr/>
          <p:nvPr/>
        </p:nvSpPr>
        <p:spPr>
          <a:xfrm>
            <a:off x="3500438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0" name="Rectangle 1489"/>
          <p:cNvSpPr/>
          <p:nvPr/>
        </p:nvSpPr>
        <p:spPr>
          <a:xfrm>
            <a:off x="364331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1" name="Rectangle 1490"/>
          <p:cNvSpPr/>
          <p:nvPr/>
        </p:nvSpPr>
        <p:spPr>
          <a:xfrm>
            <a:off x="3786188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2" name="Rectangle 1491"/>
          <p:cNvSpPr/>
          <p:nvPr/>
        </p:nvSpPr>
        <p:spPr>
          <a:xfrm>
            <a:off x="392906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3" name="Rectangle 1492"/>
          <p:cNvSpPr/>
          <p:nvPr/>
        </p:nvSpPr>
        <p:spPr>
          <a:xfrm>
            <a:off x="121443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4" name="Rectangle 1493"/>
          <p:cNvSpPr/>
          <p:nvPr/>
        </p:nvSpPr>
        <p:spPr>
          <a:xfrm>
            <a:off x="1357313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5" name="Rectangle 1494"/>
          <p:cNvSpPr/>
          <p:nvPr/>
        </p:nvSpPr>
        <p:spPr>
          <a:xfrm>
            <a:off x="150018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6" name="Rectangle 1495"/>
          <p:cNvSpPr/>
          <p:nvPr/>
        </p:nvSpPr>
        <p:spPr>
          <a:xfrm>
            <a:off x="1643063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7" name="Rectangle 1496"/>
          <p:cNvSpPr/>
          <p:nvPr/>
        </p:nvSpPr>
        <p:spPr>
          <a:xfrm>
            <a:off x="178593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8" name="Rectangle 1497"/>
          <p:cNvSpPr/>
          <p:nvPr/>
        </p:nvSpPr>
        <p:spPr>
          <a:xfrm>
            <a:off x="121443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9" name="Rectangle 1498"/>
          <p:cNvSpPr/>
          <p:nvPr/>
        </p:nvSpPr>
        <p:spPr>
          <a:xfrm>
            <a:off x="1357313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0" name="Rectangle 1499"/>
          <p:cNvSpPr/>
          <p:nvPr/>
        </p:nvSpPr>
        <p:spPr>
          <a:xfrm>
            <a:off x="150018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1" name="Rectangle 1500"/>
          <p:cNvSpPr/>
          <p:nvPr/>
        </p:nvSpPr>
        <p:spPr>
          <a:xfrm>
            <a:off x="1643063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2" name="Rectangle 1501"/>
          <p:cNvSpPr/>
          <p:nvPr/>
        </p:nvSpPr>
        <p:spPr>
          <a:xfrm>
            <a:off x="178593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3" name="Rectangle 1502"/>
          <p:cNvSpPr/>
          <p:nvPr/>
        </p:nvSpPr>
        <p:spPr>
          <a:xfrm>
            <a:off x="121443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4" name="Rectangle 1503"/>
          <p:cNvSpPr/>
          <p:nvPr/>
        </p:nvSpPr>
        <p:spPr>
          <a:xfrm>
            <a:off x="1357313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" name="Rectangle 1504"/>
          <p:cNvSpPr/>
          <p:nvPr/>
        </p:nvSpPr>
        <p:spPr>
          <a:xfrm>
            <a:off x="150018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6" name="Rectangle 1505"/>
          <p:cNvSpPr/>
          <p:nvPr/>
        </p:nvSpPr>
        <p:spPr>
          <a:xfrm>
            <a:off x="1643063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7" name="Rectangle 1506"/>
          <p:cNvSpPr/>
          <p:nvPr/>
        </p:nvSpPr>
        <p:spPr>
          <a:xfrm>
            <a:off x="178593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8" name="Rectangle 1507"/>
          <p:cNvSpPr/>
          <p:nvPr/>
        </p:nvSpPr>
        <p:spPr>
          <a:xfrm>
            <a:off x="121443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9" name="Rectangle 1508"/>
          <p:cNvSpPr/>
          <p:nvPr/>
        </p:nvSpPr>
        <p:spPr>
          <a:xfrm>
            <a:off x="1357313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0" name="Rectangle 1509"/>
          <p:cNvSpPr/>
          <p:nvPr/>
        </p:nvSpPr>
        <p:spPr>
          <a:xfrm>
            <a:off x="150018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1" name="Rectangle 1510"/>
          <p:cNvSpPr/>
          <p:nvPr/>
        </p:nvSpPr>
        <p:spPr>
          <a:xfrm>
            <a:off x="1643063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2" name="Rectangle 1511"/>
          <p:cNvSpPr/>
          <p:nvPr/>
        </p:nvSpPr>
        <p:spPr>
          <a:xfrm>
            <a:off x="178593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3" name="Rectangle 1512"/>
          <p:cNvSpPr/>
          <p:nvPr/>
        </p:nvSpPr>
        <p:spPr>
          <a:xfrm>
            <a:off x="1214438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4" name="Rectangle 1513"/>
          <p:cNvSpPr/>
          <p:nvPr/>
        </p:nvSpPr>
        <p:spPr>
          <a:xfrm>
            <a:off x="1357313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5" name="Rectangle 1514"/>
          <p:cNvSpPr/>
          <p:nvPr/>
        </p:nvSpPr>
        <p:spPr>
          <a:xfrm>
            <a:off x="1500188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6" name="Rectangle 1515"/>
          <p:cNvSpPr/>
          <p:nvPr/>
        </p:nvSpPr>
        <p:spPr>
          <a:xfrm>
            <a:off x="1643063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7" name="Rectangle 1516"/>
          <p:cNvSpPr/>
          <p:nvPr/>
        </p:nvSpPr>
        <p:spPr>
          <a:xfrm>
            <a:off x="1785938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8" name="Rectangle 1517"/>
          <p:cNvSpPr/>
          <p:nvPr/>
        </p:nvSpPr>
        <p:spPr>
          <a:xfrm>
            <a:off x="192881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9" name="Rectangle 1518"/>
          <p:cNvSpPr/>
          <p:nvPr/>
        </p:nvSpPr>
        <p:spPr>
          <a:xfrm>
            <a:off x="2071688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0" name="Rectangle 1519"/>
          <p:cNvSpPr/>
          <p:nvPr/>
        </p:nvSpPr>
        <p:spPr>
          <a:xfrm>
            <a:off x="221456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1" name="Rectangle 1520"/>
          <p:cNvSpPr/>
          <p:nvPr/>
        </p:nvSpPr>
        <p:spPr>
          <a:xfrm>
            <a:off x="2357438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2" name="Rectangle 1521"/>
          <p:cNvSpPr/>
          <p:nvPr/>
        </p:nvSpPr>
        <p:spPr>
          <a:xfrm>
            <a:off x="250031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3" name="Rectangle 1522"/>
          <p:cNvSpPr/>
          <p:nvPr/>
        </p:nvSpPr>
        <p:spPr>
          <a:xfrm>
            <a:off x="192881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4" name="Rectangle 1523"/>
          <p:cNvSpPr/>
          <p:nvPr/>
        </p:nvSpPr>
        <p:spPr>
          <a:xfrm>
            <a:off x="2071688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5" name="Rectangle 1524"/>
          <p:cNvSpPr/>
          <p:nvPr/>
        </p:nvSpPr>
        <p:spPr>
          <a:xfrm>
            <a:off x="221456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6" name="Rectangle 1525"/>
          <p:cNvSpPr/>
          <p:nvPr/>
        </p:nvSpPr>
        <p:spPr>
          <a:xfrm>
            <a:off x="2357438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7" name="Rectangle 1526"/>
          <p:cNvSpPr/>
          <p:nvPr/>
        </p:nvSpPr>
        <p:spPr>
          <a:xfrm>
            <a:off x="250031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8" name="Rectangle 1527"/>
          <p:cNvSpPr/>
          <p:nvPr/>
        </p:nvSpPr>
        <p:spPr>
          <a:xfrm>
            <a:off x="192881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9" name="Rectangle 1528"/>
          <p:cNvSpPr/>
          <p:nvPr/>
        </p:nvSpPr>
        <p:spPr>
          <a:xfrm>
            <a:off x="2071688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0" name="Rectangle 1529"/>
          <p:cNvSpPr/>
          <p:nvPr/>
        </p:nvSpPr>
        <p:spPr>
          <a:xfrm>
            <a:off x="221456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1" name="Rectangle 1530"/>
          <p:cNvSpPr/>
          <p:nvPr/>
        </p:nvSpPr>
        <p:spPr>
          <a:xfrm>
            <a:off x="2357438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2" name="Rectangle 1531"/>
          <p:cNvSpPr/>
          <p:nvPr/>
        </p:nvSpPr>
        <p:spPr>
          <a:xfrm>
            <a:off x="250031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3" name="Rectangle 1532"/>
          <p:cNvSpPr/>
          <p:nvPr/>
        </p:nvSpPr>
        <p:spPr>
          <a:xfrm>
            <a:off x="192881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4" name="Rectangle 1533"/>
          <p:cNvSpPr/>
          <p:nvPr/>
        </p:nvSpPr>
        <p:spPr>
          <a:xfrm>
            <a:off x="2071688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5" name="Rectangle 1534"/>
          <p:cNvSpPr/>
          <p:nvPr/>
        </p:nvSpPr>
        <p:spPr>
          <a:xfrm>
            <a:off x="221456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" name="Rectangle 1535"/>
          <p:cNvSpPr/>
          <p:nvPr/>
        </p:nvSpPr>
        <p:spPr>
          <a:xfrm>
            <a:off x="2357438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" name="Rectangle 1536"/>
          <p:cNvSpPr/>
          <p:nvPr/>
        </p:nvSpPr>
        <p:spPr>
          <a:xfrm>
            <a:off x="250031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" name="Rectangle 1537"/>
          <p:cNvSpPr/>
          <p:nvPr/>
        </p:nvSpPr>
        <p:spPr>
          <a:xfrm>
            <a:off x="192881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" name="Rectangle 1538"/>
          <p:cNvSpPr/>
          <p:nvPr/>
        </p:nvSpPr>
        <p:spPr>
          <a:xfrm>
            <a:off x="207168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" name="Rectangle 1539"/>
          <p:cNvSpPr/>
          <p:nvPr/>
        </p:nvSpPr>
        <p:spPr>
          <a:xfrm>
            <a:off x="221456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1" name="Rectangle 1540"/>
          <p:cNvSpPr/>
          <p:nvPr/>
        </p:nvSpPr>
        <p:spPr>
          <a:xfrm>
            <a:off x="235743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2" name="Rectangle 1541"/>
          <p:cNvSpPr/>
          <p:nvPr/>
        </p:nvSpPr>
        <p:spPr>
          <a:xfrm>
            <a:off x="250031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3" name="Rectangle 1542"/>
          <p:cNvSpPr/>
          <p:nvPr/>
        </p:nvSpPr>
        <p:spPr>
          <a:xfrm>
            <a:off x="121443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4" name="Rectangle 1543"/>
          <p:cNvSpPr/>
          <p:nvPr/>
        </p:nvSpPr>
        <p:spPr>
          <a:xfrm>
            <a:off x="1357313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5" name="Rectangle 1544"/>
          <p:cNvSpPr/>
          <p:nvPr/>
        </p:nvSpPr>
        <p:spPr>
          <a:xfrm>
            <a:off x="150018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6" name="Rectangle 1545"/>
          <p:cNvSpPr/>
          <p:nvPr/>
        </p:nvSpPr>
        <p:spPr>
          <a:xfrm>
            <a:off x="1643063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7" name="Rectangle 1546"/>
          <p:cNvSpPr/>
          <p:nvPr/>
        </p:nvSpPr>
        <p:spPr>
          <a:xfrm>
            <a:off x="178593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8" name="Rectangle 1547"/>
          <p:cNvSpPr/>
          <p:nvPr/>
        </p:nvSpPr>
        <p:spPr>
          <a:xfrm>
            <a:off x="121443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9" name="Rectangle 1548"/>
          <p:cNvSpPr/>
          <p:nvPr/>
        </p:nvSpPr>
        <p:spPr>
          <a:xfrm>
            <a:off x="1357313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0" name="Rectangle 1549"/>
          <p:cNvSpPr/>
          <p:nvPr/>
        </p:nvSpPr>
        <p:spPr>
          <a:xfrm>
            <a:off x="150018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1" name="Rectangle 1550"/>
          <p:cNvSpPr/>
          <p:nvPr/>
        </p:nvSpPr>
        <p:spPr>
          <a:xfrm>
            <a:off x="1643063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2" name="Rectangle 1551"/>
          <p:cNvSpPr/>
          <p:nvPr/>
        </p:nvSpPr>
        <p:spPr>
          <a:xfrm>
            <a:off x="178593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3" name="Rectangle 1552"/>
          <p:cNvSpPr/>
          <p:nvPr/>
        </p:nvSpPr>
        <p:spPr>
          <a:xfrm>
            <a:off x="121443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4" name="Rectangle 1553"/>
          <p:cNvSpPr/>
          <p:nvPr/>
        </p:nvSpPr>
        <p:spPr>
          <a:xfrm>
            <a:off x="1357313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5" name="Rectangle 1554"/>
          <p:cNvSpPr/>
          <p:nvPr/>
        </p:nvSpPr>
        <p:spPr>
          <a:xfrm>
            <a:off x="150018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6" name="Rectangle 1555"/>
          <p:cNvSpPr/>
          <p:nvPr/>
        </p:nvSpPr>
        <p:spPr>
          <a:xfrm>
            <a:off x="1643063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7" name="Rectangle 1556"/>
          <p:cNvSpPr/>
          <p:nvPr/>
        </p:nvSpPr>
        <p:spPr>
          <a:xfrm>
            <a:off x="178593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8" name="Rectangle 1557"/>
          <p:cNvSpPr/>
          <p:nvPr/>
        </p:nvSpPr>
        <p:spPr>
          <a:xfrm>
            <a:off x="121443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9" name="Rectangle 1558"/>
          <p:cNvSpPr/>
          <p:nvPr/>
        </p:nvSpPr>
        <p:spPr>
          <a:xfrm>
            <a:off x="1357313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0" name="Rectangle 1559"/>
          <p:cNvSpPr/>
          <p:nvPr/>
        </p:nvSpPr>
        <p:spPr>
          <a:xfrm>
            <a:off x="150018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1" name="Rectangle 1560"/>
          <p:cNvSpPr/>
          <p:nvPr/>
        </p:nvSpPr>
        <p:spPr>
          <a:xfrm>
            <a:off x="1643063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2" name="Rectangle 1561"/>
          <p:cNvSpPr/>
          <p:nvPr/>
        </p:nvSpPr>
        <p:spPr>
          <a:xfrm>
            <a:off x="178593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3" name="Rectangle 1562"/>
          <p:cNvSpPr/>
          <p:nvPr/>
        </p:nvSpPr>
        <p:spPr>
          <a:xfrm>
            <a:off x="1214438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4" name="Rectangle 1563"/>
          <p:cNvSpPr/>
          <p:nvPr/>
        </p:nvSpPr>
        <p:spPr>
          <a:xfrm>
            <a:off x="1357313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5" name="Rectangle 1564"/>
          <p:cNvSpPr/>
          <p:nvPr/>
        </p:nvSpPr>
        <p:spPr>
          <a:xfrm>
            <a:off x="1500188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6" name="Rectangle 1565"/>
          <p:cNvSpPr/>
          <p:nvPr/>
        </p:nvSpPr>
        <p:spPr>
          <a:xfrm>
            <a:off x="1643063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7" name="Rectangle 1566"/>
          <p:cNvSpPr/>
          <p:nvPr/>
        </p:nvSpPr>
        <p:spPr>
          <a:xfrm>
            <a:off x="1785938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8" name="Rectangle 1567"/>
          <p:cNvSpPr/>
          <p:nvPr/>
        </p:nvSpPr>
        <p:spPr>
          <a:xfrm>
            <a:off x="192881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9" name="Rectangle 1568"/>
          <p:cNvSpPr/>
          <p:nvPr/>
        </p:nvSpPr>
        <p:spPr>
          <a:xfrm>
            <a:off x="2071688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0" name="Rectangle 1569"/>
          <p:cNvSpPr/>
          <p:nvPr/>
        </p:nvSpPr>
        <p:spPr>
          <a:xfrm>
            <a:off x="221456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1" name="Rectangle 1570"/>
          <p:cNvSpPr/>
          <p:nvPr/>
        </p:nvSpPr>
        <p:spPr>
          <a:xfrm>
            <a:off x="2357438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2" name="Rectangle 1571"/>
          <p:cNvSpPr/>
          <p:nvPr/>
        </p:nvSpPr>
        <p:spPr>
          <a:xfrm>
            <a:off x="250031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3" name="Rectangle 1572"/>
          <p:cNvSpPr/>
          <p:nvPr/>
        </p:nvSpPr>
        <p:spPr>
          <a:xfrm>
            <a:off x="192881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4" name="Rectangle 1573"/>
          <p:cNvSpPr/>
          <p:nvPr/>
        </p:nvSpPr>
        <p:spPr>
          <a:xfrm>
            <a:off x="2071688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5" name="Rectangle 1574"/>
          <p:cNvSpPr/>
          <p:nvPr/>
        </p:nvSpPr>
        <p:spPr>
          <a:xfrm>
            <a:off x="221456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6" name="Rectangle 1575"/>
          <p:cNvSpPr/>
          <p:nvPr/>
        </p:nvSpPr>
        <p:spPr>
          <a:xfrm>
            <a:off x="2357438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7" name="Rectangle 1576"/>
          <p:cNvSpPr/>
          <p:nvPr/>
        </p:nvSpPr>
        <p:spPr>
          <a:xfrm>
            <a:off x="250031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8" name="Rectangle 1577"/>
          <p:cNvSpPr/>
          <p:nvPr/>
        </p:nvSpPr>
        <p:spPr>
          <a:xfrm>
            <a:off x="192881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9" name="Rectangle 1578"/>
          <p:cNvSpPr/>
          <p:nvPr/>
        </p:nvSpPr>
        <p:spPr>
          <a:xfrm>
            <a:off x="2071688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0" name="Rectangle 1579"/>
          <p:cNvSpPr/>
          <p:nvPr/>
        </p:nvSpPr>
        <p:spPr>
          <a:xfrm>
            <a:off x="221456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1" name="Rectangle 1580"/>
          <p:cNvSpPr/>
          <p:nvPr/>
        </p:nvSpPr>
        <p:spPr>
          <a:xfrm>
            <a:off x="2357438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2" name="Rectangle 1581"/>
          <p:cNvSpPr/>
          <p:nvPr/>
        </p:nvSpPr>
        <p:spPr>
          <a:xfrm>
            <a:off x="250031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3" name="Rectangle 1582"/>
          <p:cNvSpPr/>
          <p:nvPr/>
        </p:nvSpPr>
        <p:spPr>
          <a:xfrm>
            <a:off x="192881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4" name="Rectangle 1583"/>
          <p:cNvSpPr/>
          <p:nvPr/>
        </p:nvSpPr>
        <p:spPr>
          <a:xfrm>
            <a:off x="2071688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5" name="Rectangle 1584"/>
          <p:cNvSpPr/>
          <p:nvPr/>
        </p:nvSpPr>
        <p:spPr>
          <a:xfrm>
            <a:off x="221456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6" name="Rectangle 1585"/>
          <p:cNvSpPr/>
          <p:nvPr/>
        </p:nvSpPr>
        <p:spPr>
          <a:xfrm>
            <a:off x="2357438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7" name="Rectangle 1586"/>
          <p:cNvSpPr/>
          <p:nvPr/>
        </p:nvSpPr>
        <p:spPr>
          <a:xfrm>
            <a:off x="250031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8" name="Rectangle 1587"/>
          <p:cNvSpPr/>
          <p:nvPr/>
        </p:nvSpPr>
        <p:spPr>
          <a:xfrm>
            <a:off x="192881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9" name="Rectangle 1588"/>
          <p:cNvSpPr/>
          <p:nvPr/>
        </p:nvSpPr>
        <p:spPr>
          <a:xfrm>
            <a:off x="2071688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0" name="Rectangle 1589"/>
          <p:cNvSpPr/>
          <p:nvPr/>
        </p:nvSpPr>
        <p:spPr>
          <a:xfrm>
            <a:off x="221456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1" name="Rectangle 1590"/>
          <p:cNvSpPr/>
          <p:nvPr/>
        </p:nvSpPr>
        <p:spPr>
          <a:xfrm>
            <a:off x="2357438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2" name="Rectangle 1591"/>
          <p:cNvSpPr/>
          <p:nvPr/>
        </p:nvSpPr>
        <p:spPr>
          <a:xfrm>
            <a:off x="250031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3" name="Rectangle 1592"/>
          <p:cNvSpPr/>
          <p:nvPr/>
        </p:nvSpPr>
        <p:spPr>
          <a:xfrm>
            <a:off x="264318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4" name="Rectangle 1593"/>
          <p:cNvSpPr/>
          <p:nvPr/>
        </p:nvSpPr>
        <p:spPr>
          <a:xfrm>
            <a:off x="2786063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5" name="Rectangle 1594"/>
          <p:cNvSpPr/>
          <p:nvPr/>
        </p:nvSpPr>
        <p:spPr>
          <a:xfrm>
            <a:off x="292893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6" name="Rectangle 1595"/>
          <p:cNvSpPr/>
          <p:nvPr/>
        </p:nvSpPr>
        <p:spPr>
          <a:xfrm>
            <a:off x="3071813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" name="Rectangle 1596"/>
          <p:cNvSpPr/>
          <p:nvPr/>
        </p:nvSpPr>
        <p:spPr>
          <a:xfrm>
            <a:off x="321468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8" name="Rectangle 1597"/>
          <p:cNvSpPr/>
          <p:nvPr/>
        </p:nvSpPr>
        <p:spPr>
          <a:xfrm>
            <a:off x="264318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9" name="Rectangle 1598"/>
          <p:cNvSpPr/>
          <p:nvPr/>
        </p:nvSpPr>
        <p:spPr>
          <a:xfrm>
            <a:off x="2786063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0" name="Rectangle 1599"/>
          <p:cNvSpPr/>
          <p:nvPr/>
        </p:nvSpPr>
        <p:spPr>
          <a:xfrm>
            <a:off x="292893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1" name="Rectangle 1600"/>
          <p:cNvSpPr/>
          <p:nvPr/>
        </p:nvSpPr>
        <p:spPr>
          <a:xfrm>
            <a:off x="3071813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2" name="Rectangle 1601"/>
          <p:cNvSpPr/>
          <p:nvPr/>
        </p:nvSpPr>
        <p:spPr>
          <a:xfrm>
            <a:off x="321468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3" name="Rectangle 1602"/>
          <p:cNvSpPr/>
          <p:nvPr/>
        </p:nvSpPr>
        <p:spPr>
          <a:xfrm>
            <a:off x="264318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4" name="Rectangle 1603"/>
          <p:cNvSpPr/>
          <p:nvPr/>
        </p:nvSpPr>
        <p:spPr>
          <a:xfrm>
            <a:off x="2786063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5" name="Rectangle 1604"/>
          <p:cNvSpPr/>
          <p:nvPr/>
        </p:nvSpPr>
        <p:spPr>
          <a:xfrm>
            <a:off x="292893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6" name="Rectangle 1605"/>
          <p:cNvSpPr/>
          <p:nvPr/>
        </p:nvSpPr>
        <p:spPr>
          <a:xfrm>
            <a:off x="3071813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7" name="Rectangle 1606"/>
          <p:cNvSpPr/>
          <p:nvPr/>
        </p:nvSpPr>
        <p:spPr>
          <a:xfrm>
            <a:off x="321468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8" name="Rectangle 1607"/>
          <p:cNvSpPr/>
          <p:nvPr/>
        </p:nvSpPr>
        <p:spPr>
          <a:xfrm>
            <a:off x="264318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9" name="Rectangle 1608"/>
          <p:cNvSpPr/>
          <p:nvPr/>
        </p:nvSpPr>
        <p:spPr>
          <a:xfrm>
            <a:off x="2786063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0" name="Rectangle 1609"/>
          <p:cNvSpPr/>
          <p:nvPr/>
        </p:nvSpPr>
        <p:spPr>
          <a:xfrm>
            <a:off x="292893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1" name="Rectangle 1610"/>
          <p:cNvSpPr/>
          <p:nvPr/>
        </p:nvSpPr>
        <p:spPr>
          <a:xfrm>
            <a:off x="3071813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2" name="Rectangle 1611"/>
          <p:cNvSpPr/>
          <p:nvPr/>
        </p:nvSpPr>
        <p:spPr>
          <a:xfrm>
            <a:off x="321468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3" name="Rectangle 1612"/>
          <p:cNvSpPr/>
          <p:nvPr/>
        </p:nvSpPr>
        <p:spPr>
          <a:xfrm>
            <a:off x="2643188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4" name="Rectangle 1613"/>
          <p:cNvSpPr/>
          <p:nvPr/>
        </p:nvSpPr>
        <p:spPr>
          <a:xfrm>
            <a:off x="2786063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5" name="Rectangle 1614"/>
          <p:cNvSpPr/>
          <p:nvPr/>
        </p:nvSpPr>
        <p:spPr>
          <a:xfrm>
            <a:off x="2928938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6" name="Rectangle 1615"/>
          <p:cNvSpPr/>
          <p:nvPr/>
        </p:nvSpPr>
        <p:spPr>
          <a:xfrm>
            <a:off x="3071813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7" name="Rectangle 1616"/>
          <p:cNvSpPr/>
          <p:nvPr/>
        </p:nvSpPr>
        <p:spPr>
          <a:xfrm>
            <a:off x="3214688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8" name="Rectangle 1617"/>
          <p:cNvSpPr/>
          <p:nvPr/>
        </p:nvSpPr>
        <p:spPr>
          <a:xfrm>
            <a:off x="335756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9" name="Rectangle 1618"/>
          <p:cNvSpPr/>
          <p:nvPr/>
        </p:nvSpPr>
        <p:spPr>
          <a:xfrm>
            <a:off x="3500438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0" name="Rectangle 1619"/>
          <p:cNvSpPr/>
          <p:nvPr/>
        </p:nvSpPr>
        <p:spPr>
          <a:xfrm>
            <a:off x="364331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1" name="Rectangle 1620"/>
          <p:cNvSpPr/>
          <p:nvPr/>
        </p:nvSpPr>
        <p:spPr>
          <a:xfrm>
            <a:off x="3786188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2" name="Rectangle 1621"/>
          <p:cNvSpPr/>
          <p:nvPr/>
        </p:nvSpPr>
        <p:spPr>
          <a:xfrm>
            <a:off x="392906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3" name="Rectangle 1622"/>
          <p:cNvSpPr/>
          <p:nvPr/>
        </p:nvSpPr>
        <p:spPr>
          <a:xfrm>
            <a:off x="335756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4" name="Rectangle 1623"/>
          <p:cNvSpPr/>
          <p:nvPr/>
        </p:nvSpPr>
        <p:spPr>
          <a:xfrm>
            <a:off x="3500438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5" name="Rectangle 1624"/>
          <p:cNvSpPr/>
          <p:nvPr/>
        </p:nvSpPr>
        <p:spPr>
          <a:xfrm>
            <a:off x="364331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6" name="Rectangle 1625"/>
          <p:cNvSpPr/>
          <p:nvPr/>
        </p:nvSpPr>
        <p:spPr>
          <a:xfrm>
            <a:off x="3786188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7" name="Rectangle 1626"/>
          <p:cNvSpPr/>
          <p:nvPr/>
        </p:nvSpPr>
        <p:spPr>
          <a:xfrm>
            <a:off x="392906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8" name="Rectangle 1627"/>
          <p:cNvSpPr/>
          <p:nvPr/>
        </p:nvSpPr>
        <p:spPr>
          <a:xfrm>
            <a:off x="335756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9" name="Rectangle 1628"/>
          <p:cNvSpPr/>
          <p:nvPr/>
        </p:nvSpPr>
        <p:spPr>
          <a:xfrm>
            <a:off x="3500438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0" name="Rectangle 1629"/>
          <p:cNvSpPr/>
          <p:nvPr/>
        </p:nvSpPr>
        <p:spPr>
          <a:xfrm>
            <a:off x="364331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1" name="Rectangle 1630"/>
          <p:cNvSpPr/>
          <p:nvPr/>
        </p:nvSpPr>
        <p:spPr>
          <a:xfrm>
            <a:off x="3786188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2" name="Rectangle 1631"/>
          <p:cNvSpPr/>
          <p:nvPr/>
        </p:nvSpPr>
        <p:spPr>
          <a:xfrm>
            <a:off x="392906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3" name="Rectangle 1632"/>
          <p:cNvSpPr/>
          <p:nvPr/>
        </p:nvSpPr>
        <p:spPr>
          <a:xfrm>
            <a:off x="335756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4" name="Rectangle 1633"/>
          <p:cNvSpPr/>
          <p:nvPr/>
        </p:nvSpPr>
        <p:spPr>
          <a:xfrm>
            <a:off x="3500438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" name="Rectangle 1634"/>
          <p:cNvSpPr/>
          <p:nvPr/>
        </p:nvSpPr>
        <p:spPr>
          <a:xfrm>
            <a:off x="364331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6" name="Rectangle 1635"/>
          <p:cNvSpPr/>
          <p:nvPr/>
        </p:nvSpPr>
        <p:spPr>
          <a:xfrm>
            <a:off x="3786188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7" name="Rectangle 1636"/>
          <p:cNvSpPr/>
          <p:nvPr/>
        </p:nvSpPr>
        <p:spPr>
          <a:xfrm>
            <a:off x="392906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" name="Rectangle 1637"/>
          <p:cNvSpPr/>
          <p:nvPr/>
        </p:nvSpPr>
        <p:spPr>
          <a:xfrm>
            <a:off x="335756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" name="Rectangle 1638"/>
          <p:cNvSpPr/>
          <p:nvPr/>
        </p:nvSpPr>
        <p:spPr>
          <a:xfrm>
            <a:off x="350043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0" name="Rectangle 1639"/>
          <p:cNvSpPr/>
          <p:nvPr/>
        </p:nvSpPr>
        <p:spPr>
          <a:xfrm>
            <a:off x="364331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1" name="Rectangle 1640"/>
          <p:cNvSpPr/>
          <p:nvPr/>
        </p:nvSpPr>
        <p:spPr>
          <a:xfrm>
            <a:off x="378618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2" name="Rectangle 1641"/>
          <p:cNvSpPr/>
          <p:nvPr/>
        </p:nvSpPr>
        <p:spPr>
          <a:xfrm>
            <a:off x="392906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3" name="Rectangle 1642"/>
          <p:cNvSpPr/>
          <p:nvPr/>
        </p:nvSpPr>
        <p:spPr>
          <a:xfrm>
            <a:off x="264318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4" name="Rectangle 1643"/>
          <p:cNvSpPr/>
          <p:nvPr/>
        </p:nvSpPr>
        <p:spPr>
          <a:xfrm>
            <a:off x="2786063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5" name="Rectangle 1644"/>
          <p:cNvSpPr/>
          <p:nvPr/>
        </p:nvSpPr>
        <p:spPr>
          <a:xfrm>
            <a:off x="292893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6" name="Rectangle 1645"/>
          <p:cNvSpPr/>
          <p:nvPr/>
        </p:nvSpPr>
        <p:spPr>
          <a:xfrm>
            <a:off x="3071813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7" name="Rectangle 1646"/>
          <p:cNvSpPr/>
          <p:nvPr/>
        </p:nvSpPr>
        <p:spPr>
          <a:xfrm>
            <a:off x="321468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8" name="Rectangle 1647"/>
          <p:cNvSpPr/>
          <p:nvPr/>
        </p:nvSpPr>
        <p:spPr>
          <a:xfrm>
            <a:off x="264318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9" name="Rectangle 1648"/>
          <p:cNvSpPr/>
          <p:nvPr/>
        </p:nvSpPr>
        <p:spPr>
          <a:xfrm>
            <a:off x="2786063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0" name="Rectangle 1649"/>
          <p:cNvSpPr/>
          <p:nvPr/>
        </p:nvSpPr>
        <p:spPr>
          <a:xfrm>
            <a:off x="292893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1" name="Rectangle 1650"/>
          <p:cNvSpPr/>
          <p:nvPr/>
        </p:nvSpPr>
        <p:spPr>
          <a:xfrm>
            <a:off x="3071813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2" name="Rectangle 1651"/>
          <p:cNvSpPr/>
          <p:nvPr/>
        </p:nvSpPr>
        <p:spPr>
          <a:xfrm>
            <a:off x="321468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3" name="Rectangle 1652"/>
          <p:cNvSpPr/>
          <p:nvPr/>
        </p:nvSpPr>
        <p:spPr>
          <a:xfrm>
            <a:off x="264318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4" name="Rectangle 1653"/>
          <p:cNvSpPr/>
          <p:nvPr/>
        </p:nvSpPr>
        <p:spPr>
          <a:xfrm>
            <a:off x="2786063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5" name="Rectangle 1654"/>
          <p:cNvSpPr/>
          <p:nvPr/>
        </p:nvSpPr>
        <p:spPr>
          <a:xfrm>
            <a:off x="292893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6" name="Rectangle 1655"/>
          <p:cNvSpPr/>
          <p:nvPr/>
        </p:nvSpPr>
        <p:spPr>
          <a:xfrm>
            <a:off x="3071813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7" name="Rectangle 1656"/>
          <p:cNvSpPr/>
          <p:nvPr/>
        </p:nvSpPr>
        <p:spPr>
          <a:xfrm>
            <a:off x="321468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8" name="Rectangle 1657"/>
          <p:cNvSpPr/>
          <p:nvPr/>
        </p:nvSpPr>
        <p:spPr>
          <a:xfrm>
            <a:off x="264318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9" name="Rectangle 1658"/>
          <p:cNvSpPr/>
          <p:nvPr/>
        </p:nvSpPr>
        <p:spPr>
          <a:xfrm>
            <a:off x="2786063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0" name="Rectangle 1659"/>
          <p:cNvSpPr/>
          <p:nvPr/>
        </p:nvSpPr>
        <p:spPr>
          <a:xfrm>
            <a:off x="292893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1" name="Rectangle 1660"/>
          <p:cNvSpPr/>
          <p:nvPr/>
        </p:nvSpPr>
        <p:spPr>
          <a:xfrm>
            <a:off x="3071813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2" name="Rectangle 1661"/>
          <p:cNvSpPr/>
          <p:nvPr/>
        </p:nvSpPr>
        <p:spPr>
          <a:xfrm>
            <a:off x="321468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3" name="Rectangle 1662"/>
          <p:cNvSpPr/>
          <p:nvPr/>
        </p:nvSpPr>
        <p:spPr>
          <a:xfrm>
            <a:off x="2643188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4" name="Rectangle 1663"/>
          <p:cNvSpPr/>
          <p:nvPr/>
        </p:nvSpPr>
        <p:spPr>
          <a:xfrm>
            <a:off x="2786063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5" name="Rectangle 1664"/>
          <p:cNvSpPr/>
          <p:nvPr/>
        </p:nvSpPr>
        <p:spPr>
          <a:xfrm>
            <a:off x="2928938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6" name="Rectangle 1665"/>
          <p:cNvSpPr/>
          <p:nvPr/>
        </p:nvSpPr>
        <p:spPr>
          <a:xfrm>
            <a:off x="3071813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7" name="Rectangle 1666"/>
          <p:cNvSpPr/>
          <p:nvPr/>
        </p:nvSpPr>
        <p:spPr>
          <a:xfrm>
            <a:off x="3214688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8" name="Rectangle 1667"/>
          <p:cNvSpPr/>
          <p:nvPr/>
        </p:nvSpPr>
        <p:spPr>
          <a:xfrm>
            <a:off x="335756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" name="Rectangle 1668"/>
          <p:cNvSpPr/>
          <p:nvPr/>
        </p:nvSpPr>
        <p:spPr>
          <a:xfrm>
            <a:off x="3500438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0" name="Rectangle 1669"/>
          <p:cNvSpPr/>
          <p:nvPr/>
        </p:nvSpPr>
        <p:spPr>
          <a:xfrm>
            <a:off x="364331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1" name="Rectangle 1670"/>
          <p:cNvSpPr/>
          <p:nvPr/>
        </p:nvSpPr>
        <p:spPr>
          <a:xfrm>
            <a:off x="3786188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2" name="Rectangle 1671"/>
          <p:cNvSpPr/>
          <p:nvPr/>
        </p:nvSpPr>
        <p:spPr>
          <a:xfrm>
            <a:off x="392906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3" name="Rectangle 1672"/>
          <p:cNvSpPr/>
          <p:nvPr/>
        </p:nvSpPr>
        <p:spPr>
          <a:xfrm>
            <a:off x="335756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4" name="Rectangle 1673"/>
          <p:cNvSpPr/>
          <p:nvPr/>
        </p:nvSpPr>
        <p:spPr>
          <a:xfrm>
            <a:off x="3500438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5" name="Rectangle 1674"/>
          <p:cNvSpPr/>
          <p:nvPr/>
        </p:nvSpPr>
        <p:spPr>
          <a:xfrm>
            <a:off x="364331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6" name="Rectangle 1675"/>
          <p:cNvSpPr/>
          <p:nvPr/>
        </p:nvSpPr>
        <p:spPr>
          <a:xfrm>
            <a:off x="3786188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7" name="Rectangle 1676"/>
          <p:cNvSpPr/>
          <p:nvPr/>
        </p:nvSpPr>
        <p:spPr>
          <a:xfrm>
            <a:off x="392906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8" name="Rectangle 1677"/>
          <p:cNvSpPr/>
          <p:nvPr/>
        </p:nvSpPr>
        <p:spPr>
          <a:xfrm>
            <a:off x="335756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" name="Rectangle 1678"/>
          <p:cNvSpPr/>
          <p:nvPr/>
        </p:nvSpPr>
        <p:spPr>
          <a:xfrm>
            <a:off x="3500438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0" name="Rectangle 1679"/>
          <p:cNvSpPr/>
          <p:nvPr/>
        </p:nvSpPr>
        <p:spPr>
          <a:xfrm>
            <a:off x="364331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1" name="Rectangle 1680"/>
          <p:cNvSpPr/>
          <p:nvPr/>
        </p:nvSpPr>
        <p:spPr>
          <a:xfrm>
            <a:off x="3786188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2" name="Rectangle 1681"/>
          <p:cNvSpPr/>
          <p:nvPr/>
        </p:nvSpPr>
        <p:spPr>
          <a:xfrm>
            <a:off x="392906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3" name="Rectangle 1682"/>
          <p:cNvSpPr/>
          <p:nvPr/>
        </p:nvSpPr>
        <p:spPr>
          <a:xfrm>
            <a:off x="335756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4" name="Rectangle 1683"/>
          <p:cNvSpPr/>
          <p:nvPr/>
        </p:nvSpPr>
        <p:spPr>
          <a:xfrm>
            <a:off x="3500438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5" name="Rectangle 1684"/>
          <p:cNvSpPr/>
          <p:nvPr/>
        </p:nvSpPr>
        <p:spPr>
          <a:xfrm>
            <a:off x="364331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6" name="Rectangle 1685"/>
          <p:cNvSpPr/>
          <p:nvPr/>
        </p:nvSpPr>
        <p:spPr>
          <a:xfrm>
            <a:off x="3786188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7" name="Rectangle 1686"/>
          <p:cNvSpPr/>
          <p:nvPr/>
        </p:nvSpPr>
        <p:spPr>
          <a:xfrm>
            <a:off x="392906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8" name="Rectangle 1687"/>
          <p:cNvSpPr/>
          <p:nvPr/>
        </p:nvSpPr>
        <p:spPr>
          <a:xfrm>
            <a:off x="335756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" name="Rectangle 1688"/>
          <p:cNvSpPr/>
          <p:nvPr/>
        </p:nvSpPr>
        <p:spPr>
          <a:xfrm>
            <a:off x="3500438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0" name="Rectangle 1689"/>
          <p:cNvSpPr/>
          <p:nvPr/>
        </p:nvSpPr>
        <p:spPr>
          <a:xfrm>
            <a:off x="364331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1" name="Rectangle 1690"/>
          <p:cNvSpPr/>
          <p:nvPr/>
        </p:nvSpPr>
        <p:spPr>
          <a:xfrm>
            <a:off x="3786188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2" name="Rectangle 1691"/>
          <p:cNvSpPr/>
          <p:nvPr/>
        </p:nvSpPr>
        <p:spPr>
          <a:xfrm>
            <a:off x="392906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3" name="Rectangle 1692"/>
          <p:cNvSpPr/>
          <p:nvPr/>
        </p:nvSpPr>
        <p:spPr>
          <a:xfrm>
            <a:off x="464343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4" name="Rectangle 1693"/>
          <p:cNvSpPr/>
          <p:nvPr/>
        </p:nvSpPr>
        <p:spPr>
          <a:xfrm>
            <a:off x="4786313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5" name="Rectangle 1694"/>
          <p:cNvSpPr/>
          <p:nvPr/>
        </p:nvSpPr>
        <p:spPr>
          <a:xfrm>
            <a:off x="492918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6" name="Rectangle 1695"/>
          <p:cNvSpPr/>
          <p:nvPr/>
        </p:nvSpPr>
        <p:spPr>
          <a:xfrm>
            <a:off x="5072063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7" name="Rectangle 1696"/>
          <p:cNvSpPr/>
          <p:nvPr/>
        </p:nvSpPr>
        <p:spPr>
          <a:xfrm>
            <a:off x="521493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8" name="Rectangle 1697"/>
          <p:cNvSpPr/>
          <p:nvPr/>
        </p:nvSpPr>
        <p:spPr>
          <a:xfrm>
            <a:off x="464343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" name="Rectangle 1698"/>
          <p:cNvSpPr/>
          <p:nvPr/>
        </p:nvSpPr>
        <p:spPr>
          <a:xfrm>
            <a:off x="4786313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0" name="Rectangle 1699"/>
          <p:cNvSpPr/>
          <p:nvPr/>
        </p:nvSpPr>
        <p:spPr>
          <a:xfrm>
            <a:off x="492918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1" name="Rectangle 1700"/>
          <p:cNvSpPr/>
          <p:nvPr/>
        </p:nvSpPr>
        <p:spPr>
          <a:xfrm>
            <a:off x="5072063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2" name="Rectangle 1701"/>
          <p:cNvSpPr/>
          <p:nvPr/>
        </p:nvSpPr>
        <p:spPr>
          <a:xfrm>
            <a:off x="521493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3" name="Rectangle 1702"/>
          <p:cNvSpPr/>
          <p:nvPr/>
        </p:nvSpPr>
        <p:spPr>
          <a:xfrm>
            <a:off x="464343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4" name="Rectangle 1703"/>
          <p:cNvSpPr/>
          <p:nvPr/>
        </p:nvSpPr>
        <p:spPr>
          <a:xfrm>
            <a:off x="4786313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5" name="Rectangle 1704"/>
          <p:cNvSpPr/>
          <p:nvPr/>
        </p:nvSpPr>
        <p:spPr>
          <a:xfrm>
            <a:off x="492918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6" name="Rectangle 1705"/>
          <p:cNvSpPr/>
          <p:nvPr/>
        </p:nvSpPr>
        <p:spPr>
          <a:xfrm>
            <a:off x="5072063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7" name="Rectangle 1706"/>
          <p:cNvSpPr/>
          <p:nvPr/>
        </p:nvSpPr>
        <p:spPr>
          <a:xfrm>
            <a:off x="521493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8" name="Rectangle 1707"/>
          <p:cNvSpPr/>
          <p:nvPr/>
        </p:nvSpPr>
        <p:spPr>
          <a:xfrm>
            <a:off x="464343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9" name="Rectangle 1708"/>
          <p:cNvSpPr/>
          <p:nvPr/>
        </p:nvSpPr>
        <p:spPr>
          <a:xfrm>
            <a:off x="4786313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" name="Rectangle 1709"/>
          <p:cNvSpPr/>
          <p:nvPr/>
        </p:nvSpPr>
        <p:spPr>
          <a:xfrm>
            <a:off x="492918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1" name="Rectangle 1710"/>
          <p:cNvSpPr/>
          <p:nvPr/>
        </p:nvSpPr>
        <p:spPr>
          <a:xfrm>
            <a:off x="5072063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2" name="Rectangle 1711"/>
          <p:cNvSpPr/>
          <p:nvPr/>
        </p:nvSpPr>
        <p:spPr>
          <a:xfrm>
            <a:off x="521493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3" name="Rectangle 1712"/>
          <p:cNvSpPr/>
          <p:nvPr/>
        </p:nvSpPr>
        <p:spPr>
          <a:xfrm>
            <a:off x="464343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4" name="Rectangle 1713"/>
          <p:cNvSpPr/>
          <p:nvPr/>
        </p:nvSpPr>
        <p:spPr>
          <a:xfrm>
            <a:off x="4786313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5" name="Rectangle 1714"/>
          <p:cNvSpPr/>
          <p:nvPr/>
        </p:nvSpPr>
        <p:spPr>
          <a:xfrm>
            <a:off x="492918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6" name="Rectangle 1715"/>
          <p:cNvSpPr/>
          <p:nvPr/>
        </p:nvSpPr>
        <p:spPr>
          <a:xfrm>
            <a:off x="5072063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7" name="Rectangle 1716"/>
          <p:cNvSpPr/>
          <p:nvPr/>
        </p:nvSpPr>
        <p:spPr>
          <a:xfrm>
            <a:off x="521493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8" name="Rectangle 1717"/>
          <p:cNvSpPr/>
          <p:nvPr/>
        </p:nvSpPr>
        <p:spPr>
          <a:xfrm>
            <a:off x="5357813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9" name="Rectangle 1718"/>
          <p:cNvSpPr/>
          <p:nvPr/>
        </p:nvSpPr>
        <p:spPr>
          <a:xfrm>
            <a:off x="5500688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" name="Rectangle 1719"/>
          <p:cNvSpPr/>
          <p:nvPr/>
        </p:nvSpPr>
        <p:spPr>
          <a:xfrm>
            <a:off x="5643563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1" name="Rectangle 1720"/>
          <p:cNvSpPr/>
          <p:nvPr/>
        </p:nvSpPr>
        <p:spPr>
          <a:xfrm>
            <a:off x="5786438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2" name="Rectangle 1721"/>
          <p:cNvSpPr/>
          <p:nvPr/>
        </p:nvSpPr>
        <p:spPr>
          <a:xfrm>
            <a:off x="5929313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3" name="Rectangle 1722"/>
          <p:cNvSpPr/>
          <p:nvPr/>
        </p:nvSpPr>
        <p:spPr>
          <a:xfrm>
            <a:off x="5357813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4" name="Rectangle 1723"/>
          <p:cNvSpPr/>
          <p:nvPr/>
        </p:nvSpPr>
        <p:spPr>
          <a:xfrm>
            <a:off x="5500688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5" name="Rectangle 1724"/>
          <p:cNvSpPr/>
          <p:nvPr/>
        </p:nvSpPr>
        <p:spPr>
          <a:xfrm>
            <a:off x="5643563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6" name="Rectangle 1725"/>
          <p:cNvSpPr/>
          <p:nvPr/>
        </p:nvSpPr>
        <p:spPr>
          <a:xfrm>
            <a:off x="5786438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7" name="Rectangle 1726"/>
          <p:cNvSpPr/>
          <p:nvPr/>
        </p:nvSpPr>
        <p:spPr>
          <a:xfrm>
            <a:off x="5929313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8" name="Rectangle 1727"/>
          <p:cNvSpPr/>
          <p:nvPr/>
        </p:nvSpPr>
        <p:spPr>
          <a:xfrm>
            <a:off x="5357813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9" name="Rectangle 1728"/>
          <p:cNvSpPr/>
          <p:nvPr/>
        </p:nvSpPr>
        <p:spPr>
          <a:xfrm>
            <a:off x="5500688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0" name="Rectangle 1729"/>
          <p:cNvSpPr/>
          <p:nvPr/>
        </p:nvSpPr>
        <p:spPr>
          <a:xfrm>
            <a:off x="564356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1" name="Rectangle 1730"/>
          <p:cNvSpPr/>
          <p:nvPr/>
        </p:nvSpPr>
        <p:spPr>
          <a:xfrm>
            <a:off x="5786438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2" name="Rectangle 1731"/>
          <p:cNvSpPr/>
          <p:nvPr/>
        </p:nvSpPr>
        <p:spPr>
          <a:xfrm>
            <a:off x="592931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3" name="Rectangle 1732"/>
          <p:cNvSpPr/>
          <p:nvPr/>
        </p:nvSpPr>
        <p:spPr>
          <a:xfrm>
            <a:off x="535781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4" name="Rectangle 1733"/>
          <p:cNvSpPr/>
          <p:nvPr/>
        </p:nvSpPr>
        <p:spPr>
          <a:xfrm>
            <a:off x="5500688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5" name="Rectangle 1734"/>
          <p:cNvSpPr/>
          <p:nvPr/>
        </p:nvSpPr>
        <p:spPr>
          <a:xfrm>
            <a:off x="564356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6" name="Rectangle 1735"/>
          <p:cNvSpPr/>
          <p:nvPr/>
        </p:nvSpPr>
        <p:spPr>
          <a:xfrm>
            <a:off x="5786438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7" name="Rectangle 1736"/>
          <p:cNvSpPr/>
          <p:nvPr/>
        </p:nvSpPr>
        <p:spPr>
          <a:xfrm>
            <a:off x="592931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8" name="Rectangle 1737"/>
          <p:cNvSpPr/>
          <p:nvPr/>
        </p:nvSpPr>
        <p:spPr>
          <a:xfrm>
            <a:off x="535781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9" name="Rectangle 1738"/>
          <p:cNvSpPr/>
          <p:nvPr/>
        </p:nvSpPr>
        <p:spPr>
          <a:xfrm>
            <a:off x="5500688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0" name="Rectangle 1739"/>
          <p:cNvSpPr/>
          <p:nvPr/>
        </p:nvSpPr>
        <p:spPr>
          <a:xfrm>
            <a:off x="564356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" name="Rectangle 1740"/>
          <p:cNvSpPr/>
          <p:nvPr/>
        </p:nvSpPr>
        <p:spPr>
          <a:xfrm>
            <a:off x="5786438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" name="Rectangle 1741"/>
          <p:cNvSpPr/>
          <p:nvPr/>
        </p:nvSpPr>
        <p:spPr>
          <a:xfrm>
            <a:off x="592931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3" name="Rectangle 1742"/>
          <p:cNvSpPr/>
          <p:nvPr/>
        </p:nvSpPr>
        <p:spPr>
          <a:xfrm>
            <a:off x="464343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4" name="Rectangle 1743"/>
          <p:cNvSpPr/>
          <p:nvPr/>
        </p:nvSpPr>
        <p:spPr>
          <a:xfrm>
            <a:off x="4786313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5" name="Rectangle 1744"/>
          <p:cNvSpPr/>
          <p:nvPr/>
        </p:nvSpPr>
        <p:spPr>
          <a:xfrm>
            <a:off x="492918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6" name="Rectangle 1745"/>
          <p:cNvSpPr/>
          <p:nvPr/>
        </p:nvSpPr>
        <p:spPr>
          <a:xfrm>
            <a:off x="5072063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7" name="Rectangle 1746"/>
          <p:cNvSpPr/>
          <p:nvPr/>
        </p:nvSpPr>
        <p:spPr>
          <a:xfrm>
            <a:off x="521493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8" name="Rectangle 1747"/>
          <p:cNvSpPr/>
          <p:nvPr/>
        </p:nvSpPr>
        <p:spPr>
          <a:xfrm>
            <a:off x="464343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9" name="Rectangle 1748"/>
          <p:cNvSpPr/>
          <p:nvPr/>
        </p:nvSpPr>
        <p:spPr>
          <a:xfrm>
            <a:off x="4786313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0" name="Rectangle 1749"/>
          <p:cNvSpPr/>
          <p:nvPr/>
        </p:nvSpPr>
        <p:spPr>
          <a:xfrm>
            <a:off x="492918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1" name="Rectangle 1750"/>
          <p:cNvSpPr/>
          <p:nvPr/>
        </p:nvSpPr>
        <p:spPr>
          <a:xfrm>
            <a:off x="5072063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2" name="Rectangle 1751"/>
          <p:cNvSpPr/>
          <p:nvPr/>
        </p:nvSpPr>
        <p:spPr>
          <a:xfrm>
            <a:off x="521493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3" name="Rectangle 1752"/>
          <p:cNvSpPr/>
          <p:nvPr/>
        </p:nvSpPr>
        <p:spPr>
          <a:xfrm>
            <a:off x="464343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4" name="Rectangle 1753"/>
          <p:cNvSpPr/>
          <p:nvPr/>
        </p:nvSpPr>
        <p:spPr>
          <a:xfrm>
            <a:off x="4786313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5" name="Rectangle 1754"/>
          <p:cNvSpPr/>
          <p:nvPr/>
        </p:nvSpPr>
        <p:spPr>
          <a:xfrm>
            <a:off x="492918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6" name="Rectangle 1755"/>
          <p:cNvSpPr/>
          <p:nvPr/>
        </p:nvSpPr>
        <p:spPr>
          <a:xfrm>
            <a:off x="5072063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7" name="Rectangle 1756"/>
          <p:cNvSpPr/>
          <p:nvPr/>
        </p:nvSpPr>
        <p:spPr>
          <a:xfrm>
            <a:off x="521493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8" name="Rectangle 1757"/>
          <p:cNvSpPr/>
          <p:nvPr/>
        </p:nvSpPr>
        <p:spPr>
          <a:xfrm>
            <a:off x="464343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9" name="Rectangle 1758"/>
          <p:cNvSpPr/>
          <p:nvPr/>
        </p:nvSpPr>
        <p:spPr>
          <a:xfrm>
            <a:off x="4786313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0" name="Rectangle 1759"/>
          <p:cNvSpPr/>
          <p:nvPr/>
        </p:nvSpPr>
        <p:spPr>
          <a:xfrm>
            <a:off x="492918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1" name="Rectangle 1760"/>
          <p:cNvSpPr/>
          <p:nvPr/>
        </p:nvSpPr>
        <p:spPr>
          <a:xfrm>
            <a:off x="5072063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2" name="Rectangle 1761"/>
          <p:cNvSpPr/>
          <p:nvPr/>
        </p:nvSpPr>
        <p:spPr>
          <a:xfrm>
            <a:off x="521493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3" name="Rectangle 1762"/>
          <p:cNvSpPr/>
          <p:nvPr/>
        </p:nvSpPr>
        <p:spPr>
          <a:xfrm>
            <a:off x="464343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4" name="Rectangle 1763"/>
          <p:cNvSpPr/>
          <p:nvPr/>
        </p:nvSpPr>
        <p:spPr>
          <a:xfrm>
            <a:off x="4786313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5" name="Rectangle 1764"/>
          <p:cNvSpPr/>
          <p:nvPr/>
        </p:nvSpPr>
        <p:spPr>
          <a:xfrm>
            <a:off x="492918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6" name="Rectangle 1765"/>
          <p:cNvSpPr/>
          <p:nvPr/>
        </p:nvSpPr>
        <p:spPr>
          <a:xfrm>
            <a:off x="5072063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7" name="Rectangle 1766"/>
          <p:cNvSpPr/>
          <p:nvPr/>
        </p:nvSpPr>
        <p:spPr>
          <a:xfrm>
            <a:off x="521493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8" name="Rectangle 1767"/>
          <p:cNvSpPr/>
          <p:nvPr/>
        </p:nvSpPr>
        <p:spPr>
          <a:xfrm>
            <a:off x="535781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9" name="Rectangle 1768"/>
          <p:cNvSpPr/>
          <p:nvPr/>
        </p:nvSpPr>
        <p:spPr>
          <a:xfrm>
            <a:off x="5500688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0" name="Rectangle 1769"/>
          <p:cNvSpPr/>
          <p:nvPr/>
        </p:nvSpPr>
        <p:spPr>
          <a:xfrm>
            <a:off x="564356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1" name="Rectangle 1770"/>
          <p:cNvSpPr/>
          <p:nvPr/>
        </p:nvSpPr>
        <p:spPr>
          <a:xfrm>
            <a:off x="5786438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2" name="Rectangle 1771"/>
          <p:cNvSpPr/>
          <p:nvPr/>
        </p:nvSpPr>
        <p:spPr>
          <a:xfrm>
            <a:off x="592931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3" name="Rectangle 1772"/>
          <p:cNvSpPr/>
          <p:nvPr/>
        </p:nvSpPr>
        <p:spPr>
          <a:xfrm>
            <a:off x="5357813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4" name="Rectangle 1773"/>
          <p:cNvSpPr/>
          <p:nvPr/>
        </p:nvSpPr>
        <p:spPr>
          <a:xfrm>
            <a:off x="5500688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5" name="Rectangle 1774"/>
          <p:cNvSpPr/>
          <p:nvPr/>
        </p:nvSpPr>
        <p:spPr>
          <a:xfrm>
            <a:off x="564356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6" name="Rectangle 1775"/>
          <p:cNvSpPr/>
          <p:nvPr/>
        </p:nvSpPr>
        <p:spPr>
          <a:xfrm>
            <a:off x="5786438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7" name="Rectangle 1776"/>
          <p:cNvSpPr/>
          <p:nvPr/>
        </p:nvSpPr>
        <p:spPr>
          <a:xfrm>
            <a:off x="592931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8" name="Rectangle 1777"/>
          <p:cNvSpPr/>
          <p:nvPr/>
        </p:nvSpPr>
        <p:spPr>
          <a:xfrm>
            <a:off x="5357813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9" name="Rectangle 1778"/>
          <p:cNvSpPr/>
          <p:nvPr/>
        </p:nvSpPr>
        <p:spPr>
          <a:xfrm>
            <a:off x="5500688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0" name="Rectangle 1779"/>
          <p:cNvSpPr/>
          <p:nvPr/>
        </p:nvSpPr>
        <p:spPr>
          <a:xfrm>
            <a:off x="5643563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1" name="Rectangle 1780"/>
          <p:cNvSpPr/>
          <p:nvPr/>
        </p:nvSpPr>
        <p:spPr>
          <a:xfrm>
            <a:off x="5786438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2" name="Rectangle 1781"/>
          <p:cNvSpPr/>
          <p:nvPr/>
        </p:nvSpPr>
        <p:spPr>
          <a:xfrm>
            <a:off x="5929313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3" name="Rectangle 1782"/>
          <p:cNvSpPr/>
          <p:nvPr/>
        </p:nvSpPr>
        <p:spPr>
          <a:xfrm>
            <a:off x="535781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4" name="Rectangle 1783"/>
          <p:cNvSpPr/>
          <p:nvPr/>
        </p:nvSpPr>
        <p:spPr>
          <a:xfrm>
            <a:off x="5500688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5" name="Rectangle 1784"/>
          <p:cNvSpPr/>
          <p:nvPr/>
        </p:nvSpPr>
        <p:spPr>
          <a:xfrm>
            <a:off x="564356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6" name="Rectangle 1785"/>
          <p:cNvSpPr/>
          <p:nvPr/>
        </p:nvSpPr>
        <p:spPr>
          <a:xfrm>
            <a:off x="5786438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7" name="Rectangle 1786"/>
          <p:cNvSpPr/>
          <p:nvPr/>
        </p:nvSpPr>
        <p:spPr>
          <a:xfrm>
            <a:off x="592931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8" name="Rectangle 1787"/>
          <p:cNvSpPr/>
          <p:nvPr/>
        </p:nvSpPr>
        <p:spPr>
          <a:xfrm>
            <a:off x="535781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9" name="Rectangle 1788"/>
          <p:cNvSpPr/>
          <p:nvPr/>
        </p:nvSpPr>
        <p:spPr>
          <a:xfrm>
            <a:off x="5500688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0" name="Rectangle 1789"/>
          <p:cNvSpPr/>
          <p:nvPr/>
        </p:nvSpPr>
        <p:spPr>
          <a:xfrm>
            <a:off x="564356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1" name="Rectangle 1790"/>
          <p:cNvSpPr/>
          <p:nvPr/>
        </p:nvSpPr>
        <p:spPr>
          <a:xfrm>
            <a:off x="5786438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" name="Rectangle 1791"/>
          <p:cNvSpPr/>
          <p:nvPr/>
        </p:nvSpPr>
        <p:spPr>
          <a:xfrm>
            <a:off x="592931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3" name="Rectangle 1792"/>
          <p:cNvSpPr/>
          <p:nvPr/>
        </p:nvSpPr>
        <p:spPr>
          <a:xfrm>
            <a:off x="607218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4" name="Rectangle 1793"/>
          <p:cNvSpPr/>
          <p:nvPr/>
        </p:nvSpPr>
        <p:spPr>
          <a:xfrm>
            <a:off x="6215063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5" name="Rectangle 1794"/>
          <p:cNvSpPr/>
          <p:nvPr/>
        </p:nvSpPr>
        <p:spPr>
          <a:xfrm>
            <a:off x="635793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6" name="Rectangle 1795"/>
          <p:cNvSpPr/>
          <p:nvPr/>
        </p:nvSpPr>
        <p:spPr>
          <a:xfrm>
            <a:off x="6500813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7" name="Rectangle 1796"/>
          <p:cNvSpPr/>
          <p:nvPr/>
        </p:nvSpPr>
        <p:spPr>
          <a:xfrm>
            <a:off x="6643688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8" name="Rectangle 1797"/>
          <p:cNvSpPr/>
          <p:nvPr/>
        </p:nvSpPr>
        <p:spPr>
          <a:xfrm>
            <a:off x="607218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9" name="Rectangle 1798"/>
          <p:cNvSpPr/>
          <p:nvPr/>
        </p:nvSpPr>
        <p:spPr>
          <a:xfrm>
            <a:off x="6215063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0" name="Rectangle 1799"/>
          <p:cNvSpPr/>
          <p:nvPr/>
        </p:nvSpPr>
        <p:spPr>
          <a:xfrm>
            <a:off x="635793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1" name="Rectangle 1800"/>
          <p:cNvSpPr/>
          <p:nvPr/>
        </p:nvSpPr>
        <p:spPr>
          <a:xfrm>
            <a:off x="6500813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2" name="Rectangle 1801"/>
          <p:cNvSpPr/>
          <p:nvPr/>
        </p:nvSpPr>
        <p:spPr>
          <a:xfrm>
            <a:off x="6643688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3" name="Rectangle 1802"/>
          <p:cNvSpPr/>
          <p:nvPr/>
        </p:nvSpPr>
        <p:spPr>
          <a:xfrm>
            <a:off x="607218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4" name="Rectangle 1803"/>
          <p:cNvSpPr/>
          <p:nvPr/>
        </p:nvSpPr>
        <p:spPr>
          <a:xfrm>
            <a:off x="6215063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5" name="Rectangle 1804"/>
          <p:cNvSpPr/>
          <p:nvPr/>
        </p:nvSpPr>
        <p:spPr>
          <a:xfrm>
            <a:off x="635793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6" name="Rectangle 1805"/>
          <p:cNvSpPr/>
          <p:nvPr/>
        </p:nvSpPr>
        <p:spPr>
          <a:xfrm>
            <a:off x="6500813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7" name="Rectangle 1806"/>
          <p:cNvSpPr/>
          <p:nvPr/>
        </p:nvSpPr>
        <p:spPr>
          <a:xfrm>
            <a:off x="6643688" y="2214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8" name="Rectangle 1807"/>
          <p:cNvSpPr/>
          <p:nvPr/>
        </p:nvSpPr>
        <p:spPr>
          <a:xfrm>
            <a:off x="607218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9" name="Rectangle 1808"/>
          <p:cNvSpPr/>
          <p:nvPr/>
        </p:nvSpPr>
        <p:spPr>
          <a:xfrm>
            <a:off x="6215063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0" name="Rectangle 1809"/>
          <p:cNvSpPr/>
          <p:nvPr/>
        </p:nvSpPr>
        <p:spPr>
          <a:xfrm>
            <a:off x="635793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1" name="Rectangle 1810"/>
          <p:cNvSpPr/>
          <p:nvPr/>
        </p:nvSpPr>
        <p:spPr>
          <a:xfrm>
            <a:off x="6500813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2" name="Rectangle 1811"/>
          <p:cNvSpPr/>
          <p:nvPr/>
        </p:nvSpPr>
        <p:spPr>
          <a:xfrm>
            <a:off x="6643688" y="2357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3" name="Rectangle 1812"/>
          <p:cNvSpPr/>
          <p:nvPr/>
        </p:nvSpPr>
        <p:spPr>
          <a:xfrm>
            <a:off x="6072188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4" name="Rectangle 1813"/>
          <p:cNvSpPr/>
          <p:nvPr/>
        </p:nvSpPr>
        <p:spPr>
          <a:xfrm>
            <a:off x="6215063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5" name="Rectangle 1814"/>
          <p:cNvSpPr/>
          <p:nvPr/>
        </p:nvSpPr>
        <p:spPr>
          <a:xfrm>
            <a:off x="635793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6" name="Rectangle 1815"/>
          <p:cNvSpPr/>
          <p:nvPr/>
        </p:nvSpPr>
        <p:spPr>
          <a:xfrm>
            <a:off x="6500813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7" name="Rectangle 1816"/>
          <p:cNvSpPr/>
          <p:nvPr/>
        </p:nvSpPr>
        <p:spPr>
          <a:xfrm>
            <a:off x="6643688" y="2500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8" name="Rectangle 1817"/>
          <p:cNvSpPr/>
          <p:nvPr/>
        </p:nvSpPr>
        <p:spPr>
          <a:xfrm>
            <a:off x="6786563" y="1928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9" name="Rectangle 1818"/>
          <p:cNvSpPr/>
          <p:nvPr/>
        </p:nvSpPr>
        <p:spPr>
          <a:xfrm>
            <a:off x="6929438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0" name="Rectangle 1819"/>
          <p:cNvSpPr/>
          <p:nvPr/>
        </p:nvSpPr>
        <p:spPr>
          <a:xfrm>
            <a:off x="7072313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1" name="Rectangle 1820"/>
          <p:cNvSpPr/>
          <p:nvPr/>
        </p:nvSpPr>
        <p:spPr>
          <a:xfrm>
            <a:off x="7215188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2" name="Rectangle 1821"/>
          <p:cNvSpPr/>
          <p:nvPr/>
        </p:nvSpPr>
        <p:spPr>
          <a:xfrm>
            <a:off x="7358063" y="1928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3" name="Rectangle 1822"/>
          <p:cNvSpPr/>
          <p:nvPr/>
        </p:nvSpPr>
        <p:spPr>
          <a:xfrm>
            <a:off x="6786563" y="2071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4" name="Rectangle 1823"/>
          <p:cNvSpPr/>
          <p:nvPr/>
        </p:nvSpPr>
        <p:spPr>
          <a:xfrm>
            <a:off x="6929438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5" name="Rectangle 1824"/>
          <p:cNvSpPr/>
          <p:nvPr/>
        </p:nvSpPr>
        <p:spPr>
          <a:xfrm>
            <a:off x="7072313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6" name="Rectangle 1825"/>
          <p:cNvSpPr/>
          <p:nvPr/>
        </p:nvSpPr>
        <p:spPr>
          <a:xfrm>
            <a:off x="7215188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7" name="Rectangle 1826"/>
          <p:cNvSpPr/>
          <p:nvPr/>
        </p:nvSpPr>
        <p:spPr>
          <a:xfrm>
            <a:off x="7358063" y="2071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8" name="Rectangle 1827"/>
          <p:cNvSpPr/>
          <p:nvPr/>
        </p:nvSpPr>
        <p:spPr>
          <a:xfrm>
            <a:off x="678656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9" name="Rectangle 1828"/>
          <p:cNvSpPr/>
          <p:nvPr/>
        </p:nvSpPr>
        <p:spPr>
          <a:xfrm>
            <a:off x="6929438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0" name="Rectangle 1829"/>
          <p:cNvSpPr/>
          <p:nvPr/>
        </p:nvSpPr>
        <p:spPr>
          <a:xfrm>
            <a:off x="707231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1" name="Rectangle 1830"/>
          <p:cNvSpPr/>
          <p:nvPr/>
        </p:nvSpPr>
        <p:spPr>
          <a:xfrm>
            <a:off x="7215188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2" name="Rectangle 1831"/>
          <p:cNvSpPr/>
          <p:nvPr/>
        </p:nvSpPr>
        <p:spPr>
          <a:xfrm>
            <a:off x="7358063" y="2214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3" name="Rectangle 1832"/>
          <p:cNvSpPr/>
          <p:nvPr/>
        </p:nvSpPr>
        <p:spPr>
          <a:xfrm>
            <a:off x="678656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4" name="Rectangle 1833"/>
          <p:cNvSpPr/>
          <p:nvPr/>
        </p:nvSpPr>
        <p:spPr>
          <a:xfrm>
            <a:off x="6929438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5" name="Rectangle 1834"/>
          <p:cNvSpPr/>
          <p:nvPr/>
        </p:nvSpPr>
        <p:spPr>
          <a:xfrm>
            <a:off x="707231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6" name="Rectangle 1835"/>
          <p:cNvSpPr/>
          <p:nvPr/>
        </p:nvSpPr>
        <p:spPr>
          <a:xfrm>
            <a:off x="7215188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7" name="Rectangle 1836"/>
          <p:cNvSpPr/>
          <p:nvPr/>
        </p:nvSpPr>
        <p:spPr>
          <a:xfrm>
            <a:off x="7358063" y="2357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8" name="Rectangle 1837"/>
          <p:cNvSpPr/>
          <p:nvPr/>
        </p:nvSpPr>
        <p:spPr>
          <a:xfrm>
            <a:off x="678656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9" name="Rectangle 1838"/>
          <p:cNvSpPr/>
          <p:nvPr/>
        </p:nvSpPr>
        <p:spPr>
          <a:xfrm>
            <a:off x="6929438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0" name="Rectangle 1839"/>
          <p:cNvSpPr/>
          <p:nvPr/>
        </p:nvSpPr>
        <p:spPr>
          <a:xfrm>
            <a:off x="707231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1" name="Rectangle 1840"/>
          <p:cNvSpPr/>
          <p:nvPr/>
        </p:nvSpPr>
        <p:spPr>
          <a:xfrm>
            <a:off x="7215188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2" name="Rectangle 1841"/>
          <p:cNvSpPr/>
          <p:nvPr/>
        </p:nvSpPr>
        <p:spPr>
          <a:xfrm>
            <a:off x="7358063" y="2500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" name="Rectangle 1842"/>
          <p:cNvSpPr/>
          <p:nvPr/>
        </p:nvSpPr>
        <p:spPr>
          <a:xfrm>
            <a:off x="6072188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" name="Rectangle 1843"/>
          <p:cNvSpPr/>
          <p:nvPr/>
        </p:nvSpPr>
        <p:spPr>
          <a:xfrm>
            <a:off x="6215063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5" name="Rectangle 1844"/>
          <p:cNvSpPr/>
          <p:nvPr/>
        </p:nvSpPr>
        <p:spPr>
          <a:xfrm>
            <a:off x="635793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6" name="Rectangle 1845"/>
          <p:cNvSpPr/>
          <p:nvPr/>
        </p:nvSpPr>
        <p:spPr>
          <a:xfrm>
            <a:off x="6500813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7" name="Rectangle 1846"/>
          <p:cNvSpPr/>
          <p:nvPr/>
        </p:nvSpPr>
        <p:spPr>
          <a:xfrm>
            <a:off x="6643688" y="2643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8" name="Rectangle 1847"/>
          <p:cNvSpPr/>
          <p:nvPr/>
        </p:nvSpPr>
        <p:spPr>
          <a:xfrm>
            <a:off x="607218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9" name="Rectangle 1848"/>
          <p:cNvSpPr/>
          <p:nvPr/>
        </p:nvSpPr>
        <p:spPr>
          <a:xfrm>
            <a:off x="6215063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0" name="Rectangle 1849"/>
          <p:cNvSpPr/>
          <p:nvPr/>
        </p:nvSpPr>
        <p:spPr>
          <a:xfrm>
            <a:off x="635793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1" name="Rectangle 1850"/>
          <p:cNvSpPr/>
          <p:nvPr/>
        </p:nvSpPr>
        <p:spPr>
          <a:xfrm>
            <a:off x="6500813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2" name="Rectangle 1851"/>
          <p:cNvSpPr/>
          <p:nvPr/>
        </p:nvSpPr>
        <p:spPr>
          <a:xfrm>
            <a:off x="6643688" y="2786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3" name="Rectangle 1852"/>
          <p:cNvSpPr/>
          <p:nvPr/>
        </p:nvSpPr>
        <p:spPr>
          <a:xfrm>
            <a:off x="607218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4" name="Rectangle 1853"/>
          <p:cNvSpPr/>
          <p:nvPr/>
        </p:nvSpPr>
        <p:spPr>
          <a:xfrm>
            <a:off x="6215063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5" name="Rectangle 1854"/>
          <p:cNvSpPr/>
          <p:nvPr/>
        </p:nvSpPr>
        <p:spPr>
          <a:xfrm>
            <a:off x="635793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6" name="Rectangle 1855"/>
          <p:cNvSpPr/>
          <p:nvPr/>
        </p:nvSpPr>
        <p:spPr>
          <a:xfrm>
            <a:off x="6500813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7" name="Rectangle 1856"/>
          <p:cNvSpPr/>
          <p:nvPr/>
        </p:nvSpPr>
        <p:spPr>
          <a:xfrm>
            <a:off x="6643688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8" name="Rectangle 1857"/>
          <p:cNvSpPr/>
          <p:nvPr/>
        </p:nvSpPr>
        <p:spPr>
          <a:xfrm>
            <a:off x="607218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9" name="Rectangle 1858"/>
          <p:cNvSpPr/>
          <p:nvPr/>
        </p:nvSpPr>
        <p:spPr>
          <a:xfrm>
            <a:off x="6215063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0" name="Rectangle 1859"/>
          <p:cNvSpPr/>
          <p:nvPr/>
        </p:nvSpPr>
        <p:spPr>
          <a:xfrm>
            <a:off x="635793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1" name="Rectangle 1860"/>
          <p:cNvSpPr/>
          <p:nvPr/>
        </p:nvSpPr>
        <p:spPr>
          <a:xfrm>
            <a:off x="6500813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2" name="Rectangle 1861"/>
          <p:cNvSpPr/>
          <p:nvPr/>
        </p:nvSpPr>
        <p:spPr>
          <a:xfrm>
            <a:off x="6643688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3" name="Rectangle 1862"/>
          <p:cNvSpPr/>
          <p:nvPr/>
        </p:nvSpPr>
        <p:spPr>
          <a:xfrm>
            <a:off x="607218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4" name="Rectangle 1863"/>
          <p:cNvSpPr/>
          <p:nvPr/>
        </p:nvSpPr>
        <p:spPr>
          <a:xfrm>
            <a:off x="6215063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5" name="Rectangle 1864"/>
          <p:cNvSpPr/>
          <p:nvPr/>
        </p:nvSpPr>
        <p:spPr>
          <a:xfrm>
            <a:off x="6357938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6" name="Rectangle 1865"/>
          <p:cNvSpPr/>
          <p:nvPr/>
        </p:nvSpPr>
        <p:spPr>
          <a:xfrm>
            <a:off x="6500813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7" name="Rectangle 1866"/>
          <p:cNvSpPr/>
          <p:nvPr/>
        </p:nvSpPr>
        <p:spPr>
          <a:xfrm>
            <a:off x="6643688" y="3214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8" name="Rectangle 1867"/>
          <p:cNvSpPr/>
          <p:nvPr/>
        </p:nvSpPr>
        <p:spPr>
          <a:xfrm>
            <a:off x="678656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9" name="Rectangle 1868"/>
          <p:cNvSpPr/>
          <p:nvPr/>
        </p:nvSpPr>
        <p:spPr>
          <a:xfrm>
            <a:off x="6929438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0" name="Rectangle 1869"/>
          <p:cNvSpPr/>
          <p:nvPr/>
        </p:nvSpPr>
        <p:spPr>
          <a:xfrm>
            <a:off x="707231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1" name="Rectangle 1870"/>
          <p:cNvSpPr/>
          <p:nvPr/>
        </p:nvSpPr>
        <p:spPr>
          <a:xfrm>
            <a:off x="7215188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2" name="Rectangle 1871"/>
          <p:cNvSpPr/>
          <p:nvPr/>
        </p:nvSpPr>
        <p:spPr>
          <a:xfrm>
            <a:off x="7358063" y="2643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3" name="Rectangle 1872"/>
          <p:cNvSpPr/>
          <p:nvPr/>
        </p:nvSpPr>
        <p:spPr>
          <a:xfrm>
            <a:off x="678656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4" name="Rectangle 1873"/>
          <p:cNvSpPr/>
          <p:nvPr/>
        </p:nvSpPr>
        <p:spPr>
          <a:xfrm>
            <a:off x="6929438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5" name="Rectangle 1874"/>
          <p:cNvSpPr/>
          <p:nvPr/>
        </p:nvSpPr>
        <p:spPr>
          <a:xfrm>
            <a:off x="707231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6" name="Rectangle 1875"/>
          <p:cNvSpPr/>
          <p:nvPr/>
        </p:nvSpPr>
        <p:spPr>
          <a:xfrm>
            <a:off x="7215188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7" name="Rectangle 1876"/>
          <p:cNvSpPr/>
          <p:nvPr/>
        </p:nvSpPr>
        <p:spPr>
          <a:xfrm>
            <a:off x="7358063" y="2786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8" name="Rectangle 1877"/>
          <p:cNvSpPr/>
          <p:nvPr/>
        </p:nvSpPr>
        <p:spPr>
          <a:xfrm>
            <a:off x="6786563" y="2928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9" name="Rectangle 1878"/>
          <p:cNvSpPr/>
          <p:nvPr/>
        </p:nvSpPr>
        <p:spPr>
          <a:xfrm>
            <a:off x="6929438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0" name="Rectangle 1879"/>
          <p:cNvSpPr/>
          <p:nvPr/>
        </p:nvSpPr>
        <p:spPr>
          <a:xfrm>
            <a:off x="7072313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1" name="Rectangle 1880"/>
          <p:cNvSpPr/>
          <p:nvPr/>
        </p:nvSpPr>
        <p:spPr>
          <a:xfrm>
            <a:off x="7215188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2" name="Rectangle 1881"/>
          <p:cNvSpPr/>
          <p:nvPr/>
        </p:nvSpPr>
        <p:spPr>
          <a:xfrm>
            <a:off x="7358063" y="2928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3" name="Rectangle 1882"/>
          <p:cNvSpPr/>
          <p:nvPr/>
        </p:nvSpPr>
        <p:spPr>
          <a:xfrm>
            <a:off x="6786563" y="3071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4" name="Rectangle 1883"/>
          <p:cNvSpPr/>
          <p:nvPr/>
        </p:nvSpPr>
        <p:spPr>
          <a:xfrm>
            <a:off x="6929438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5" name="Rectangle 1884"/>
          <p:cNvSpPr/>
          <p:nvPr/>
        </p:nvSpPr>
        <p:spPr>
          <a:xfrm>
            <a:off x="707231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6" name="Rectangle 1885"/>
          <p:cNvSpPr/>
          <p:nvPr/>
        </p:nvSpPr>
        <p:spPr>
          <a:xfrm>
            <a:off x="7215188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7" name="Rectangle 1886"/>
          <p:cNvSpPr/>
          <p:nvPr/>
        </p:nvSpPr>
        <p:spPr>
          <a:xfrm>
            <a:off x="7358063" y="3071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8" name="Rectangle 1887"/>
          <p:cNvSpPr/>
          <p:nvPr/>
        </p:nvSpPr>
        <p:spPr>
          <a:xfrm>
            <a:off x="678656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9" name="Rectangle 1888"/>
          <p:cNvSpPr/>
          <p:nvPr/>
        </p:nvSpPr>
        <p:spPr>
          <a:xfrm>
            <a:off x="6929438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0" name="Rectangle 1889"/>
          <p:cNvSpPr/>
          <p:nvPr/>
        </p:nvSpPr>
        <p:spPr>
          <a:xfrm>
            <a:off x="707231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1" name="Rectangle 1890"/>
          <p:cNvSpPr/>
          <p:nvPr/>
        </p:nvSpPr>
        <p:spPr>
          <a:xfrm>
            <a:off x="7215188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2" name="Rectangle 1891"/>
          <p:cNvSpPr/>
          <p:nvPr/>
        </p:nvSpPr>
        <p:spPr>
          <a:xfrm>
            <a:off x="7358063" y="3214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3" name="Rectangle 1892"/>
          <p:cNvSpPr/>
          <p:nvPr/>
        </p:nvSpPr>
        <p:spPr>
          <a:xfrm>
            <a:off x="464343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4" name="Rectangle 1893"/>
          <p:cNvSpPr/>
          <p:nvPr/>
        </p:nvSpPr>
        <p:spPr>
          <a:xfrm>
            <a:off x="4786313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5" name="Rectangle 1894"/>
          <p:cNvSpPr/>
          <p:nvPr/>
        </p:nvSpPr>
        <p:spPr>
          <a:xfrm>
            <a:off x="492918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6" name="Rectangle 1895"/>
          <p:cNvSpPr/>
          <p:nvPr/>
        </p:nvSpPr>
        <p:spPr>
          <a:xfrm>
            <a:off x="5072063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7" name="Rectangle 1896"/>
          <p:cNvSpPr/>
          <p:nvPr/>
        </p:nvSpPr>
        <p:spPr>
          <a:xfrm>
            <a:off x="521493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8" name="Rectangle 1897"/>
          <p:cNvSpPr/>
          <p:nvPr/>
        </p:nvSpPr>
        <p:spPr>
          <a:xfrm>
            <a:off x="464343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9" name="Rectangle 1898"/>
          <p:cNvSpPr/>
          <p:nvPr/>
        </p:nvSpPr>
        <p:spPr>
          <a:xfrm>
            <a:off x="4786313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0" name="Rectangle 1899"/>
          <p:cNvSpPr/>
          <p:nvPr/>
        </p:nvSpPr>
        <p:spPr>
          <a:xfrm>
            <a:off x="492918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1" name="Rectangle 1900"/>
          <p:cNvSpPr/>
          <p:nvPr/>
        </p:nvSpPr>
        <p:spPr>
          <a:xfrm>
            <a:off x="5072063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2" name="Rectangle 1901"/>
          <p:cNvSpPr/>
          <p:nvPr/>
        </p:nvSpPr>
        <p:spPr>
          <a:xfrm>
            <a:off x="521493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3" name="Rectangle 1902"/>
          <p:cNvSpPr/>
          <p:nvPr/>
        </p:nvSpPr>
        <p:spPr>
          <a:xfrm>
            <a:off x="464343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4" name="Rectangle 1903"/>
          <p:cNvSpPr/>
          <p:nvPr/>
        </p:nvSpPr>
        <p:spPr>
          <a:xfrm>
            <a:off x="4786313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5" name="Rectangle 1904"/>
          <p:cNvSpPr/>
          <p:nvPr/>
        </p:nvSpPr>
        <p:spPr>
          <a:xfrm>
            <a:off x="492918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6" name="Rectangle 1905"/>
          <p:cNvSpPr/>
          <p:nvPr/>
        </p:nvSpPr>
        <p:spPr>
          <a:xfrm>
            <a:off x="5072063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7" name="Rectangle 1906"/>
          <p:cNvSpPr/>
          <p:nvPr/>
        </p:nvSpPr>
        <p:spPr>
          <a:xfrm>
            <a:off x="521493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8" name="Rectangle 1907"/>
          <p:cNvSpPr/>
          <p:nvPr/>
        </p:nvSpPr>
        <p:spPr>
          <a:xfrm>
            <a:off x="464343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9" name="Rectangle 1908"/>
          <p:cNvSpPr/>
          <p:nvPr/>
        </p:nvSpPr>
        <p:spPr>
          <a:xfrm>
            <a:off x="4786313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0" name="Rectangle 1909"/>
          <p:cNvSpPr/>
          <p:nvPr/>
        </p:nvSpPr>
        <p:spPr>
          <a:xfrm>
            <a:off x="492918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1" name="Rectangle 1910"/>
          <p:cNvSpPr/>
          <p:nvPr/>
        </p:nvSpPr>
        <p:spPr>
          <a:xfrm>
            <a:off x="5072063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2" name="Rectangle 1911"/>
          <p:cNvSpPr/>
          <p:nvPr/>
        </p:nvSpPr>
        <p:spPr>
          <a:xfrm>
            <a:off x="521493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3" name="Rectangle 1912"/>
          <p:cNvSpPr/>
          <p:nvPr/>
        </p:nvSpPr>
        <p:spPr>
          <a:xfrm>
            <a:off x="464343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4" name="Rectangle 1913"/>
          <p:cNvSpPr/>
          <p:nvPr/>
        </p:nvSpPr>
        <p:spPr>
          <a:xfrm>
            <a:off x="478631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5" name="Rectangle 1914"/>
          <p:cNvSpPr/>
          <p:nvPr/>
        </p:nvSpPr>
        <p:spPr>
          <a:xfrm>
            <a:off x="492918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6" name="Rectangle 1915"/>
          <p:cNvSpPr/>
          <p:nvPr/>
        </p:nvSpPr>
        <p:spPr>
          <a:xfrm>
            <a:off x="507206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7" name="Rectangle 1916"/>
          <p:cNvSpPr/>
          <p:nvPr/>
        </p:nvSpPr>
        <p:spPr>
          <a:xfrm>
            <a:off x="5214938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8" name="Rectangle 1917"/>
          <p:cNvSpPr/>
          <p:nvPr/>
        </p:nvSpPr>
        <p:spPr>
          <a:xfrm>
            <a:off x="535781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9" name="Rectangle 1918"/>
          <p:cNvSpPr/>
          <p:nvPr/>
        </p:nvSpPr>
        <p:spPr>
          <a:xfrm>
            <a:off x="5500688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0" name="Rectangle 1919"/>
          <p:cNvSpPr/>
          <p:nvPr/>
        </p:nvSpPr>
        <p:spPr>
          <a:xfrm>
            <a:off x="564356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1" name="Rectangle 1920"/>
          <p:cNvSpPr/>
          <p:nvPr/>
        </p:nvSpPr>
        <p:spPr>
          <a:xfrm>
            <a:off x="5786438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2" name="Rectangle 1921"/>
          <p:cNvSpPr/>
          <p:nvPr/>
        </p:nvSpPr>
        <p:spPr>
          <a:xfrm>
            <a:off x="592931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3" name="Rectangle 1922"/>
          <p:cNvSpPr/>
          <p:nvPr/>
        </p:nvSpPr>
        <p:spPr>
          <a:xfrm>
            <a:off x="535781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4" name="Rectangle 1923"/>
          <p:cNvSpPr/>
          <p:nvPr/>
        </p:nvSpPr>
        <p:spPr>
          <a:xfrm>
            <a:off x="5500688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5" name="Rectangle 1924"/>
          <p:cNvSpPr/>
          <p:nvPr/>
        </p:nvSpPr>
        <p:spPr>
          <a:xfrm>
            <a:off x="564356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6" name="Rectangle 1925"/>
          <p:cNvSpPr/>
          <p:nvPr/>
        </p:nvSpPr>
        <p:spPr>
          <a:xfrm>
            <a:off x="5786438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7" name="Rectangle 1926"/>
          <p:cNvSpPr/>
          <p:nvPr/>
        </p:nvSpPr>
        <p:spPr>
          <a:xfrm>
            <a:off x="592931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8" name="Rectangle 1927"/>
          <p:cNvSpPr/>
          <p:nvPr/>
        </p:nvSpPr>
        <p:spPr>
          <a:xfrm>
            <a:off x="535781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9" name="Rectangle 1928"/>
          <p:cNvSpPr/>
          <p:nvPr/>
        </p:nvSpPr>
        <p:spPr>
          <a:xfrm>
            <a:off x="5500688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0" name="Rectangle 1929"/>
          <p:cNvSpPr/>
          <p:nvPr/>
        </p:nvSpPr>
        <p:spPr>
          <a:xfrm>
            <a:off x="564356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1" name="Rectangle 1930"/>
          <p:cNvSpPr/>
          <p:nvPr/>
        </p:nvSpPr>
        <p:spPr>
          <a:xfrm>
            <a:off x="5786438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2" name="Rectangle 1931"/>
          <p:cNvSpPr/>
          <p:nvPr/>
        </p:nvSpPr>
        <p:spPr>
          <a:xfrm>
            <a:off x="592931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3" name="Rectangle 1932"/>
          <p:cNvSpPr/>
          <p:nvPr/>
        </p:nvSpPr>
        <p:spPr>
          <a:xfrm>
            <a:off x="535781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4" name="Rectangle 1933"/>
          <p:cNvSpPr/>
          <p:nvPr/>
        </p:nvSpPr>
        <p:spPr>
          <a:xfrm>
            <a:off x="5500688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5" name="Rectangle 1934"/>
          <p:cNvSpPr/>
          <p:nvPr/>
        </p:nvSpPr>
        <p:spPr>
          <a:xfrm>
            <a:off x="564356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6" name="Rectangle 1935"/>
          <p:cNvSpPr/>
          <p:nvPr/>
        </p:nvSpPr>
        <p:spPr>
          <a:xfrm>
            <a:off x="5786438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7" name="Rectangle 1936"/>
          <p:cNvSpPr/>
          <p:nvPr/>
        </p:nvSpPr>
        <p:spPr>
          <a:xfrm>
            <a:off x="592931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8" name="Rectangle 1937"/>
          <p:cNvSpPr/>
          <p:nvPr/>
        </p:nvSpPr>
        <p:spPr>
          <a:xfrm>
            <a:off x="535781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9" name="Rectangle 1938"/>
          <p:cNvSpPr/>
          <p:nvPr/>
        </p:nvSpPr>
        <p:spPr>
          <a:xfrm>
            <a:off x="550068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0" name="Rectangle 1939"/>
          <p:cNvSpPr/>
          <p:nvPr/>
        </p:nvSpPr>
        <p:spPr>
          <a:xfrm>
            <a:off x="5643563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1" name="Rectangle 1940"/>
          <p:cNvSpPr/>
          <p:nvPr/>
        </p:nvSpPr>
        <p:spPr>
          <a:xfrm>
            <a:off x="5786438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2" name="Rectangle 1941"/>
          <p:cNvSpPr/>
          <p:nvPr/>
        </p:nvSpPr>
        <p:spPr>
          <a:xfrm>
            <a:off x="5929313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3" name="Rectangle 1942"/>
          <p:cNvSpPr/>
          <p:nvPr/>
        </p:nvSpPr>
        <p:spPr>
          <a:xfrm>
            <a:off x="464343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4" name="Rectangle 1943"/>
          <p:cNvSpPr/>
          <p:nvPr/>
        </p:nvSpPr>
        <p:spPr>
          <a:xfrm>
            <a:off x="4786313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" name="Rectangle 1944"/>
          <p:cNvSpPr/>
          <p:nvPr/>
        </p:nvSpPr>
        <p:spPr>
          <a:xfrm>
            <a:off x="492918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" name="Rectangle 1945"/>
          <p:cNvSpPr/>
          <p:nvPr/>
        </p:nvSpPr>
        <p:spPr>
          <a:xfrm>
            <a:off x="5072063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7" name="Rectangle 1946"/>
          <p:cNvSpPr/>
          <p:nvPr/>
        </p:nvSpPr>
        <p:spPr>
          <a:xfrm>
            <a:off x="521493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8" name="Rectangle 1947"/>
          <p:cNvSpPr/>
          <p:nvPr/>
        </p:nvSpPr>
        <p:spPr>
          <a:xfrm>
            <a:off x="464343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9" name="Rectangle 1948"/>
          <p:cNvSpPr/>
          <p:nvPr/>
        </p:nvSpPr>
        <p:spPr>
          <a:xfrm>
            <a:off x="4786313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0" name="Rectangle 1949"/>
          <p:cNvSpPr/>
          <p:nvPr/>
        </p:nvSpPr>
        <p:spPr>
          <a:xfrm>
            <a:off x="492918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1" name="Rectangle 1950"/>
          <p:cNvSpPr/>
          <p:nvPr/>
        </p:nvSpPr>
        <p:spPr>
          <a:xfrm>
            <a:off x="5072063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2" name="Rectangle 1951"/>
          <p:cNvSpPr/>
          <p:nvPr/>
        </p:nvSpPr>
        <p:spPr>
          <a:xfrm>
            <a:off x="521493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3" name="Rectangle 1952"/>
          <p:cNvSpPr/>
          <p:nvPr/>
        </p:nvSpPr>
        <p:spPr>
          <a:xfrm>
            <a:off x="464343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4" name="Rectangle 1953"/>
          <p:cNvSpPr/>
          <p:nvPr/>
        </p:nvSpPr>
        <p:spPr>
          <a:xfrm>
            <a:off x="4786313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5" name="Rectangle 1954"/>
          <p:cNvSpPr/>
          <p:nvPr/>
        </p:nvSpPr>
        <p:spPr>
          <a:xfrm>
            <a:off x="492918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6" name="Rectangle 1955"/>
          <p:cNvSpPr/>
          <p:nvPr/>
        </p:nvSpPr>
        <p:spPr>
          <a:xfrm>
            <a:off x="5072063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7" name="Rectangle 1956"/>
          <p:cNvSpPr/>
          <p:nvPr/>
        </p:nvSpPr>
        <p:spPr>
          <a:xfrm>
            <a:off x="521493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8" name="Rectangle 1957"/>
          <p:cNvSpPr/>
          <p:nvPr/>
        </p:nvSpPr>
        <p:spPr>
          <a:xfrm>
            <a:off x="464343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9" name="Rectangle 1958"/>
          <p:cNvSpPr/>
          <p:nvPr/>
        </p:nvSpPr>
        <p:spPr>
          <a:xfrm>
            <a:off x="4786313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0" name="Rectangle 1959"/>
          <p:cNvSpPr/>
          <p:nvPr/>
        </p:nvSpPr>
        <p:spPr>
          <a:xfrm>
            <a:off x="492918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1" name="Rectangle 1960"/>
          <p:cNvSpPr/>
          <p:nvPr/>
        </p:nvSpPr>
        <p:spPr>
          <a:xfrm>
            <a:off x="5072063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2" name="Rectangle 1961"/>
          <p:cNvSpPr/>
          <p:nvPr/>
        </p:nvSpPr>
        <p:spPr>
          <a:xfrm>
            <a:off x="521493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3" name="Rectangle 1962"/>
          <p:cNvSpPr/>
          <p:nvPr/>
        </p:nvSpPr>
        <p:spPr>
          <a:xfrm>
            <a:off x="4643438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4" name="Rectangle 1963"/>
          <p:cNvSpPr/>
          <p:nvPr/>
        </p:nvSpPr>
        <p:spPr>
          <a:xfrm>
            <a:off x="4786313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5" name="Rectangle 1964"/>
          <p:cNvSpPr/>
          <p:nvPr/>
        </p:nvSpPr>
        <p:spPr>
          <a:xfrm>
            <a:off x="4929188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" name="Rectangle 1965"/>
          <p:cNvSpPr/>
          <p:nvPr/>
        </p:nvSpPr>
        <p:spPr>
          <a:xfrm>
            <a:off x="5072063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7" name="Rectangle 1966"/>
          <p:cNvSpPr/>
          <p:nvPr/>
        </p:nvSpPr>
        <p:spPr>
          <a:xfrm>
            <a:off x="5214938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8" name="Rectangle 1967"/>
          <p:cNvSpPr/>
          <p:nvPr/>
        </p:nvSpPr>
        <p:spPr>
          <a:xfrm>
            <a:off x="535781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9" name="Rectangle 1968"/>
          <p:cNvSpPr/>
          <p:nvPr/>
        </p:nvSpPr>
        <p:spPr>
          <a:xfrm>
            <a:off x="5500688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0" name="Rectangle 1969"/>
          <p:cNvSpPr/>
          <p:nvPr/>
        </p:nvSpPr>
        <p:spPr>
          <a:xfrm>
            <a:off x="564356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1" name="Rectangle 1970"/>
          <p:cNvSpPr/>
          <p:nvPr/>
        </p:nvSpPr>
        <p:spPr>
          <a:xfrm>
            <a:off x="5786438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2" name="Rectangle 1971"/>
          <p:cNvSpPr/>
          <p:nvPr/>
        </p:nvSpPr>
        <p:spPr>
          <a:xfrm>
            <a:off x="592931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3" name="Rectangle 1972"/>
          <p:cNvSpPr/>
          <p:nvPr/>
        </p:nvSpPr>
        <p:spPr>
          <a:xfrm>
            <a:off x="535781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4" name="Rectangle 1973"/>
          <p:cNvSpPr/>
          <p:nvPr/>
        </p:nvSpPr>
        <p:spPr>
          <a:xfrm>
            <a:off x="5500688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5" name="Rectangle 1974"/>
          <p:cNvSpPr/>
          <p:nvPr/>
        </p:nvSpPr>
        <p:spPr>
          <a:xfrm>
            <a:off x="564356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6" name="Rectangle 1975"/>
          <p:cNvSpPr/>
          <p:nvPr/>
        </p:nvSpPr>
        <p:spPr>
          <a:xfrm>
            <a:off x="5786438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7" name="Rectangle 1976"/>
          <p:cNvSpPr/>
          <p:nvPr/>
        </p:nvSpPr>
        <p:spPr>
          <a:xfrm>
            <a:off x="592931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8" name="Rectangle 1977"/>
          <p:cNvSpPr/>
          <p:nvPr/>
        </p:nvSpPr>
        <p:spPr>
          <a:xfrm>
            <a:off x="535781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9" name="Rectangle 1978"/>
          <p:cNvSpPr/>
          <p:nvPr/>
        </p:nvSpPr>
        <p:spPr>
          <a:xfrm>
            <a:off x="5500688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0" name="Rectangle 1979"/>
          <p:cNvSpPr/>
          <p:nvPr/>
        </p:nvSpPr>
        <p:spPr>
          <a:xfrm>
            <a:off x="564356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1" name="Rectangle 1980"/>
          <p:cNvSpPr/>
          <p:nvPr/>
        </p:nvSpPr>
        <p:spPr>
          <a:xfrm>
            <a:off x="5786438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2" name="Rectangle 1981"/>
          <p:cNvSpPr/>
          <p:nvPr/>
        </p:nvSpPr>
        <p:spPr>
          <a:xfrm>
            <a:off x="592931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3" name="Rectangle 1982"/>
          <p:cNvSpPr/>
          <p:nvPr/>
        </p:nvSpPr>
        <p:spPr>
          <a:xfrm>
            <a:off x="535781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4" name="Rectangle 1983"/>
          <p:cNvSpPr/>
          <p:nvPr/>
        </p:nvSpPr>
        <p:spPr>
          <a:xfrm>
            <a:off x="5500688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5" name="Rectangle 1984"/>
          <p:cNvSpPr/>
          <p:nvPr/>
        </p:nvSpPr>
        <p:spPr>
          <a:xfrm>
            <a:off x="564356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6" name="Rectangle 1985"/>
          <p:cNvSpPr/>
          <p:nvPr/>
        </p:nvSpPr>
        <p:spPr>
          <a:xfrm>
            <a:off x="5786438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7" name="Rectangle 1986"/>
          <p:cNvSpPr/>
          <p:nvPr/>
        </p:nvSpPr>
        <p:spPr>
          <a:xfrm>
            <a:off x="592931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8" name="Rectangle 1987"/>
          <p:cNvSpPr/>
          <p:nvPr/>
        </p:nvSpPr>
        <p:spPr>
          <a:xfrm>
            <a:off x="535781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9" name="Rectangle 1988"/>
          <p:cNvSpPr/>
          <p:nvPr/>
        </p:nvSpPr>
        <p:spPr>
          <a:xfrm>
            <a:off x="5500688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0" name="Rectangle 1989"/>
          <p:cNvSpPr/>
          <p:nvPr/>
        </p:nvSpPr>
        <p:spPr>
          <a:xfrm>
            <a:off x="564356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1" name="Rectangle 1990"/>
          <p:cNvSpPr/>
          <p:nvPr/>
        </p:nvSpPr>
        <p:spPr>
          <a:xfrm>
            <a:off x="5786438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2" name="Rectangle 1991"/>
          <p:cNvSpPr/>
          <p:nvPr/>
        </p:nvSpPr>
        <p:spPr>
          <a:xfrm>
            <a:off x="592931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3" name="Rectangle 1992"/>
          <p:cNvSpPr/>
          <p:nvPr/>
        </p:nvSpPr>
        <p:spPr>
          <a:xfrm>
            <a:off x="607218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4" name="Rectangle 1993"/>
          <p:cNvSpPr/>
          <p:nvPr/>
        </p:nvSpPr>
        <p:spPr>
          <a:xfrm>
            <a:off x="6215063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5" name="Rectangle 1994"/>
          <p:cNvSpPr/>
          <p:nvPr/>
        </p:nvSpPr>
        <p:spPr>
          <a:xfrm>
            <a:off x="635793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6" name="Rectangle 1995"/>
          <p:cNvSpPr/>
          <p:nvPr/>
        </p:nvSpPr>
        <p:spPr>
          <a:xfrm>
            <a:off x="6500813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7" name="Rectangle 1996"/>
          <p:cNvSpPr/>
          <p:nvPr/>
        </p:nvSpPr>
        <p:spPr>
          <a:xfrm>
            <a:off x="6643688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8" name="Rectangle 1997"/>
          <p:cNvSpPr/>
          <p:nvPr/>
        </p:nvSpPr>
        <p:spPr>
          <a:xfrm>
            <a:off x="607218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9" name="Rectangle 1998"/>
          <p:cNvSpPr/>
          <p:nvPr/>
        </p:nvSpPr>
        <p:spPr>
          <a:xfrm>
            <a:off x="6215063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0" name="Rectangle 1999"/>
          <p:cNvSpPr/>
          <p:nvPr/>
        </p:nvSpPr>
        <p:spPr>
          <a:xfrm>
            <a:off x="635793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1" name="Rectangle 2000"/>
          <p:cNvSpPr/>
          <p:nvPr/>
        </p:nvSpPr>
        <p:spPr>
          <a:xfrm>
            <a:off x="6500813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2" name="Rectangle 2001"/>
          <p:cNvSpPr/>
          <p:nvPr/>
        </p:nvSpPr>
        <p:spPr>
          <a:xfrm>
            <a:off x="6643688" y="3500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3" name="Rectangle 2002"/>
          <p:cNvSpPr/>
          <p:nvPr/>
        </p:nvSpPr>
        <p:spPr>
          <a:xfrm>
            <a:off x="607218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4" name="Rectangle 2003"/>
          <p:cNvSpPr/>
          <p:nvPr/>
        </p:nvSpPr>
        <p:spPr>
          <a:xfrm>
            <a:off x="6215063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5" name="Rectangle 2004"/>
          <p:cNvSpPr/>
          <p:nvPr/>
        </p:nvSpPr>
        <p:spPr>
          <a:xfrm>
            <a:off x="635793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6" name="Rectangle 2005"/>
          <p:cNvSpPr/>
          <p:nvPr/>
        </p:nvSpPr>
        <p:spPr>
          <a:xfrm>
            <a:off x="6500813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7" name="Rectangle 2006"/>
          <p:cNvSpPr/>
          <p:nvPr/>
        </p:nvSpPr>
        <p:spPr>
          <a:xfrm>
            <a:off x="6643688" y="36433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8" name="Rectangle 2007"/>
          <p:cNvSpPr/>
          <p:nvPr/>
        </p:nvSpPr>
        <p:spPr>
          <a:xfrm>
            <a:off x="607218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9" name="Rectangle 2008"/>
          <p:cNvSpPr/>
          <p:nvPr/>
        </p:nvSpPr>
        <p:spPr>
          <a:xfrm>
            <a:off x="6215063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0" name="Rectangle 2009"/>
          <p:cNvSpPr/>
          <p:nvPr/>
        </p:nvSpPr>
        <p:spPr>
          <a:xfrm>
            <a:off x="635793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1" name="Rectangle 2010"/>
          <p:cNvSpPr/>
          <p:nvPr/>
        </p:nvSpPr>
        <p:spPr>
          <a:xfrm>
            <a:off x="6500813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2" name="Rectangle 2011"/>
          <p:cNvSpPr/>
          <p:nvPr/>
        </p:nvSpPr>
        <p:spPr>
          <a:xfrm>
            <a:off x="6643688" y="37861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3" name="Rectangle 2012"/>
          <p:cNvSpPr/>
          <p:nvPr/>
        </p:nvSpPr>
        <p:spPr>
          <a:xfrm>
            <a:off x="607218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4" name="Rectangle 2013"/>
          <p:cNvSpPr/>
          <p:nvPr/>
        </p:nvSpPr>
        <p:spPr>
          <a:xfrm>
            <a:off x="621506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5" name="Rectangle 2014"/>
          <p:cNvSpPr/>
          <p:nvPr/>
        </p:nvSpPr>
        <p:spPr>
          <a:xfrm>
            <a:off x="635793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6" name="Rectangle 2015"/>
          <p:cNvSpPr/>
          <p:nvPr/>
        </p:nvSpPr>
        <p:spPr>
          <a:xfrm>
            <a:off x="6500813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7" name="Rectangle 2016"/>
          <p:cNvSpPr/>
          <p:nvPr/>
        </p:nvSpPr>
        <p:spPr>
          <a:xfrm>
            <a:off x="6643688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8" name="Rectangle 2017"/>
          <p:cNvSpPr/>
          <p:nvPr/>
        </p:nvSpPr>
        <p:spPr>
          <a:xfrm>
            <a:off x="678656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9" name="Rectangle 2018"/>
          <p:cNvSpPr/>
          <p:nvPr/>
        </p:nvSpPr>
        <p:spPr>
          <a:xfrm>
            <a:off x="6929438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0" name="Rectangle 2019"/>
          <p:cNvSpPr/>
          <p:nvPr/>
        </p:nvSpPr>
        <p:spPr>
          <a:xfrm>
            <a:off x="7072313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1" name="Rectangle 2020"/>
          <p:cNvSpPr/>
          <p:nvPr/>
        </p:nvSpPr>
        <p:spPr>
          <a:xfrm>
            <a:off x="7215188" y="3357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2" name="Rectangle 2021"/>
          <p:cNvSpPr/>
          <p:nvPr/>
        </p:nvSpPr>
        <p:spPr>
          <a:xfrm>
            <a:off x="7358063" y="3357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3" name="Rectangle 2022"/>
          <p:cNvSpPr/>
          <p:nvPr/>
        </p:nvSpPr>
        <p:spPr>
          <a:xfrm>
            <a:off x="678656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4" name="Rectangle 2023"/>
          <p:cNvSpPr/>
          <p:nvPr/>
        </p:nvSpPr>
        <p:spPr>
          <a:xfrm>
            <a:off x="6929438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5" name="Rectangle 2024"/>
          <p:cNvSpPr/>
          <p:nvPr/>
        </p:nvSpPr>
        <p:spPr>
          <a:xfrm>
            <a:off x="707231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6" name="Rectangle 2025"/>
          <p:cNvSpPr/>
          <p:nvPr/>
        </p:nvSpPr>
        <p:spPr>
          <a:xfrm>
            <a:off x="7215188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7" name="Rectangle 2026"/>
          <p:cNvSpPr/>
          <p:nvPr/>
        </p:nvSpPr>
        <p:spPr>
          <a:xfrm>
            <a:off x="7358063" y="3500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8" name="Rectangle 2027"/>
          <p:cNvSpPr/>
          <p:nvPr/>
        </p:nvSpPr>
        <p:spPr>
          <a:xfrm>
            <a:off x="678656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9" name="Rectangle 2028"/>
          <p:cNvSpPr/>
          <p:nvPr/>
        </p:nvSpPr>
        <p:spPr>
          <a:xfrm>
            <a:off x="6929438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0" name="Rectangle 2029"/>
          <p:cNvSpPr/>
          <p:nvPr/>
        </p:nvSpPr>
        <p:spPr>
          <a:xfrm>
            <a:off x="707231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1" name="Rectangle 2030"/>
          <p:cNvSpPr/>
          <p:nvPr/>
        </p:nvSpPr>
        <p:spPr>
          <a:xfrm>
            <a:off x="7215188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2" name="Rectangle 2031"/>
          <p:cNvSpPr/>
          <p:nvPr/>
        </p:nvSpPr>
        <p:spPr>
          <a:xfrm>
            <a:off x="7358063" y="36433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3" name="Rectangle 2032"/>
          <p:cNvSpPr/>
          <p:nvPr/>
        </p:nvSpPr>
        <p:spPr>
          <a:xfrm>
            <a:off x="678656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4" name="Rectangle 2033"/>
          <p:cNvSpPr/>
          <p:nvPr/>
        </p:nvSpPr>
        <p:spPr>
          <a:xfrm>
            <a:off x="6929438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5" name="Rectangle 2034"/>
          <p:cNvSpPr/>
          <p:nvPr/>
        </p:nvSpPr>
        <p:spPr>
          <a:xfrm>
            <a:off x="707231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6" name="Rectangle 2035"/>
          <p:cNvSpPr/>
          <p:nvPr/>
        </p:nvSpPr>
        <p:spPr>
          <a:xfrm>
            <a:off x="7215188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7" name="Rectangle 2036"/>
          <p:cNvSpPr/>
          <p:nvPr/>
        </p:nvSpPr>
        <p:spPr>
          <a:xfrm>
            <a:off x="7358063" y="37861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8" name="Rectangle 2037"/>
          <p:cNvSpPr/>
          <p:nvPr/>
        </p:nvSpPr>
        <p:spPr>
          <a:xfrm>
            <a:off x="6786563" y="39290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9" name="Rectangle 2038"/>
          <p:cNvSpPr/>
          <p:nvPr/>
        </p:nvSpPr>
        <p:spPr>
          <a:xfrm>
            <a:off x="692943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0" name="Rectangle 2039"/>
          <p:cNvSpPr/>
          <p:nvPr/>
        </p:nvSpPr>
        <p:spPr>
          <a:xfrm>
            <a:off x="707231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1" name="Rectangle 2040"/>
          <p:cNvSpPr/>
          <p:nvPr/>
        </p:nvSpPr>
        <p:spPr>
          <a:xfrm>
            <a:off x="7215188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2" name="Rectangle 2041"/>
          <p:cNvSpPr/>
          <p:nvPr/>
        </p:nvSpPr>
        <p:spPr>
          <a:xfrm>
            <a:off x="7358063" y="39290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3" name="Rectangle 2042"/>
          <p:cNvSpPr/>
          <p:nvPr/>
        </p:nvSpPr>
        <p:spPr>
          <a:xfrm>
            <a:off x="6072188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4" name="Rectangle 2043"/>
          <p:cNvSpPr/>
          <p:nvPr/>
        </p:nvSpPr>
        <p:spPr>
          <a:xfrm>
            <a:off x="621506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5" name="Rectangle 2044"/>
          <p:cNvSpPr/>
          <p:nvPr/>
        </p:nvSpPr>
        <p:spPr>
          <a:xfrm>
            <a:off x="635793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6" name="Rectangle 2045"/>
          <p:cNvSpPr/>
          <p:nvPr/>
        </p:nvSpPr>
        <p:spPr>
          <a:xfrm>
            <a:off x="6500813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7" name="Rectangle 2046"/>
          <p:cNvSpPr/>
          <p:nvPr/>
        </p:nvSpPr>
        <p:spPr>
          <a:xfrm>
            <a:off x="664368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Rectangle 2047"/>
          <p:cNvSpPr/>
          <p:nvPr/>
        </p:nvSpPr>
        <p:spPr>
          <a:xfrm>
            <a:off x="607218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2048"/>
          <p:cNvSpPr/>
          <p:nvPr/>
        </p:nvSpPr>
        <p:spPr>
          <a:xfrm>
            <a:off x="6215063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049"/>
          <p:cNvSpPr/>
          <p:nvPr/>
        </p:nvSpPr>
        <p:spPr>
          <a:xfrm>
            <a:off x="635793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2050"/>
          <p:cNvSpPr/>
          <p:nvPr/>
        </p:nvSpPr>
        <p:spPr>
          <a:xfrm>
            <a:off x="6500813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2051"/>
          <p:cNvSpPr/>
          <p:nvPr/>
        </p:nvSpPr>
        <p:spPr>
          <a:xfrm>
            <a:off x="6643688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2052"/>
          <p:cNvSpPr/>
          <p:nvPr/>
        </p:nvSpPr>
        <p:spPr>
          <a:xfrm>
            <a:off x="607218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2053"/>
          <p:cNvSpPr/>
          <p:nvPr/>
        </p:nvSpPr>
        <p:spPr>
          <a:xfrm>
            <a:off x="6215063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2054"/>
          <p:cNvSpPr/>
          <p:nvPr/>
        </p:nvSpPr>
        <p:spPr>
          <a:xfrm>
            <a:off x="635793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2055"/>
          <p:cNvSpPr/>
          <p:nvPr/>
        </p:nvSpPr>
        <p:spPr>
          <a:xfrm>
            <a:off x="6500813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2056"/>
          <p:cNvSpPr/>
          <p:nvPr/>
        </p:nvSpPr>
        <p:spPr>
          <a:xfrm>
            <a:off x="6643688" y="435768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2057"/>
          <p:cNvSpPr/>
          <p:nvPr/>
        </p:nvSpPr>
        <p:spPr>
          <a:xfrm>
            <a:off x="607218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2058"/>
          <p:cNvSpPr/>
          <p:nvPr/>
        </p:nvSpPr>
        <p:spPr>
          <a:xfrm>
            <a:off x="6215063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2059"/>
          <p:cNvSpPr/>
          <p:nvPr/>
        </p:nvSpPr>
        <p:spPr>
          <a:xfrm>
            <a:off x="635793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2060"/>
          <p:cNvSpPr/>
          <p:nvPr/>
        </p:nvSpPr>
        <p:spPr>
          <a:xfrm>
            <a:off x="6500813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2061"/>
          <p:cNvSpPr/>
          <p:nvPr/>
        </p:nvSpPr>
        <p:spPr>
          <a:xfrm>
            <a:off x="6643688" y="450056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2062"/>
          <p:cNvSpPr/>
          <p:nvPr/>
        </p:nvSpPr>
        <p:spPr>
          <a:xfrm>
            <a:off x="6072188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2063"/>
          <p:cNvSpPr/>
          <p:nvPr/>
        </p:nvSpPr>
        <p:spPr>
          <a:xfrm>
            <a:off x="6215063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2064"/>
          <p:cNvSpPr/>
          <p:nvPr/>
        </p:nvSpPr>
        <p:spPr>
          <a:xfrm>
            <a:off x="6357938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2065"/>
          <p:cNvSpPr/>
          <p:nvPr/>
        </p:nvSpPr>
        <p:spPr>
          <a:xfrm>
            <a:off x="6500813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2066"/>
          <p:cNvSpPr/>
          <p:nvPr/>
        </p:nvSpPr>
        <p:spPr>
          <a:xfrm>
            <a:off x="6643688" y="46434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67"/>
          <p:cNvSpPr/>
          <p:nvPr/>
        </p:nvSpPr>
        <p:spPr>
          <a:xfrm>
            <a:off x="678656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068"/>
          <p:cNvSpPr/>
          <p:nvPr/>
        </p:nvSpPr>
        <p:spPr>
          <a:xfrm>
            <a:off x="6929438" y="4071938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069"/>
          <p:cNvSpPr/>
          <p:nvPr/>
        </p:nvSpPr>
        <p:spPr>
          <a:xfrm>
            <a:off x="707231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070"/>
          <p:cNvSpPr/>
          <p:nvPr/>
        </p:nvSpPr>
        <p:spPr>
          <a:xfrm>
            <a:off x="7215188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2071"/>
          <p:cNvSpPr/>
          <p:nvPr/>
        </p:nvSpPr>
        <p:spPr>
          <a:xfrm>
            <a:off x="7358063" y="40719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072"/>
          <p:cNvSpPr/>
          <p:nvPr/>
        </p:nvSpPr>
        <p:spPr>
          <a:xfrm>
            <a:off x="6786563" y="4214813"/>
            <a:ext cx="142875" cy="14287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073"/>
          <p:cNvSpPr/>
          <p:nvPr/>
        </p:nvSpPr>
        <p:spPr>
          <a:xfrm>
            <a:off x="6929438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Rectangle 2074"/>
          <p:cNvSpPr/>
          <p:nvPr/>
        </p:nvSpPr>
        <p:spPr>
          <a:xfrm>
            <a:off x="707231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2075"/>
          <p:cNvSpPr/>
          <p:nvPr/>
        </p:nvSpPr>
        <p:spPr>
          <a:xfrm>
            <a:off x="7215188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2076"/>
          <p:cNvSpPr/>
          <p:nvPr/>
        </p:nvSpPr>
        <p:spPr>
          <a:xfrm>
            <a:off x="7358063" y="421481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8" name="Rectangle 2077"/>
          <p:cNvSpPr/>
          <p:nvPr/>
        </p:nvSpPr>
        <p:spPr>
          <a:xfrm>
            <a:off x="678656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2078"/>
          <p:cNvSpPr/>
          <p:nvPr/>
        </p:nvSpPr>
        <p:spPr>
          <a:xfrm>
            <a:off x="6929438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2079"/>
          <p:cNvSpPr/>
          <p:nvPr/>
        </p:nvSpPr>
        <p:spPr>
          <a:xfrm>
            <a:off x="707231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1" name="Rectangle 2080"/>
          <p:cNvSpPr/>
          <p:nvPr/>
        </p:nvSpPr>
        <p:spPr>
          <a:xfrm>
            <a:off x="7215188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Rectangle 2081"/>
          <p:cNvSpPr/>
          <p:nvPr/>
        </p:nvSpPr>
        <p:spPr>
          <a:xfrm>
            <a:off x="7358063" y="435768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2082"/>
          <p:cNvSpPr/>
          <p:nvPr/>
        </p:nvSpPr>
        <p:spPr>
          <a:xfrm>
            <a:off x="678656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2083"/>
          <p:cNvSpPr/>
          <p:nvPr/>
        </p:nvSpPr>
        <p:spPr>
          <a:xfrm>
            <a:off x="6929438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2084"/>
          <p:cNvSpPr/>
          <p:nvPr/>
        </p:nvSpPr>
        <p:spPr>
          <a:xfrm>
            <a:off x="707231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Rectangle 2085"/>
          <p:cNvSpPr/>
          <p:nvPr/>
        </p:nvSpPr>
        <p:spPr>
          <a:xfrm>
            <a:off x="7215188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7" name="Rectangle 2086"/>
          <p:cNvSpPr/>
          <p:nvPr/>
        </p:nvSpPr>
        <p:spPr>
          <a:xfrm>
            <a:off x="7358063" y="4500563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8" name="Rectangle 2087"/>
          <p:cNvSpPr/>
          <p:nvPr/>
        </p:nvSpPr>
        <p:spPr>
          <a:xfrm>
            <a:off x="678656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9" name="Rectangle 2088"/>
          <p:cNvSpPr/>
          <p:nvPr/>
        </p:nvSpPr>
        <p:spPr>
          <a:xfrm>
            <a:off x="6929438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Rectangle 2089"/>
          <p:cNvSpPr/>
          <p:nvPr/>
        </p:nvSpPr>
        <p:spPr>
          <a:xfrm>
            <a:off x="707231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1" name="Rectangle 2090"/>
          <p:cNvSpPr/>
          <p:nvPr/>
        </p:nvSpPr>
        <p:spPr>
          <a:xfrm>
            <a:off x="7215188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2" name="Rectangle 2091"/>
          <p:cNvSpPr/>
          <p:nvPr/>
        </p:nvSpPr>
        <p:spPr>
          <a:xfrm>
            <a:off x="7358063" y="4643438"/>
            <a:ext cx="142875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1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PEER TO PEER</a:t>
            </a:r>
          </a:p>
        </p:txBody>
      </p:sp>
    </p:spTree>
    <p:extLst>
      <p:ext uri="{BB962C8B-B14F-4D97-AF65-F5344CB8AC3E}">
        <p14:creationId xmlns:p14="http://schemas.microsoft.com/office/powerpoint/2010/main" val="260373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to Peer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very live challenge: how can peer to peer networks scale up to very large numbers</a:t>
            </a:r>
          </a:p>
          <a:p>
            <a:r>
              <a:rPr lang="en-US" dirty="0" smtClean="0"/>
              <a:t>Key to this is how to distribute awareness management</a:t>
            </a:r>
          </a:p>
          <a:p>
            <a:r>
              <a:rPr lang="en-US" dirty="0" smtClean="0"/>
              <a:t>A secondary issue is how to “bootstrap”: how does a user find their local </a:t>
            </a:r>
            <a:r>
              <a:rPr lang="en-US" dirty="0" smtClean="0"/>
              <a:t>users?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23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Peer to Peer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Enormous work in networking community on generic large scale peer to peer databases</a:t>
            </a:r>
          </a:p>
          <a:p>
            <a:r>
              <a:rPr lang="en-US" dirty="0" smtClean="0"/>
              <a:t>Key technologies </a:t>
            </a:r>
          </a:p>
          <a:p>
            <a:pPr lvl="1"/>
            <a:r>
              <a:rPr lang="en-US" i="1" dirty="0"/>
              <a:t>D</a:t>
            </a:r>
            <a:r>
              <a:rPr lang="en-US" i="1" dirty="0" smtClean="0"/>
              <a:t>istributed hash tables</a:t>
            </a:r>
            <a:r>
              <a:rPr lang="en-US" dirty="0" smtClean="0"/>
              <a:t>: a way of storing data sets across multiple hosts but ensuring fast (O(</a:t>
            </a:r>
            <a:r>
              <a:rPr lang="en-US" dirty="0" err="1" smtClean="0"/>
              <a:t>logN</a:t>
            </a:r>
            <a:r>
              <a:rPr lang="en-US" dirty="0" smtClean="0"/>
              <a:t>)) access to any data item</a:t>
            </a:r>
            <a:endParaRPr lang="en-US" i="1" dirty="0" smtClean="0"/>
          </a:p>
          <a:p>
            <a:pPr lvl="1"/>
            <a:r>
              <a:rPr lang="en-US" i="1" dirty="0" smtClean="0"/>
              <a:t>Application-level routing:</a:t>
            </a:r>
            <a:r>
              <a:rPr lang="en-US" dirty="0" smtClean="0"/>
              <a:t> a mechanism for supporting group peer to peer communication without any underlying network support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75230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 NVE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99512" cy="4495800"/>
          </a:xfrm>
        </p:spPr>
        <p:txBody>
          <a:bodyPr/>
          <a:lstStyle/>
          <a:p>
            <a:r>
              <a:rPr lang="en-US" dirty="0" smtClean="0"/>
              <a:t>Very active line of research</a:t>
            </a:r>
          </a:p>
          <a:p>
            <a:r>
              <a:rPr lang="en-US" dirty="0" smtClean="0"/>
              <a:t>For example, can one maintain a set of closest peers with something similar to a </a:t>
            </a:r>
            <a:r>
              <a:rPr lang="en-US" dirty="0" err="1" smtClean="0"/>
              <a:t>Voronoi</a:t>
            </a:r>
            <a:r>
              <a:rPr lang="en-US" dirty="0" smtClean="0"/>
              <a:t> Tessellation?</a:t>
            </a:r>
          </a:p>
          <a:p>
            <a:r>
              <a:rPr lang="en-US" dirty="0" smtClean="0"/>
              <a:t>If peers can identify their </a:t>
            </a:r>
            <a:r>
              <a:rPr lang="en-US" dirty="0" err="1" smtClean="0"/>
              <a:t>Voronoi</a:t>
            </a:r>
            <a:r>
              <a:rPr lang="en-US" dirty="0" smtClean="0"/>
              <a:t> Cell, they can identify their </a:t>
            </a:r>
            <a:r>
              <a:rPr lang="en-US" dirty="0" err="1" smtClean="0"/>
              <a:t>neighbours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New clients can walk the cells to get to find their true </a:t>
            </a:r>
            <a:r>
              <a:rPr lang="en-US" dirty="0" err="1" smtClean="0"/>
              <a:t>neighbours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420888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3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1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OpenSim</a:t>
            </a:r>
            <a:r>
              <a:rPr lang="en-US" dirty="0" smtClean="0"/>
              <a:t> project shows that its possible to construct user-maintained “grids” of servers</a:t>
            </a:r>
          </a:p>
          <a:p>
            <a:pPr lvl="1"/>
            <a:r>
              <a:rPr lang="en-US" dirty="0" err="1" smtClean="0"/>
              <a:t>OpenSim</a:t>
            </a:r>
            <a:r>
              <a:rPr lang="en-US" dirty="0" smtClean="0"/>
              <a:t> implements the server functionality of Second Life. It complements the open source version of the viewer from Linden Labs</a:t>
            </a:r>
          </a:p>
          <a:p>
            <a:r>
              <a:rPr lang="en-US" dirty="0" smtClean="0"/>
              <a:t>NVEs in browsers will emerge from </a:t>
            </a:r>
            <a:r>
              <a:rPr lang="en-US" dirty="0" err="1" smtClean="0"/>
              <a:t>WebSockets</a:t>
            </a:r>
            <a:r>
              <a:rPr lang="en-US" dirty="0" smtClean="0"/>
              <a:t>/</a:t>
            </a:r>
            <a:r>
              <a:rPr lang="en-US" dirty="0" err="1" smtClean="0"/>
              <a:t>WebGL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019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X3D hasn’t reach critical mass, may be over-taken by </a:t>
            </a:r>
            <a:r>
              <a:rPr lang="en-US" dirty="0" err="1" smtClean="0"/>
              <a:t>WebGL</a:t>
            </a:r>
            <a:r>
              <a:rPr lang="en-US" dirty="0" smtClean="0"/>
              <a:t> (though you can use X3D on </a:t>
            </a:r>
            <a:r>
              <a:rPr lang="en-US" dirty="0" err="1" smtClean="0"/>
              <a:t>WebGL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Notably different requirements than MPEG which has networking components including streamed 3D (based on VRML97)</a:t>
            </a:r>
          </a:p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642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3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Exploitable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Users need to trust server, user hosted games are not accepted for ranking tournaments or cash games</a:t>
            </a:r>
          </a:p>
          <a:p>
            <a:r>
              <a:rPr lang="en-US" dirty="0" smtClean="0"/>
              <a:t>Server might be have a loophole</a:t>
            </a:r>
          </a:p>
          <a:p>
            <a:pPr lvl="1"/>
            <a:r>
              <a:rPr lang="en-US" dirty="0" smtClean="0"/>
              <a:t>E.G. Dupe bugs</a:t>
            </a:r>
          </a:p>
          <a:p>
            <a:r>
              <a:rPr lang="en-US" dirty="0" smtClean="0"/>
              <a:t>Denial of service attack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319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Plenty of tools and options to support your NG or NVE project</a:t>
            </a:r>
          </a:p>
          <a:p>
            <a:r>
              <a:rPr lang="en-US" dirty="0" smtClean="0"/>
              <a:t>Security is a big challenge if you can’t get your users on to a VPN</a:t>
            </a:r>
          </a:p>
          <a:p>
            <a:r>
              <a:rPr lang="en-US" dirty="0" smtClean="0"/>
              <a:t>Other facilities require more infrastructure and are very domain specific</a:t>
            </a:r>
          </a:p>
          <a:p>
            <a:r>
              <a:rPr lang="en-US" dirty="0" smtClean="0"/>
              <a:t>Plenty of research issues: thin clients being a wild card at the moment</a:t>
            </a:r>
          </a:p>
        </p:txBody>
      </p:sp>
    </p:spTree>
    <p:extLst>
      <p:ext uri="{BB962C8B-B14F-4D97-AF65-F5344CB8AC3E}">
        <p14:creationId xmlns:p14="http://schemas.microsoft.com/office/powerpoint/2010/main" val="32341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8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More to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Nothing like hands on experience to reveal why Networked Graphics is a unique field</a:t>
            </a:r>
          </a:p>
          <a:p>
            <a:r>
              <a:rPr lang="en-US" dirty="0" smtClean="0"/>
              <a:t>As a field, needs to learn lessons from Internet standards and web standards</a:t>
            </a:r>
          </a:p>
          <a:p>
            <a:r>
              <a:rPr lang="en-US" dirty="0" smtClean="0"/>
              <a:t>An NVE or NG has a complex set of requirements and thus networking needs</a:t>
            </a:r>
          </a:p>
          <a:p>
            <a:r>
              <a:rPr lang="en-US" dirty="0" smtClean="0"/>
              <a:t>BUT lots of the technology is readily available in middleware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0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ookslid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bookslides.pot</Template>
  <TotalTime>10977</TotalTime>
  <Words>2559</Words>
  <Application>Microsoft Macintosh PowerPoint</Application>
  <PresentationFormat>On-screen Show (4:3)</PresentationFormat>
  <Paragraphs>553</Paragraphs>
  <Slides>92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92</vt:i4>
      </vt:variant>
    </vt:vector>
  </HeadingPairs>
  <TitlesOfParts>
    <vt:vector size="97" baseType="lpstr">
      <vt:lpstr>bookslides</vt:lpstr>
      <vt:lpstr>\\localhost\Users\anthonysteed\Desktop\Macintosh HD:Users:anthonysteed:Dropbox:netbook:chapter 7.docx!OLE_LINK2</vt:lpstr>
      <vt:lpstr>\\localhost\Users\anthonysteed\Desktop\Macintosh HD:Users:anthonysteed:Dropbox:netbook:chapter 7.docx!OLE_LINK1</vt:lpstr>
      <vt:lpstr>\\localhost\Users\anthonysteed\Desktop\Macintosh HD:Users:anthonysteed:Dropbox:netbook:chapter 6.docx!OLE_LINK1</vt:lpstr>
      <vt:lpstr>\\localhost\Users\anthonysteed\Desktop\Macintosh HD:Users:anthonysteed:Dropbox:netbook:chapter 6.docx!OLE_LINK2</vt:lpstr>
      <vt:lpstr>Part 4: Application Support Tools Research Issues </vt:lpstr>
      <vt:lpstr>PowerPoint Presentation</vt:lpstr>
      <vt:lpstr>Application Support</vt:lpstr>
      <vt:lpstr>PowerPoint Presentation</vt:lpstr>
      <vt:lpstr>SECURITY AND CHEATING</vt:lpstr>
      <vt:lpstr>Overview of Security Problems</vt:lpstr>
      <vt:lpstr>Compromised Clients</vt:lpstr>
      <vt:lpstr>Traffic Interference</vt:lpstr>
      <vt:lpstr>Exploitable Server</vt:lpstr>
      <vt:lpstr>User Collusion</vt:lpstr>
      <vt:lpstr>Secure Networks</vt:lpstr>
      <vt:lpstr>Virtual Private Networks</vt:lpstr>
      <vt:lpstr>Virtual Private Networks (VPNs)</vt:lpstr>
      <vt:lpstr>VPNs and IPSec</vt:lpstr>
      <vt:lpstr>STREAMING</vt:lpstr>
      <vt:lpstr>Different Uses of Streaming</vt:lpstr>
      <vt:lpstr>Streaming Protocols</vt:lpstr>
      <vt:lpstr>Real-Time Protocol</vt:lpstr>
      <vt:lpstr>RTP Payloads</vt:lpstr>
      <vt:lpstr>Streaming Animations</vt:lpstr>
      <vt:lpstr>Examples of Keyframe Animation</vt:lpstr>
      <vt:lpstr>Streaming Geometry</vt:lpstr>
      <vt:lpstr>Server Push</vt:lpstr>
      <vt:lpstr>Client Pull</vt:lpstr>
      <vt:lpstr>PERSISTENT AND TIERED SERVICES</vt:lpstr>
      <vt:lpstr>Building a Persistent Service</vt:lpstr>
      <vt:lpstr>What Needs to be Persistent</vt:lpstr>
      <vt:lpstr>What Doesn’t Need to be Persistent</vt:lpstr>
      <vt:lpstr>Other Separation of Concerns</vt:lpstr>
      <vt:lpstr>PowerPoint Presentation</vt:lpstr>
      <vt:lpstr>Tools</vt:lpstr>
      <vt:lpstr>PowerPoint Presentation</vt:lpstr>
      <vt:lpstr>ROLE OF MIDDLEWARE</vt:lpstr>
      <vt:lpstr>Middleware</vt:lpstr>
      <vt:lpstr>LOW-LEVEL SOCKET APIS</vt:lpstr>
      <vt:lpstr>Address lookup functions </vt:lpstr>
      <vt:lpstr>Patterns of client and server socket use for UDP and TCP </vt:lpstr>
      <vt:lpstr>DIS</vt:lpstr>
      <vt:lpstr>Distributed Interactive Simulation</vt:lpstr>
      <vt:lpstr>Types of PDU</vt:lpstr>
      <vt:lpstr>Entity State PDU</vt:lpstr>
      <vt:lpstr>X3D AND DIS</vt:lpstr>
      <vt:lpstr>X3D in a Nutshell</vt:lpstr>
      <vt:lpstr>X3D in a Nutshell</vt:lpstr>
      <vt:lpstr>X3D in a Nutshell</vt:lpstr>
      <vt:lpstr>X3D in a Nutshell</vt:lpstr>
      <vt:lpstr>X3D, HAWKNL AND DIS</vt:lpstr>
      <vt:lpstr>HawkNL</vt:lpstr>
      <vt:lpstr>Idea</vt:lpstr>
      <vt:lpstr>X3D Node (Receiver)</vt:lpstr>
      <vt:lpstr>HawkNL Code Excerpts (Sender)</vt:lpstr>
      <vt:lpstr>HawkNL Code Excerpts (Sender)</vt:lpstr>
      <vt:lpstr>Xj3D Browser</vt:lpstr>
      <vt:lpstr>OBJECT SHARING SYSTEMS</vt:lpstr>
      <vt:lpstr>Object Sharing Systems</vt:lpstr>
      <vt:lpstr>PowerPoint Presentation</vt:lpstr>
      <vt:lpstr>PowerPoint Presentation</vt:lpstr>
      <vt:lpstr>RAKNET</vt:lpstr>
      <vt:lpstr>RakNet</vt:lpstr>
      <vt:lpstr>Object Sharing Considerations</vt:lpstr>
      <vt:lpstr>PowerPoint Presentation</vt:lpstr>
      <vt:lpstr>PowerPoint Presentation</vt:lpstr>
      <vt:lpstr>Research Issues</vt:lpstr>
      <vt:lpstr>PowerPoint Presentation</vt:lpstr>
      <vt:lpstr>CLUSTERS</vt:lpstr>
      <vt:lpstr>Clusters</vt:lpstr>
      <vt:lpstr>PowerPoint Presentation</vt:lpstr>
      <vt:lpstr>Tools</vt:lpstr>
      <vt:lpstr>THIN CLIENTS</vt:lpstr>
      <vt:lpstr>Thin Clients</vt:lpstr>
      <vt:lpstr>Operations</vt:lpstr>
      <vt:lpstr>Pros and Cons</vt:lpstr>
      <vt:lpstr>Adaptive Networks</vt:lpstr>
      <vt:lpstr>Practical Scalability</vt:lpstr>
      <vt:lpstr>PowerPoint Presentation</vt:lpstr>
      <vt:lpstr>Adaptive Design</vt:lpstr>
      <vt:lpstr>PowerPoint Presentation</vt:lpstr>
      <vt:lpstr>PowerPoint Presentation</vt:lpstr>
      <vt:lpstr>Other Strategies</vt:lpstr>
      <vt:lpstr>PowerPoint Presentation</vt:lpstr>
      <vt:lpstr>PowerPoint Presentation</vt:lpstr>
      <vt:lpstr>PEER TO PEER</vt:lpstr>
      <vt:lpstr>Peer to Peer</vt:lpstr>
      <vt:lpstr>Larger Peer to Peer Context</vt:lpstr>
      <vt:lpstr>Within a NVE Context</vt:lpstr>
      <vt:lpstr>Standards</vt:lpstr>
      <vt:lpstr>Potential Standards</vt:lpstr>
      <vt:lpstr>Open Standards</vt:lpstr>
      <vt:lpstr>Summary</vt:lpstr>
      <vt:lpstr>PowerPoint Presentation</vt:lpstr>
      <vt:lpstr>Closing Remarks</vt:lpstr>
      <vt:lpstr>Much More to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Anthony Steed</cp:lastModifiedBy>
  <cp:revision>204</cp:revision>
  <dcterms:created xsi:type="dcterms:W3CDTF">2010-06-11T15:32:19Z</dcterms:created>
  <dcterms:modified xsi:type="dcterms:W3CDTF">2011-03-21T01:31:58Z</dcterms:modified>
</cp:coreProperties>
</file>