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03"/>
  </p:notesMasterIdLst>
  <p:handoutMasterIdLst>
    <p:handoutMasterId r:id="rId104"/>
  </p:handoutMasterIdLst>
  <p:sldIdLst>
    <p:sldId id="270" r:id="rId2"/>
    <p:sldId id="401" r:id="rId3"/>
    <p:sldId id="308" r:id="rId4"/>
    <p:sldId id="399" r:id="rId5"/>
    <p:sldId id="315" r:id="rId6"/>
    <p:sldId id="402" r:id="rId7"/>
    <p:sldId id="376" r:id="rId8"/>
    <p:sldId id="377" r:id="rId9"/>
    <p:sldId id="378" r:id="rId10"/>
    <p:sldId id="379" r:id="rId11"/>
    <p:sldId id="404" r:id="rId12"/>
    <p:sldId id="403" r:id="rId13"/>
    <p:sldId id="405" r:id="rId14"/>
    <p:sldId id="406" r:id="rId15"/>
    <p:sldId id="316" r:id="rId16"/>
    <p:sldId id="317" r:id="rId17"/>
    <p:sldId id="407" r:id="rId18"/>
    <p:sldId id="319" r:id="rId19"/>
    <p:sldId id="409" r:id="rId20"/>
    <p:sldId id="320" r:id="rId21"/>
    <p:sldId id="408" r:id="rId22"/>
    <p:sldId id="410" r:id="rId23"/>
    <p:sldId id="321" r:id="rId24"/>
    <p:sldId id="411" r:id="rId25"/>
    <p:sldId id="322" r:id="rId26"/>
    <p:sldId id="323" r:id="rId27"/>
    <p:sldId id="412" r:id="rId28"/>
    <p:sldId id="324" r:id="rId29"/>
    <p:sldId id="325" r:id="rId30"/>
    <p:sldId id="413" r:id="rId31"/>
    <p:sldId id="326" r:id="rId32"/>
    <p:sldId id="327" r:id="rId33"/>
    <p:sldId id="328" r:id="rId34"/>
    <p:sldId id="329" r:id="rId35"/>
    <p:sldId id="414" r:id="rId36"/>
    <p:sldId id="415" r:id="rId37"/>
    <p:sldId id="416" r:id="rId38"/>
    <p:sldId id="330" r:id="rId39"/>
    <p:sldId id="331" r:id="rId40"/>
    <p:sldId id="332" r:id="rId41"/>
    <p:sldId id="417" r:id="rId42"/>
    <p:sldId id="333" r:id="rId43"/>
    <p:sldId id="418" r:id="rId44"/>
    <p:sldId id="334" r:id="rId45"/>
    <p:sldId id="335" r:id="rId46"/>
    <p:sldId id="336" r:id="rId47"/>
    <p:sldId id="337" r:id="rId48"/>
    <p:sldId id="338" r:id="rId49"/>
    <p:sldId id="340" r:id="rId50"/>
    <p:sldId id="419" r:id="rId51"/>
    <p:sldId id="341" r:id="rId52"/>
    <p:sldId id="342" r:id="rId53"/>
    <p:sldId id="420" r:id="rId54"/>
    <p:sldId id="343" r:id="rId55"/>
    <p:sldId id="421" r:id="rId56"/>
    <p:sldId id="344" r:id="rId57"/>
    <p:sldId id="345" r:id="rId58"/>
    <p:sldId id="346" r:id="rId59"/>
    <p:sldId id="422" r:id="rId60"/>
    <p:sldId id="347" r:id="rId61"/>
    <p:sldId id="396" r:id="rId62"/>
    <p:sldId id="398" r:id="rId63"/>
    <p:sldId id="397" r:id="rId64"/>
    <p:sldId id="272" r:id="rId65"/>
    <p:sldId id="400" r:id="rId66"/>
    <p:sldId id="381" r:id="rId67"/>
    <p:sldId id="356" r:id="rId68"/>
    <p:sldId id="383" r:id="rId69"/>
    <p:sldId id="384" r:id="rId70"/>
    <p:sldId id="385" r:id="rId71"/>
    <p:sldId id="389" r:id="rId72"/>
    <p:sldId id="382" r:id="rId73"/>
    <p:sldId id="357" r:id="rId74"/>
    <p:sldId id="358" r:id="rId75"/>
    <p:sldId id="359" r:id="rId76"/>
    <p:sldId id="380" r:id="rId77"/>
    <p:sldId id="360" r:id="rId78"/>
    <p:sldId id="361" r:id="rId79"/>
    <p:sldId id="362" r:id="rId80"/>
    <p:sldId id="423" r:id="rId81"/>
    <p:sldId id="363" r:id="rId82"/>
    <p:sldId id="364" r:id="rId83"/>
    <p:sldId id="368" r:id="rId84"/>
    <p:sldId id="424" r:id="rId85"/>
    <p:sldId id="369" r:id="rId86"/>
    <p:sldId id="370" r:id="rId87"/>
    <p:sldId id="392" r:id="rId88"/>
    <p:sldId id="393" r:id="rId89"/>
    <p:sldId id="371" r:id="rId90"/>
    <p:sldId id="372" r:id="rId91"/>
    <p:sldId id="390" r:id="rId92"/>
    <p:sldId id="427" r:id="rId93"/>
    <p:sldId id="428" r:id="rId94"/>
    <p:sldId id="391" r:id="rId95"/>
    <p:sldId id="386" r:id="rId96"/>
    <p:sldId id="387" r:id="rId97"/>
    <p:sldId id="373" r:id="rId98"/>
    <p:sldId id="374" r:id="rId99"/>
    <p:sldId id="375" r:id="rId100"/>
    <p:sldId id="425" r:id="rId101"/>
    <p:sldId id="426" r:id="rId10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uel Fradinho" initials="M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CC6600"/>
    <a:srgbClr val="006699"/>
    <a:srgbClr val="FF99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144" y="-11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10496"/>
    </p:cViewPr>
  </p:sorter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notesMaster" Target="notesMasters/notesMaster1.xml"/><Relationship Id="rId104" Type="http://schemas.openxmlformats.org/officeDocument/2006/relationships/handoutMaster" Target="handoutMasters/handoutMaster1.xml"/><Relationship Id="rId105" Type="http://schemas.openxmlformats.org/officeDocument/2006/relationships/printerSettings" Target="printerSettings/printerSettings1.bin"/><Relationship Id="rId106" Type="http://schemas.openxmlformats.org/officeDocument/2006/relationships/commentAuthors" Target="commentAuthors.xml"/><Relationship Id="rId107"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viewProps" Target="viewProps.xml"/><Relationship Id="rId109"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tableStyles" Target="tableStyles.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A7162314-DABC-F047-8BF5-08133B3257C2}" type="datetime1">
              <a:rPr lang="en-US"/>
              <a:pPr>
                <a:defRPr/>
              </a:pPr>
              <a:t>20/03/2011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9DDB0CC0-071F-9849-B8CC-75DCB6FA599F}" type="slidenum">
              <a:rPr lang="en-US"/>
              <a:pPr>
                <a:defRPr/>
              </a:pPr>
              <a:t>‹#›</a:t>
            </a:fld>
            <a:endParaRPr lang="en-US"/>
          </a:p>
        </p:txBody>
      </p:sp>
    </p:spTree>
    <p:extLst>
      <p:ext uri="{BB962C8B-B14F-4D97-AF65-F5344CB8AC3E}">
        <p14:creationId xmlns:p14="http://schemas.microsoft.com/office/powerpoint/2010/main" val="3150219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0C4840F3-2D4F-C24F-A7D1-62CBD6B18BF0}" type="datetime1">
              <a:rPr lang="en-US"/>
              <a:pPr>
                <a:defRPr/>
              </a:pPr>
              <a:t>20/03/2011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B7BE59E9-147D-0B47-8EB8-CCAF3A9CF097}" type="slidenum">
              <a:rPr lang="en-GB"/>
              <a:pPr>
                <a:defRPr/>
              </a:pPr>
              <a:t>‹#›</a:t>
            </a:fld>
            <a:endParaRPr lang="en-GB"/>
          </a:p>
        </p:txBody>
      </p:sp>
    </p:spTree>
    <p:extLst>
      <p:ext uri="{BB962C8B-B14F-4D97-AF65-F5344CB8AC3E}">
        <p14:creationId xmlns:p14="http://schemas.microsoft.com/office/powerpoint/2010/main" val="16049192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cap="flat"/>
        </p:spPr>
      </p:sp>
      <p:sp>
        <p:nvSpPr>
          <p:cNvPr id="389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Calibri" charset="0"/>
                <a:ea typeface="ＭＳ Ｐゴシック" charset="0"/>
                <a:cs typeface="ＭＳ Ｐゴシック" charset="0"/>
              </a:rPr>
              <a:t>Figure 11.10</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DCF5266-23B2-954B-B61E-5BAE7EB2469D}" type="slidenum">
              <a:rPr lang="en-GB" sz="1200">
                <a:latin typeface="Calibri" charset="0"/>
              </a:rPr>
              <a:pPr eaLnBrk="1" hangingPunct="1"/>
              <a:t>28</a:t>
            </a:fld>
            <a:endParaRPr lang="en-GB"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Calibri" charset="0"/>
                <a:ea typeface="ＭＳ Ｐゴシック" charset="0"/>
                <a:cs typeface="ＭＳ Ｐゴシック" charset="0"/>
              </a:rPr>
              <a:t>Figure 11.11</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921F524-314B-8944-95B8-C53044709F66}" type="slidenum">
              <a:rPr lang="en-GB" sz="1200">
                <a:latin typeface="Calibri" charset="0"/>
              </a:rPr>
              <a:pPr eaLnBrk="1" hangingPunct="1"/>
              <a:t>31</a:t>
            </a:fld>
            <a:endParaRPr lang="en-GB"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Calibri" charset="0"/>
                <a:ea typeface="ＭＳ Ｐゴシック" charset="0"/>
                <a:cs typeface="ＭＳ Ｐゴシック" charset="0"/>
              </a:rPr>
              <a:t>Figure 11.12</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7DA9D2-6082-5D46-BBAD-C3E5147D25C7}" type="slidenum">
              <a:rPr lang="en-GB" sz="1200">
                <a:latin typeface="Calibri" charset="0"/>
              </a:rPr>
              <a:pPr eaLnBrk="1" hangingPunct="1"/>
              <a:t>32</a:t>
            </a:fld>
            <a:endParaRPr lang="en-GB"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Calibri" charset="0"/>
                <a:ea typeface="ＭＳ Ｐゴシック" charset="0"/>
                <a:cs typeface="ＭＳ Ｐゴシック" charset="0"/>
              </a:rPr>
              <a:t>Figure 11.13</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505CD3D-E37A-D947-9847-A987969ECB01}" type="slidenum">
              <a:rPr lang="en-GB" sz="1200">
                <a:latin typeface="Calibri" charset="0"/>
              </a:rPr>
              <a:pPr eaLnBrk="1" hangingPunct="1"/>
              <a:t>33</a:t>
            </a:fld>
            <a:endParaRPr lang="en-GB" sz="1200">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GB">
              <a:latin typeface="Calibri" charset="0"/>
              <a:ea typeface="ＭＳ Ｐゴシック" charset="0"/>
              <a:cs typeface="ＭＳ Ｐゴシック" charset="0"/>
            </a:endParaRPr>
          </a:p>
        </p:txBody>
      </p:sp>
      <p:sp>
        <p:nvSpPr>
          <p:cNvPr id="29700"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E73E0A-EB79-9146-A13C-3A273BB88706}" type="slidenum">
              <a:rPr lang="en-GB" sz="1200">
                <a:latin typeface="Calibri" charset="0"/>
              </a:rPr>
              <a:pPr eaLnBrk="1" hangingPunct="1"/>
              <a:t>40</a:t>
            </a:fld>
            <a:endParaRPr lang="en-GB" sz="1200">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GB">
              <a:latin typeface="Calibri" charset="0"/>
              <a:ea typeface="ＭＳ Ｐゴシック" charset="0"/>
              <a:cs typeface="ＭＳ Ｐゴシック" charset="0"/>
            </a:endParaRPr>
          </a:p>
        </p:txBody>
      </p:sp>
      <p:sp>
        <p:nvSpPr>
          <p:cNvPr id="29700"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D78E34F-97B8-944C-96C1-903F1B3B541D}" type="slidenum">
              <a:rPr lang="en-GB" sz="1200">
                <a:latin typeface="Calibri" charset="0"/>
              </a:rPr>
              <a:pPr eaLnBrk="1" hangingPunct="1"/>
              <a:t>42</a:t>
            </a:fld>
            <a:endParaRPr lang="en-GB"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GB">
              <a:latin typeface="Calibri" charset="0"/>
              <a:ea typeface="ＭＳ Ｐゴシック" charset="0"/>
              <a:cs typeface="ＭＳ Ｐゴシック" charset="0"/>
            </a:endParaRPr>
          </a:p>
        </p:txBody>
      </p:sp>
      <p:sp>
        <p:nvSpPr>
          <p:cNvPr id="31748"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5D2AA43-6FB7-F146-A3DD-28301DBC2D3C}" type="slidenum">
              <a:rPr lang="en-GB" sz="1200">
                <a:latin typeface="Calibri" charset="0"/>
              </a:rPr>
              <a:pPr eaLnBrk="1" hangingPunct="1"/>
              <a:t>44</a:t>
            </a:fld>
            <a:endParaRPr lang="en-GB" sz="1200">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Figure 12.19</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2B8BA66-371D-524A-A098-BB3EA065AB07}" type="slidenum">
              <a:rPr lang="en-GB" sz="1200">
                <a:latin typeface="Calibri" charset="0"/>
              </a:rPr>
              <a:pPr eaLnBrk="1" hangingPunct="1"/>
              <a:t>71</a:t>
            </a:fld>
            <a:endParaRPr lang="en-GB" sz="1200">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Figure 12.8</a:t>
            </a:r>
          </a:p>
          <a:p>
            <a:endParaRPr lang="en-US">
              <a:latin typeface="Calibri" charset="0"/>
              <a:ea typeface="ＭＳ Ｐゴシック" charset="0"/>
              <a:cs typeface="ＭＳ Ｐゴシック" charset="0"/>
            </a:endParaRP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08047EE-5C16-B44B-8D58-D548A7CB52B9}" type="slidenum">
              <a:rPr lang="en-GB" sz="1200">
                <a:latin typeface="Calibri" charset="0"/>
              </a:rPr>
              <a:pPr eaLnBrk="1" hangingPunct="1"/>
              <a:t>76</a:t>
            </a:fld>
            <a:endParaRPr lang="en-GB" sz="1200">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109" charset="-128"/>
              </a:rPr>
              <a:t>Figure 12.9</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fld id="{2E030A2C-ABDE-435F-801B-30E670D0109E}" type="slidenum">
              <a:rPr lang="en-GB" sz="1200">
                <a:latin typeface="Calibri" pitchFamily="-109" charset="0"/>
              </a:rPr>
              <a:pPr eaLnBrk="1" hangingPunct="1"/>
              <a:t>81</a:t>
            </a:fld>
            <a:endParaRPr lang="en-GB" sz="1200">
              <a:latin typeface="Calibri" pitchFamily="-109"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cap="flat"/>
        </p:spPr>
      </p:sp>
      <p:sp>
        <p:nvSpPr>
          <p:cNvPr id="409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109" charset="-128"/>
              </a:rPr>
              <a:t>Figure 12.10</a:t>
            </a:r>
          </a:p>
          <a:p>
            <a:endParaRPr lang="en-US" smtClean="0">
              <a:ea typeface="ＭＳ Ｐゴシック" pitchFamily="-109" charset="-128"/>
            </a:endParaRP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fld id="{0202B526-A946-4671-883F-3E9E4DEC888E}" type="slidenum">
              <a:rPr lang="en-GB" sz="1200">
                <a:latin typeface="Calibri" pitchFamily="-109" charset="0"/>
              </a:rPr>
              <a:pPr eaLnBrk="1" hangingPunct="1"/>
              <a:t>82</a:t>
            </a:fld>
            <a:endParaRPr lang="en-GB" sz="1200">
              <a:latin typeface="Calibri" pitchFamily="-109"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109" charset="-128"/>
              </a:rPr>
              <a:t>Figure 12.12 (Top)</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fld id="{52F1E512-83EF-4F83-8B34-2D6D8C772FC7}" type="slidenum">
              <a:rPr lang="en-GB" sz="1200">
                <a:latin typeface="Calibri" pitchFamily="-109" charset="0"/>
              </a:rPr>
              <a:pPr eaLnBrk="1" hangingPunct="1"/>
              <a:t>85</a:t>
            </a:fld>
            <a:endParaRPr lang="en-GB" sz="1200">
              <a:latin typeface="Calibri" pitchFamily="-109"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109" charset="-128"/>
              </a:rPr>
              <a:t>Figure 12.12 (Bottom)</a:t>
            </a:r>
          </a:p>
          <a:p>
            <a:endParaRPr lang="en-US" smtClean="0">
              <a:ea typeface="ＭＳ Ｐゴシック" pitchFamily="-109" charset="-128"/>
            </a:endParaRP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fld id="{B9B09811-F25F-4B8C-92B0-412BFF520898}" type="slidenum">
              <a:rPr lang="en-GB" sz="1200">
                <a:latin typeface="Calibri" pitchFamily="-109" charset="0"/>
              </a:rPr>
              <a:pPr eaLnBrk="1" hangingPunct="1"/>
              <a:t>86</a:t>
            </a:fld>
            <a:endParaRPr lang="en-GB" sz="1200">
              <a:latin typeface="Calibri" pitchFamily="-109"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Figure 12.14</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31A34FF-B0B7-FB4C-A25A-A2012D36E911}" type="slidenum">
              <a:rPr lang="en-GB" sz="1200">
                <a:latin typeface="Calibri" charset="0"/>
              </a:rPr>
              <a:pPr eaLnBrk="1" hangingPunct="1"/>
              <a:t>87</a:t>
            </a:fld>
            <a:endParaRPr lang="en-GB" sz="1200">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Figure 12.15</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E1030C6-E173-4E43-8925-B010C4F8B0DC}" type="slidenum">
              <a:rPr lang="en-GB" sz="1200">
                <a:latin typeface="Calibri" charset="0"/>
              </a:rPr>
              <a:pPr eaLnBrk="1" hangingPunct="1"/>
              <a:t>88</a:t>
            </a:fld>
            <a:endParaRPr lang="en-GB" sz="1200">
              <a:latin typeface="Calibri"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atin typeface="Calibri" charset="0"/>
                <a:ea typeface="ＭＳ Ｐゴシック" charset="0"/>
                <a:cs typeface="ＭＳ Ｐゴシック" charset="0"/>
              </a:rPr>
              <a:t>Figure 12.22</a:t>
            </a:r>
          </a:p>
        </p:txBody>
      </p:sp>
      <p:sp>
        <p:nvSpPr>
          <p:cNvPr id="34820"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71D393D-CAA6-4046-A794-16E936FDFF29}" type="slidenum">
              <a:rPr lang="en-GB" sz="1200">
                <a:latin typeface="Calibri" charset="0"/>
              </a:rPr>
              <a:pPr eaLnBrk="1" hangingPunct="1"/>
              <a:t>94</a:t>
            </a:fld>
            <a:endParaRPr lang="en-GB" sz="1200">
              <a:latin typeface="Calibri"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109" charset="-128"/>
              </a:rPr>
              <a:t>Figure 12.1</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fld id="{E9AB1ECE-9BEF-47C2-A45B-8FF81A69694F}" type="slidenum">
              <a:rPr lang="en-GB" sz="1200">
                <a:latin typeface="Calibri" pitchFamily="-109" charset="0"/>
              </a:rPr>
              <a:pPr eaLnBrk="1" hangingPunct="1"/>
              <a:t>97</a:t>
            </a:fld>
            <a:endParaRPr lang="en-GB" sz="1200">
              <a:latin typeface="Calibri" pitchFamily="-109"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109" charset="-128"/>
              </a:rPr>
              <a:t>Figure 12.2</a:t>
            </a:r>
          </a:p>
          <a:p>
            <a:endParaRPr lang="en-US" smtClean="0">
              <a:ea typeface="ＭＳ Ｐゴシック" pitchFamily="-109" charset="-128"/>
            </a:endParaRP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fld id="{99AE4B52-3845-472E-9FFD-69C62986D263}" type="slidenum">
              <a:rPr lang="en-GB" sz="1200">
                <a:latin typeface="Calibri" pitchFamily="-109" charset="0"/>
              </a:rPr>
              <a:pPr eaLnBrk="1" hangingPunct="1"/>
              <a:t>98</a:t>
            </a:fld>
            <a:endParaRPr lang="en-GB" sz="1200">
              <a:latin typeface="Calibri" pitchFamily="-109"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109" charset="-128"/>
              </a:rPr>
              <a:t>Figure 12.3</a:t>
            </a:r>
          </a:p>
          <a:p>
            <a:endParaRPr lang="en-US" smtClean="0">
              <a:ea typeface="ＭＳ Ｐゴシック" pitchFamily="-109" charset="-128"/>
            </a:endParaRP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fld id="{A86EDD7A-3563-41C9-81AA-F5C40B3D9EF9}" type="slidenum">
              <a:rPr lang="en-GB" sz="1200">
                <a:latin typeface="Calibri" pitchFamily="-109" charset="0"/>
              </a:rPr>
              <a:pPr eaLnBrk="1" hangingPunct="1"/>
              <a:t>99</a:t>
            </a:fld>
            <a:endParaRPr lang="en-GB" sz="1200">
              <a:latin typeface="Calibri" pitchFamily="-109"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cap="flat"/>
        </p:spPr>
      </p:sp>
      <p:sp>
        <p:nvSpPr>
          <p:cNvPr id="430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Calibri" charset="0"/>
                <a:ea typeface="ＭＳ Ｐゴシック" charset="0"/>
                <a:cs typeface="ＭＳ Ｐゴシック" charset="0"/>
              </a:rPr>
              <a:t>Figure 11.5</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35F8BE7-FE05-1446-B4D8-1D52D16574DA}" type="slidenum">
              <a:rPr lang="en-GB" sz="1200">
                <a:latin typeface="Calibri" charset="0"/>
              </a:rPr>
              <a:pPr eaLnBrk="1" hangingPunct="1"/>
              <a:t>15</a:t>
            </a:fld>
            <a:endParaRPr lang="en-GB"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Calibri" charset="0"/>
                <a:ea typeface="ＭＳ Ｐゴシック" charset="0"/>
                <a:cs typeface="ＭＳ Ｐゴシック" charset="0"/>
              </a:rPr>
              <a:t>Figure 11.7</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CD23607-BCDC-EB43-AE7D-ADEE057367D3}" type="slidenum">
              <a:rPr lang="en-GB" sz="1200">
                <a:latin typeface="Calibri" charset="0"/>
              </a:rPr>
              <a:pPr eaLnBrk="1" hangingPunct="1"/>
              <a:t>18</a:t>
            </a:fld>
            <a:endParaRPr lang="en-GB"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Calibri" charset="0"/>
                <a:ea typeface="ＭＳ Ｐゴシック" charset="0"/>
                <a:cs typeface="ＭＳ Ｐゴシック" charset="0"/>
              </a:rPr>
              <a:t>Figure 11.8</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313AC94-D8A9-4346-81DA-7BD9ED4389F4}" type="slidenum">
              <a:rPr lang="en-GB" sz="1200">
                <a:latin typeface="Calibri" charset="0"/>
              </a:rPr>
              <a:pPr eaLnBrk="1" hangingPunct="1"/>
              <a:t>23</a:t>
            </a:fld>
            <a:endParaRPr lang="en-GB"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Calibri" charset="0"/>
                <a:ea typeface="ＭＳ Ｐゴシック" charset="0"/>
                <a:cs typeface="ＭＳ Ｐゴシック" charset="0"/>
              </a:rPr>
              <a:t>Figure 11.9</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CEE7406-B054-8A48-A124-9422819300E1}" type="slidenum">
              <a:rPr lang="en-GB" sz="1200">
                <a:latin typeface="Calibri" charset="0"/>
              </a:rPr>
              <a:pPr eaLnBrk="1" hangingPunct="1"/>
              <a:t>25</a:t>
            </a:fld>
            <a:endParaRPr lang="en-GB"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itle 1"/>
          <p:cNvSpPr txBox="1">
            <a:spLocks/>
          </p:cNvSpPr>
          <p:nvPr/>
        </p:nvSpPr>
        <p:spPr bwMode="auto">
          <a:xfrm>
            <a:off x="2362200" y="4800600"/>
            <a:ext cx="6477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3200" dirty="0" smtClean="0">
                <a:solidFill>
                  <a:schemeClr val="tx2"/>
                </a:solidFill>
                <a:latin typeface="Tw Cen MT" charset="0"/>
              </a:rPr>
              <a:t>IEEE Virtual Reality 2011</a:t>
            </a:r>
          </a:p>
        </p:txBody>
      </p:sp>
      <p:sp>
        <p:nvSpPr>
          <p:cNvPr id="8" name="Title 1"/>
          <p:cNvSpPr txBox="1">
            <a:spLocks/>
          </p:cNvSpPr>
          <p:nvPr userDrawn="1"/>
        </p:nvSpPr>
        <p:spPr bwMode="auto">
          <a:xfrm>
            <a:off x="2362200" y="3733800"/>
            <a:ext cx="6477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5400" dirty="0" smtClean="0">
                <a:solidFill>
                  <a:schemeClr val="tx2"/>
                </a:solidFill>
                <a:latin typeface="Tw Cen MT" charset="0"/>
              </a:rPr>
              <a:t>Introduction to Networked Graphics</a:t>
            </a:r>
            <a:br>
              <a:rPr lang="en-US" sz="5400" dirty="0" smtClean="0">
                <a:solidFill>
                  <a:schemeClr val="tx2"/>
                </a:solidFill>
                <a:latin typeface="Tw Cen MT" charset="0"/>
              </a:rPr>
            </a:br>
            <a:endParaRPr lang="en-US" sz="5400" dirty="0" smtClean="0">
              <a:solidFill>
                <a:schemeClr val="tx2"/>
              </a:solidFill>
              <a:latin typeface="Tw Cen MT" charset="0"/>
            </a:endParaRP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GB" smtClean="0"/>
              <a:t>Click to edit Master subtitle style</a:t>
            </a:r>
            <a:endParaRPr lang="en-US"/>
          </a:p>
        </p:txBody>
      </p:sp>
      <p:sp>
        <p:nvSpPr>
          <p:cNvPr id="12" name="Title 1"/>
          <p:cNvSpPr>
            <a:spLocks noGrp="1"/>
          </p:cNvSpPr>
          <p:nvPr>
            <p:ph type="ctrTitle"/>
          </p:nvPr>
        </p:nvSpPr>
        <p:spPr>
          <a:xfrm>
            <a:off x="2362200" y="1219200"/>
            <a:ext cx="6477000" cy="1066800"/>
          </a:xfrm>
        </p:spPr>
        <p:txBody>
          <a:bodyPr>
            <a:normAutofit/>
          </a:bodyPr>
          <a:lstStyle>
            <a:lvl1pPr>
              <a:defRPr sz="2800"/>
            </a:lvl1pPr>
          </a:lstStyle>
          <a:p>
            <a:r>
              <a:rPr lang="en-GB" smtClean="0"/>
              <a:t>Click to edit Master title style</a:t>
            </a:r>
            <a:endParaRPr lang="en-US" dirty="0"/>
          </a:p>
        </p:txBody>
      </p:sp>
      <p:sp>
        <p:nvSpPr>
          <p:cNvPr id="10" name="Footer Placeholder 16"/>
          <p:cNvSpPr>
            <a:spLocks noGrp="1"/>
          </p:cNvSpPr>
          <p:nvPr>
            <p:ph type="ftr" sz="quarter" idx="10"/>
          </p:nvPr>
        </p:nvSpPr>
        <p:spPr>
          <a:xfrm>
            <a:off x="2085975" y="236538"/>
            <a:ext cx="5867400" cy="365125"/>
          </a:xfrm>
        </p:spPr>
        <p:txBody>
          <a:bodyPr/>
          <a:lstStyle>
            <a:lvl1pPr algn="r">
              <a:defRPr>
                <a:solidFill>
                  <a:schemeClr val="tx2"/>
                </a:solidFill>
              </a:defRPr>
            </a:lvl1pPr>
          </a:lstStyle>
          <a:p>
            <a:pPr>
              <a:defRPr/>
            </a:pPr>
            <a:endParaRPr lang="en-GB"/>
          </a:p>
        </p:txBody>
      </p:sp>
      <p:sp>
        <p:nvSpPr>
          <p:cNvPr id="11" name="Slide Number Placeholder 28"/>
          <p:cNvSpPr>
            <a:spLocks noGrp="1"/>
          </p:cNvSpPr>
          <p:nvPr>
            <p:ph type="sldNum" sz="quarter" idx="11"/>
          </p:nvPr>
        </p:nvSpPr>
        <p:spPr>
          <a:xfrm>
            <a:off x="8001000" y="228600"/>
            <a:ext cx="838200" cy="381000"/>
          </a:xfrm>
        </p:spPr>
        <p:txBody>
          <a:bodyPr/>
          <a:lstStyle>
            <a:lvl1pPr>
              <a:defRPr>
                <a:solidFill>
                  <a:schemeClr val="tx2"/>
                </a:solidFill>
              </a:defRPr>
            </a:lvl1pPr>
          </a:lstStyle>
          <a:p>
            <a:pPr>
              <a:defRPr/>
            </a:pPr>
            <a:fld id="{C5BAFD99-9F91-0647-BFD5-58353F3048DD}" type="slidenum">
              <a:rPr lang="en-GB"/>
              <a:pPr>
                <a:defRPr/>
              </a:pPr>
              <a:t>‹#›</a:t>
            </a:fld>
            <a:endParaRPr lang="en-GB"/>
          </a:p>
        </p:txBody>
      </p:sp>
    </p:spTree>
    <p:extLst>
      <p:ext uri="{BB962C8B-B14F-4D97-AF65-F5344CB8AC3E}">
        <p14:creationId xmlns:p14="http://schemas.microsoft.com/office/powerpoint/2010/main" val="245471608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91CA777-73F1-D54F-B620-8B45135165C0}" type="datetime1">
              <a:rPr lang="en-US"/>
              <a:pPr>
                <a:defRPr/>
              </a:pPr>
              <a:t>20/03/2011</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5B9A3133-23AC-3640-AC15-8D08BDEC9C97}" type="slidenum">
              <a:rPr lang="en-GB"/>
              <a:pPr>
                <a:defRPr/>
              </a:pPr>
              <a:t>‹#›</a:t>
            </a:fld>
            <a:endParaRPr lang="en-GB"/>
          </a:p>
        </p:txBody>
      </p:sp>
    </p:spTree>
    <p:extLst>
      <p:ext uri="{BB962C8B-B14F-4D97-AF65-F5344CB8AC3E}">
        <p14:creationId xmlns:p14="http://schemas.microsoft.com/office/powerpoint/2010/main" val="2586681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47C5E2EF-FD0B-204B-8912-AFEAD7FE6BCB}" type="datetime1">
              <a:rPr lang="en-US"/>
              <a:pPr>
                <a:defRPr/>
              </a:pPr>
              <a:t>20/03/2011</a:t>
            </a:fld>
            <a:endParaRPr lang="en-GB"/>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GB"/>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2D4FBCE8-5314-444C-A1B7-1DC27C40C279}" type="slidenum">
              <a:rPr lang="en-GB"/>
              <a:pPr>
                <a:defRPr/>
              </a:pPr>
              <a:t>‹#›</a:t>
            </a:fld>
            <a:endParaRPr lang="en-GB"/>
          </a:p>
        </p:txBody>
      </p:sp>
    </p:spTree>
    <p:extLst>
      <p:ext uri="{BB962C8B-B14F-4D97-AF65-F5344CB8AC3E}">
        <p14:creationId xmlns:p14="http://schemas.microsoft.com/office/powerpoint/2010/main" val="153734598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itle 1"/>
          <p:cNvSpPr txBox="1">
            <a:spLocks/>
          </p:cNvSpPr>
          <p:nvPr userDrawn="1"/>
        </p:nvSpPr>
        <p:spPr bwMode="auto">
          <a:xfrm>
            <a:off x="2362200" y="3733800"/>
            <a:ext cx="6477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5400" smtClean="0">
                <a:solidFill>
                  <a:schemeClr val="tx2"/>
                </a:solidFill>
                <a:latin typeface="Tw Cen MT" charset="0"/>
              </a:rPr>
              <a:t>Networked Graphics</a:t>
            </a:r>
            <a:br>
              <a:rPr lang="en-US" sz="5400" smtClean="0">
                <a:solidFill>
                  <a:schemeClr val="tx2"/>
                </a:solidFill>
                <a:latin typeface="Tw Cen MT" charset="0"/>
              </a:rPr>
            </a:br>
            <a:endParaRPr lang="en-US" sz="5400" smtClean="0">
              <a:solidFill>
                <a:schemeClr val="tx2"/>
              </a:solidFill>
              <a:latin typeface="Tw Cen MT" charset="0"/>
            </a:endParaRP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GB" smtClean="0"/>
              <a:t>Click to edit Master subtitle style</a:t>
            </a:r>
            <a:endParaRPr lang="en-US"/>
          </a:p>
        </p:txBody>
      </p:sp>
      <p:sp>
        <p:nvSpPr>
          <p:cNvPr id="12" name="Title 1"/>
          <p:cNvSpPr>
            <a:spLocks noGrp="1"/>
          </p:cNvSpPr>
          <p:nvPr>
            <p:ph type="ctrTitle"/>
          </p:nvPr>
        </p:nvSpPr>
        <p:spPr>
          <a:xfrm>
            <a:off x="2362200" y="4800600"/>
            <a:ext cx="6477000" cy="1066800"/>
          </a:xfrm>
        </p:spPr>
        <p:txBody>
          <a:bodyPr>
            <a:normAutofit/>
          </a:bodyPr>
          <a:lstStyle>
            <a:lvl1pPr>
              <a:defRPr sz="2800"/>
            </a:lvl1pPr>
          </a:lstStyle>
          <a:p>
            <a:r>
              <a:rPr lang="en-GB" smtClean="0"/>
              <a:t>Click to edit Master title style</a:t>
            </a:r>
            <a:endParaRPr lang="en-US" dirty="0"/>
          </a:p>
        </p:txBody>
      </p:sp>
      <p:sp>
        <p:nvSpPr>
          <p:cNvPr id="8"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759AB7EF-BAFD-0642-8D40-0C9FB3334A4D}" type="datetime1">
              <a:rPr lang="en-US"/>
              <a:pPr>
                <a:defRPr/>
              </a:pPr>
              <a:t>20/03/2011</a:t>
            </a:fld>
            <a:endParaRPr lang="en-GB"/>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GB"/>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EC29AACD-0C50-5341-9548-A96B92F690C7}" type="slidenum">
              <a:rPr lang="en-GB"/>
              <a:pPr>
                <a:defRPr/>
              </a:pPr>
              <a:t>‹#›</a:t>
            </a:fld>
            <a:endParaRPr lang="en-GB"/>
          </a:p>
        </p:txBody>
      </p:sp>
    </p:spTree>
    <p:extLst>
      <p:ext uri="{BB962C8B-B14F-4D97-AF65-F5344CB8AC3E}">
        <p14:creationId xmlns:p14="http://schemas.microsoft.com/office/powerpoint/2010/main" val="59569530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GB"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A7276E5-5E2E-4747-A215-B357804FE2B0}" type="datetime1">
              <a:rPr lang="en-US"/>
              <a:pPr>
                <a:defRPr/>
              </a:pPr>
              <a:t>20/03/2011</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218D65DD-D536-774D-A6ED-E07C98463D5E}" type="slidenum">
              <a:rPr lang="en-GB"/>
              <a:pPr>
                <a:defRPr/>
              </a:pPr>
              <a:t>‹#›</a:t>
            </a:fld>
            <a:endParaRPr lang="en-GB"/>
          </a:p>
        </p:txBody>
      </p:sp>
    </p:spTree>
    <p:extLst>
      <p:ext uri="{BB962C8B-B14F-4D97-AF65-F5344CB8AC3E}">
        <p14:creationId xmlns:p14="http://schemas.microsoft.com/office/powerpoint/2010/main" val="2058954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GB" smtClean="0"/>
              <a:t>Click to edit Master text styles</a:t>
            </a:r>
          </a:p>
        </p:txBody>
      </p:sp>
      <p:sp>
        <p:nvSpPr>
          <p:cNvPr id="2" name="Title 1"/>
          <p:cNvSpPr>
            <a:spLocks noGrp="1"/>
          </p:cNvSpPr>
          <p:nvPr>
            <p:ph type="title"/>
          </p:nvPr>
        </p:nvSpPr>
        <p:spPr>
          <a:xfrm>
            <a:off x="1371600" y="1600200"/>
            <a:ext cx="7620000" cy="990600"/>
          </a:xfrm>
        </p:spPr>
        <p:txBody>
          <a:bodyPr>
            <a:normAutofit/>
          </a:bodyPr>
          <a:lstStyle>
            <a:lvl1pPr algn="l">
              <a:buNone/>
              <a:defRPr sz="3200" b="0" cap="all">
                <a:solidFill>
                  <a:srgbClr val="FFFFFF"/>
                </a:solidFill>
              </a:defRPr>
            </a:lvl1pPr>
          </a:lstStyle>
          <a:p>
            <a:r>
              <a:rPr lang="en-GB" smtClean="0"/>
              <a:t>Click to edit Master title style</a:t>
            </a:r>
            <a:endParaRPr lang="en-US" dirty="0"/>
          </a:p>
        </p:txBody>
      </p:sp>
      <p:sp>
        <p:nvSpPr>
          <p:cNvPr id="7" name="Date Placeholder 11"/>
          <p:cNvSpPr>
            <a:spLocks noGrp="1"/>
          </p:cNvSpPr>
          <p:nvPr>
            <p:ph type="dt" sz="half" idx="10"/>
          </p:nvPr>
        </p:nvSpPr>
        <p:spPr/>
        <p:txBody>
          <a:bodyPr/>
          <a:lstStyle>
            <a:lvl1pPr>
              <a:defRPr/>
            </a:lvl1pPr>
          </a:lstStyle>
          <a:p>
            <a:pPr>
              <a:defRPr/>
            </a:pPr>
            <a:fld id="{69FABC0A-D6C7-C145-BCBF-C695A17EB41F}" type="datetime1">
              <a:rPr lang="en-US"/>
              <a:pPr>
                <a:defRPr/>
              </a:pPr>
              <a:t>20/03/2011</a:t>
            </a:fld>
            <a:endParaRPr lang="en-GB"/>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lvl1pPr>
          </a:lstStyle>
          <a:p>
            <a:pPr>
              <a:defRPr/>
            </a:pPr>
            <a:fld id="{33D6A2AB-A100-BD4D-B72E-844D99C0AAE0}" type="slidenum">
              <a:rPr lang="en-GB"/>
              <a:pPr>
                <a:defRPr/>
              </a:pPr>
              <a:t>‹#›</a:t>
            </a:fld>
            <a:endParaRPr lang="en-GB"/>
          </a:p>
        </p:txBody>
      </p:sp>
      <p:sp>
        <p:nvSpPr>
          <p:cNvPr id="9" name="Footer Placeholder 13"/>
          <p:cNvSpPr>
            <a:spLocks noGrp="1"/>
          </p:cNvSpPr>
          <p:nvPr>
            <p:ph type="ftr" sz="quarter" idx="12"/>
          </p:nvPr>
        </p:nvSpPr>
        <p:spPr/>
        <p:txBody>
          <a:bodyPr/>
          <a:lstStyle>
            <a:lvl1pPr>
              <a:defRPr/>
            </a:lvl1pPr>
          </a:lstStyle>
          <a:p>
            <a:pPr>
              <a:defRPr/>
            </a:pPr>
            <a:endParaRPr lang="en-GB"/>
          </a:p>
        </p:txBody>
      </p:sp>
    </p:spTree>
    <p:extLst>
      <p:ext uri="{BB962C8B-B14F-4D97-AF65-F5344CB8AC3E}">
        <p14:creationId xmlns:p14="http://schemas.microsoft.com/office/powerpoint/2010/main" val="49023539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7"/>
          <p:cNvSpPr>
            <a:spLocks noGrp="1"/>
          </p:cNvSpPr>
          <p:nvPr>
            <p:ph type="dt" sz="half" idx="10"/>
          </p:nvPr>
        </p:nvSpPr>
        <p:spPr/>
        <p:txBody>
          <a:bodyPr/>
          <a:lstStyle>
            <a:lvl1pPr>
              <a:defRPr/>
            </a:lvl1pPr>
          </a:lstStyle>
          <a:p>
            <a:pPr>
              <a:defRPr/>
            </a:pPr>
            <a:fld id="{55417CF7-40A7-3E48-A9E7-9CB6C7D13F57}" type="datetime1">
              <a:rPr lang="en-US"/>
              <a:pPr>
                <a:defRPr/>
              </a:pPr>
              <a:t>20/03/2011</a:t>
            </a:fld>
            <a:endParaRPr lang="en-GB"/>
          </a:p>
        </p:txBody>
      </p:sp>
      <p:sp>
        <p:nvSpPr>
          <p:cNvPr id="6" name="Slide Number Placeholder 9"/>
          <p:cNvSpPr>
            <a:spLocks noGrp="1"/>
          </p:cNvSpPr>
          <p:nvPr>
            <p:ph type="sldNum" sz="quarter" idx="11"/>
          </p:nvPr>
        </p:nvSpPr>
        <p:spPr/>
        <p:txBody>
          <a:bodyPr/>
          <a:lstStyle>
            <a:lvl1pPr>
              <a:defRPr/>
            </a:lvl1pPr>
          </a:lstStyle>
          <a:p>
            <a:pPr>
              <a:defRPr/>
            </a:pPr>
            <a:fld id="{E07A4DE5-AEBE-774D-8256-6B36F9A05BE1}" type="slidenum">
              <a:rPr lang="en-GB"/>
              <a:pPr>
                <a:defRPr/>
              </a:pPr>
              <a:t>‹#›</a:t>
            </a:fld>
            <a:endParaRPr lang="en-GB"/>
          </a:p>
        </p:txBody>
      </p:sp>
      <p:sp>
        <p:nvSpPr>
          <p:cNvPr id="7" name="Footer Placeholder 11"/>
          <p:cNvSpPr>
            <a:spLocks noGrp="1"/>
          </p:cNvSpPr>
          <p:nvPr>
            <p:ph type="ftr" sz="quarter" idx="12"/>
          </p:nvPr>
        </p:nvSpPr>
        <p:spPr/>
        <p:txBody>
          <a:bodyPr rtlCol="0"/>
          <a:lstStyle>
            <a:lvl1pPr>
              <a:defRPr/>
            </a:lvl1pPr>
          </a:lstStyle>
          <a:p>
            <a:pPr>
              <a:defRPr/>
            </a:pPr>
            <a:endParaRPr lang="en-GB"/>
          </a:p>
        </p:txBody>
      </p:sp>
    </p:spTree>
    <p:extLst>
      <p:ext uri="{BB962C8B-B14F-4D97-AF65-F5344CB8AC3E}">
        <p14:creationId xmlns:p14="http://schemas.microsoft.com/office/powerpoint/2010/main" val="395975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GB"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GB"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GB" smtClean="0"/>
              <a:t>Click to edit Master text styles</a:t>
            </a:r>
          </a:p>
        </p:txBody>
      </p:sp>
      <p:sp>
        <p:nvSpPr>
          <p:cNvPr id="7" name="Date Placeholder 9"/>
          <p:cNvSpPr>
            <a:spLocks noGrp="1"/>
          </p:cNvSpPr>
          <p:nvPr>
            <p:ph type="dt" sz="half" idx="10"/>
          </p:nvPr>
        </p:nvSpPr>
        <p:spPr/>
        <p:txBody>
          <a:bodyPr/>
          <a:lstStyle>
            <a:lvl1pPr>
              <a:defRPr/>
            </a:lvl1pPr>
          </a:lstStyle>
          <a:p>
            <a:pPr>
              <a:defRPr/>
            </a:pPr>
            <a:fld id="{47BB7567-61AC-CD4D-8129-B017AB13B874}" type="datetime1">
              <a:rPr lang="en-US"/>
              <a:pPr>
                <a:defRPr/>
              </a:pPr>
              <a:t>20/03/2011</a:t>
            </a:fld>
            <a:endParaRPr lang="en-GB"/>
          </a:p>
        </p:txBody>
      </p:sp>
      <p:sp>
        <p:nvSpPr>
          <p:cNvPr id="8" name="Slide Number Placeholder 11"/>
          <p:cNvSpPr>
            <a:spLocks noGrp="1"/>
          </p:cNvSpPr>
          <p:nvPr>
            <p:ph type="sldNum" sz="quarter" idx="11"/>
          </p:nvPr>
        </p:nvSpPr>
        <p:spPr/>
        <p:txBody>
          <a:bodyPr/>
          <a:lstStyle>
            <a:lvl1pPr>
              <a:defRPr/>
            </a:lvl1pPr>
          </a:lstStyle>
          <a:p>
            <a:pPr>
              <a:defRPr/>
            </a:pPr>
            <a:fld id="{1FB23B81-B4BD-7D4C-8B39-65ACEBB70E0C}" type="slidenum">
              <a:rPr lang="en-GB"/>
              <a:pPr>
                <a:defRPr/>
              </a:pPr>
              <a:t>‹#›</a:t>
            </a:fld>
            <a:endParaRPr lang="en-GB"/>
          </a:p>
        </p:txBody>
      </p:sp>
      <p:sp>
        <p:nvSpPr>
          <p:cNvPr id="9" name="Footer Placeholder 13"/>
          <p:cNvSpPr>
            <a:spLocks noGrp="1"/>
          </p:cNvSpPr>
          <p:nvPr>
            <p:ph type="ftr" sz="quarter" idx="12"/>
          </p:nvPr>
        </p:nvSpPr>
        <p:spPr/>
        <p:txBody>
          <a:bodyPr rtlCol="0"/>
          <a:lstStyle>
            <a:lvl1pPr>
              <a:defRPr/>
            </a:lvl1pPr>
          </a:lstStyle>
          <a:p>
            <a:pPr>
              <a:defRPr/>
            </a:pPr>
            <a:endParaRPr lang="en-GB"/>
          </a:p>
        </p:txBody>
      </p:sp>
    </p:spTree>
    <p:extLst>
      <p:ext uri="{BB962C8B-B14F-4D97-AF65-F5344CB8AC3E}">
        <p14:creationId xmlns:p14="http://schemas.microsoft.com/office/powerpoint/2010/main" val="624598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AF2ACB0-6AEA-A440-BE27-0C72D23794FB}" type="datetime1">
              <a:rPr lang="en-US"/>
              <a:pPr>
                <a:defRPr/>
              </a:pPr>
              <a:t>20/03/2011</a:t>
            </a:fld>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2361AD35-2B69-3343-92EC-51D6824FF4B5}" type="slidenum">
              <a:rPr lang="en-GB"/>
              <a:pPr>
                <a:defRPr/>
              </a:pPr>
              <a:t>‹#›</a:t>
            </a:fld>
            <a:endParaRPr lang="en-GB"/>
          </a:p>
        </p:txBody>
      </p:sp>
    </p:spTree>
    <p:extLst>
      <p:ext uri="{BB962C8B-B14F-4D97-AF65-F5344CB8AC3E}">
        <p14:creationId xmlns:p14="http://schemas.microsoft.com/office/powerpoint/2010/main" val="4247428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D00B66F-C8DC-4E44-9799-2C479AA65025}" type="datetime1">
              <a:rPr lang="en-US"/>
              <a:pPr>
                <a:defRPr/>
              </a:pPr>
              <a:t>20/03/2011</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6D64C503-9909-F146-BDE1-7201DAC2BF4C}" type="slidenum">
              <a:rPr lang="en-GB"/>
              <a:pPr>
                <a:defRPr/>
              </a:pPr>
              <a:t>‹#›</a:t>
            </a:fld>
            <a:endParaRPr lang="en-GB"/>
          </a:p>
        </p:txBody>
      </p:sp>
    </p:spTree>
    <p:extLst>
      <p:ext uri="{BB962C8B-B14F-4D97-AF65-F5344CB8AC3E}">
        <p14:creationId xmlns:p14="http://schemas.microsoft.com/office/powerpoint/2010/main" val="1411685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GB"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GB"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31ED410-4BE3-E542-A1DF-580D28685398}" type="datetime1">
              <a:rPr lang="en-US"/>
              <a:pPr>
                <a:defRPr/>
              </a:pPr>
              <a:t>20/03/2011</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F0537E00-6A4B-B44D-B03D-A31C9648E08E}" type="slidenum">
              <a:rPr lang="en-GB"/>
              <a:pPr>
                <a:defRPr/>
              </a:pPr>
              <a:t>‹#›</a:t>
            </a:fld>
            <a:endParaRPr lang="en-GB"/>
          </a:p>
        </p:txBody>
      </p:sp>
    </p:spTree>
    <p:extLst>
      <p:ext uri="{BB962C8B-B14F-4D97-AF65-F5344CB8AC3E}">
        <p14:creationId xmlns:p14="http://schemas.microsoft.com/office/powerpoint/2010/main" val="1496310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GB"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GB"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GB"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a:lvl1pPr>
          </a:lstStyle>
          <a:p>
            <a:pPr>
              <a:defRPr/>
            </a:pPr>
            <a:fld id="{6B449A99-3FA5-BB4B-9B17-442261169107}" type="datetime1">
              <a:rPr lang="en-US"/>
              <a:pPr>
                <a:defRPr/>
              </a:pPr>
              <a:t>20/03/2011</a:t>
            </a:fld>
            <a:endParaRPr lang="en-GB"/>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pPr>
              <a:defRPr/>
            </a:pPr>
            <a:fld id="{D84E0141-50BD-3E47-841C-37143FEF27F5}" type="slidenum">
              <a:rPr lang="en-GB"/>
              <a:pPr>
                <a:defRPr/>
              </a:pPr>
              <a:t>‹#›</a:t>
            </a:fld>
            <a:endParaRPr lang="en-GB"/>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GB"/>
          </a:p>
        </p:txBody>
      </p:sp>
    </p:spTree>
    <p:extLst>
      <p:ext uri="{BB962C8B-B14F-4D97-AF65-F5344CB8AC3E}">
        <p14:creationId xmlns:p14="http://schemas.microsoft.com/office/powerpoint/2010/main" val="13738733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Tw Cen MT" charset="0"/>
              </a:defRPr>
            </a:lvl1pPr>
          </a:lstStyle>
          <a:p>
            <a:pPr>
              <a:defRPr/>
            </a:pPr>
            <a:fld id="{169DABB2-FB92-F843-AA9A-0BF20FF5D69D}" type="datetime1">
              <a:rPr lang="en-US"/>
              <a:pPr>
                <a:defRPr/>
              </a:pPr>
              <a:t>20/03/2011</a:t>
            </a:fld>
            <a:endParaRPr lang="en-GB"/>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ea typeface="+mn-ea"/>
                <a:cs typeface="+mn-cs"/>
              </a:defRPr>
            </a:lvl1pPr>
          </a:lstStyle>
          <a:p>
            <a:pPr>
              <a:defRPr/>
            </a:pPr>
            <a:endParaRPr lang="en-GB"/>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charset="0"/>
              </a:defRPr>
            </a:lvl1pPr>
          </a:lstStyle>
          <a:p>
            <a:pPr>
              <a:defRPr/>
            </a:pPr>
            <a:fld id="{E9C3ED1A-43A3-8241-AA75-1C2032C944E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74" r:id="rId1"/>
    <p:sldLayoutId id="2147483770" r:id="rId2"/>
    <p:sldLayoutId id="2147483775" r:id="rId3"/>
    <p:sldLayoutId id="2147483776" r:id="rId4"/>
    <p:sldLayoutId id="2147483777" r:id="rId5"/>
    <p:sldLayoutId id="2147483771" r:id="rId6"/>
    <p:sldLayoutId id="2147483778" r:id="rId7"/>
    <p:sldLayoutId id="2147483772" r:id="rId8"/>
    <p:sldLayoutId id="2147483779" r:id="rId9"/>
    <p:sldLayoutId id="2147483773" r:id="rId10"/>
    <p:sldLayoutId id="2147483780" r:id="rId11"/>
    <p:sldLayoutId id="2147483781" r:id="rId12"/>
  </p:sldLayoutIdLst>
  <p:txStyles>
    <p:titleStyle>
      <a:lvl1pPr algn="l" rtl="0" eaLnBrk="0" fontAlgn="base" hangingPunct="0">
        <a:spcBef>
          <a:spcPct val="0"/>
        </a:spcBef>
        <a:spcAft>
          <a:spcPct val="0"/>
        </a:spcAft>
        <a:defRPr sz="4400" kern="1200">
          <a:solidFill>
            <a:schemeClr val="tx2"/>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2pPr>
      <a:lvl3pPr algn="l" rtl="0" eaLnBrk="0" fontAlgn="base" hangingPunct="0">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3pPr>
      <a:lvl4pPr algn="l" rtl="0" eaLnBrk="0" fontAlgn="base" hangingPunct="0">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4pPr>
      <a:lvl5pPr algn="l" rtl="0" eaLnBrk="0" fontAlgn="base" hangingPunct="0">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5pPr>
      <a:lvl6pPr marL="457200" algn="l" rtl="0" eaLnBrk="1" fontAlgn="base" hangingPunct="1">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6pPr>
      <a:lvl7pPr marL="914400" algn="l" rtl="0" eaLnBrk="1" fontAlgn="base" hangingPunct="1">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7pPr>
      <a:lvl8pPr marL="1371600" algn="l" rtl="0" eaLnBrk="1" fontAlgn="base" hangingPunct="1">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8pPr>
      <a:lvl9pPr marL="1828800" algn="l" rtl="0" eaLnBrk="1" fontAlgn="base" hangingPunct="1">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9pPr>
    </p:titleStyle>
    <p:bodyStyle>
      <a:lvl1pPr marL="319088" indent="-319088" algn="l" rtl="0" eaLnBrk="0" fontAlgn="base" hangingPunct="0">
        <a:spcBef>
          <a:spcPts val="700"/>
        </a:spcBef>
        <a:spcAft>
          <a:spcPct val="0"/>
        </a:spcAft>
        <a:buClr>
          <a:schemeClr val="accent2"/>
        </a:buClr>
        <a:buSzPct val="60000"/>
        <a:buFont typeface="Wingdings" charset="0"/>
        <a:buChar char=""/>
        <a:defRPr sz="2900" kern="1200">
          <a:solidFill>
            <a:schemeClr val="tx1"/>
          </a:solidFill>
          <a:latin typeface="+mn-lt"/>
          <a:ea typeface="ＭＳ Ｐゴシック" pitchFamily="-109" charset="-128"/>
          <a:cs typeface="ＭＳ Ｐゴシック" pitchFamily="-109" charset="-128"/>
        </a:defRPr>
      </a:lvl1pPr>
      <a:lvl2pPr marL="639763" indent="-273050" algn="l" rtl="0" eaLnBrk="0" fontAlgn="base" hangingPunct="0">
        <a:spcBef>
          <a:spcPts val="550"/>
        </a:spcBef>
        <a:spcAft>
          <a:spcPct val="0"/>
        </a:spcAft>
        <a:buClr>
          <a:schemeClr val="accent1"/>
        </a:buClr>
        <a:buSzPct val="70000"/>
        <a:buFont typeface="Wingdings 2" charset="0"/>
        <a:buChar char=""/>
        <a:defRPr sz="2600" kern="1200">
          <a:solidFill>
            <a:schemeClr val="tx1"/>
          </a:solidFill>
          <a:latin typeface="+mn-lt"/>
          <a:ea typeface="ＭＳ Ｐゴシック" pitchFamily="-109" charset="-128"/>
          <a:cs typeface="+mn-cs"/>
        </a:defRPr>
      </a:lvl2pPr>
      <a:lvl3pPr marL="914400" indent="-228600" algn="l" rtl="0" eaLnBrk="0" fontAlgn="base" hangingPunct="0">
        <a:spcBef>
          <a:spcPts val="500"/>
        </a:spcBef>
        <a:spcAft>
          <a:spcPct val="0"/>
        </a:spcAft>
        <a:buClr>
          <a:schemeClr val="accent2"/>
        </a:buClr>
        <a:buSzPct val="75000"/>
        <a:buFont typeface="Wingdings" charset="0"/>
        <a:buChar char=""/>
        <a:defRPr sz="2300" kern="1200">
          <a:solidFill>
            <a:schemeClr val="tx1"/>
          </a:solidFill>
          <a:latin typeface="+mn-lt"/>
          <a:ea typeface="ＭＳ Ｐゴシック" pitchFamily="-109" charset="-128"/>
          <a:cs typeface="+mn-cs"/>
        </a:defRPr>
      </a:lvl3pPr>
      <a:lvl4pPr marL="1371600" indent="-228600" algn="l" rtl="0" eaLnBrk="0" fontAlgn="base" hangingPunct="0">
        <a:spcBef>
          <a:spcPts val="400"/>
        </a:spcBef>
        <a:spcAft>
          <a:spcPct val="0"/>
        </a:spcAft>
        <a:buClr>
          <a:srgbClr val="A5AB81"/>
        </a:buClr>
        <a:buSzPct val="75000"/>
        <a:buFont typeface="Wingdings" charset="0"/>
        <a:buChar char=""/>
        <a:defRPr sz="2000" kern="1200">
          <a:solidFill>
            <a:schemeClr val="tx1"/>
          </a:solidFill>
          <a:latin typeface="+mn-lt"/>
          <a:ea typeface="ＭＳ Ｐゴシック" pitchFamily="-109" charset="-128"/>
          <a:cs typeface="+mn-cs"/>
        </a:defRPr>
      </a:lvl4pPr>
      <a:lvl5pPr marL="1828800" indent="-228600" algn="l" rtl="0" eaLnBrk="0" fontAlgn="base" hangingPunct="0">
        <a:spcBef>
          <a:spcPts val="400"/>
        </a:spcBef>
        <a:spcAft>
          <a:spcPct val="0"/>
        </a:spcAft>
        <a:buClr>
          <a:srgbClr val="D8B25C"/>
        </a:buClr>
        <a:buSzPct val="65000"/>
        <a:buFont typeface="Wingdings" charset="0"/>
        <a:buChar char=""/>
        <a:defRPr sz="2000" kern="1200">
          <a:solidFill>
            <a:schemeClr val="tx1"/>
          </a:solidFill>
          <a:latin typeface="+mn-lt"/>
          <a:ea typeface="ＭＳ Ｐゴシック" pitchFamily="-109" charset="-128"/>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 Id="rId3" Type="http://schemas.openxmlformats.org/officeDocument/2006/relationships/image" Target="../media/image6.png"/></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1"/>
          <p:cNvSpPr>
            <a:spLocks noGrp="1"/>
          </p:cNvSpPr>
          <p:nvPr>
            <p:ph type="subTitle" idx="1"/>
          </p:nvPr>
        </p:nvSpPr>
        <p:spPr>
          <a:xfrm>
            <a:off x="2362200" y="6049963"/>
            <a:ext cx="6705600" cy="685800"/>
          </a:xfrm>
        </p:spPr>
        <p:txBody>
          <a:bodyPr/>
          <a:lstStyle/>
          <a:p>
            <a:pPr eaLnBrk="1" hangingPunct="1"/>
            <a:r>
              <a:rPr lang="en-US">
                <a:latin typeface="Tw Cen MT" charset="0"/>
                <a:ea typeface="ＭＳ Ｐゴシック" charset="0"/>
                <a:cs typeface="ＭＳ Ｐゴシック" charset="0"/>
              </a:rPr>
              <a:t>Anthony Steed</a:t>
            </a:r>
          </a:p>
        </p:txBody>
      </p:sp>
      <p:sp>
        <p:nvSpPr>
          <p:cNvPr id="16386" name="Title 2"/>
          <p:cNvSpPr>
            <a:spLocks noGrp="1"/>
          </p:cNvSpPr>
          <p:nvPr>
            <p:ph type="ctrTitle"/>
          </p:nvPr>
        </p:nvSpPr>
        <p:spPr/>
        <p:txBody>
          <a:bodyPr>
            <a:normAutofit fontScale="90000"/>
          </a:bodyPr>
          <a:lstStyle/>
          <a:p>
            <a:pPr eaLnBrk="1" hangingPunct="1"/>
            <a:r>
              <a:rPr lang="en-US" dirty="0">
                <a:latin typeface="Tw Cen MT" charset="0"/>
                <a:ea typeface="ＭＳ Ｐゴシック" charset="0"/>
                <a:cs typeface="ＭＳ Ｐゴシック" charset="0"/>
              </a:rPr>
              <a:t>Part </a:t>
            </a:r>
            <a:r>
              <a:rPr lang="en-US" dirty="0" smtClean="0">
                <a:latin typeface="Tw Cen MT" charset="0"/>
                <a:ea typeface="ＭＳ Ｐゴシック" charset="0"/>
                <a:cs typeface="ＭＳ Ｐゴシック" charset="0"/>
              </a:rPr>
              <a:t>3:</a:t>
            </a:r>
            <a:br>
              <a:rPr lang="en-US" dirty="0" smtClean="0">
                <a:latin typeface="Tw Cen MT" charset="0"/>
                <a:ea typeface="ＭＳ Ｐゴシック" charset="0"/>
                <a:cs typeface="ＭＳ Ｐゴシック" charset="0"/>
              </a:rPr>
            </a:br>
            <a:r>
              <a:rPr lang="en-GB" dirty="0" smtClean="0"/>
              <a:t>Latency</a:t>
            </a:r>
            <a:br>
              <a:rPr lang="en-GB" dirty="0" smtClean="0"/>
            </a:br>
            <a:r>
              <a:rPr lang="en-GB" dirty="0" smtClean="0"/>
              <a:t>Scalability</a:t>
            </a:r>
            <a:r>
              <a:rPr lang="en-GB" dirty="0"/>
              <a:t/>
            </a:r>
            <a:br>
              <a:rPr lang="en-GB" dirty="0"/>
            </a:br>
            <a:endParaRPr lang="en-US" dirty="0">
              <a:latin typeface="Tw Cen MT"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a:lstStyle/>
          <a:p>
            <a:r>
              <a:rPr lang="pt-PT" sz="4000" dirty="0"/>
              <a:t>Total </a:t>
            </a:r>
            <a:r>
              <a:rPr lang="pt-PT" sz="4000" dirty="0" err="1"/>
              <a:t>Consistency</a:t>
            </a:r>
            <a:r>
              <a:rPr lang="pt-PT" sz="4000" dirty="0"/>
              <a:t> (</a:t>
            </a:r>
            <a:r>
              <a:rPr lang="pt-PT" sz="4000" dirty="0" err="1"/>
              <a:t>Alternating</a:t>
            </a:r>
            <a:r>
              <a:rPr lang="pt-PT" sz="4000" dirty="0"/>
              <a:t> Execute)</a:t>
            </a:r>
          </a:p>
        </p:txBody>
      </p:sp>
      <p:sp>
        <p:nvSpPr>
          <p:cNvPr id="44035" name="Rectangle 3"/>
          <p:cNvSpPr>
            <a:spLocks noChangeArrowheads="1"/>
          </p:cNvSpPr>
          <p:nvPr/>
        </p:nvSpPr>
        <p:spPr bwMode="auto">
          <a:xfrm>
            <a:off x="2053167" y="2835275"/>
            <a:ext cx="9144000" cy="0"/>
          </a:xfrm>
          <a:prstGeom prst="rect">
            <a:avLst/>
          </a:prstGeom>
          <a:noFill/>
          <a:ln w="9525">
            <a:noFill/>
            <a:miter lim="800000"/>
            <a:headEnd/>
            <a:tailEnd/>
          </a:ln>
          <a:effectLst/>
        </p:spPr>
        <p:txBody>
          <a:bodyPr wrap="none" anchor="ctr"/>
          <a:lstStyle/>
          <a:p>
            <a:endParaRPr lang="en-GB"/>
          </a:p>
        </p:txBody>
      </p:sp>
      <p:sp>
        <p:nvSpPr>
          <p:cNvPr id="44036" name="Rectangle 4"/>
          <p:cNvSpPr>
            <a:spLocks noChangeArrowheads="1"/>
          </p:cNvSpPr>
          <p:nvPr/>
        </p:nvSpPr>
        <p:spPr bwMode="auto">
          <a:xfrm>
            <a:off x="541867" y="2286000"/>
            <a:ext cx="3048000" cy="2819400"/>
          </a:xfrm>
          <a:prstGeom prst="rect">
            <a:avLst/>
          </a:prstGeom>
          <a:solidFill>
            <a:schemeClr val="bg1"/>
          </a:solidFill>
          <a:ln w="127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GB"/>
          </a:p>
        </p:txBody>
      </p:sp>
      <p:sp>
        <p:nvSpPr>
          <p:cNvPr id="44037" name="AutoShape 5"/>
          <p:cNvSpPr>
            <a:spLocks noChangeArrowheads="1"/>
          </p:cNvSpPr>
          <p:nvPr/>
        </p:nvSpPr>
        <p:spPr bwMode="auto">
          <a:xfrm rot="2400000">
            <a:off x="812800" y="3505200"/>
            <a:ext cx="541867" cy="838200"/>
          </a:xfrm>
          <a:prstGeom prst="triangle">
            <a:avLst>
              <a:gd name="adj" fmla="val 49991"/>
            </a:avLst>
          </a:prstGeom>
          <a:noFill/>
          <a:ln w="12700">
            <a:solidFill>
              <a:schemeClr val="tx1"/>
            </a:solidFill>
            <a:miter lim="800000"/>
            <a:headEnd/>
            <a:tailEnd/>
          </a:ln>
          <a:effectLst/>
        </p:spPr>
        <p:txBody>
          <a:bodyPr wrap="none" anchor="ctr"/>
          <a:lstStyle/>
          <a:p>
            <a:endParaRPr lang="en-GB"/>
          </a:p>
        </p:txBody>
      </p:sp>
      <p:sp>
        <p:nvSpPr>
          <p:cNvPr id="44039" name="Rectangle 7"/>
          <p:cNvSpPr>
            <a:spLocks noChangeArrowheads="1"/>
          </p:cNvSpPr>
          <p:nvPr/>
        </p:nvSpPr>
        <p:spPr bwMode="auto">
          <a:xfrm>
            <a:off x="2722105" y="5562600"/>
            <a:ext cx="3260934" cy="369974"/>
          </a:xfrm>
          <a:prstGeom prst="rect">
            <a:avLst/>
          </a:prstGeom>
          <a:noFill/>
          <a:ln w="9525">
            <a:noFill/>
            <a:miter lim="800000"/>
            <a:headEnd/>
            <a:tailEnd/>
          </a:ln>
          <a:effectLst/>
        </p:spPr>
        <p:txBody>
          <a:bodyPr wrap="none" lIns="92075" tIns="46038" rIns="92075" bIns="46038">
            <a:spAutoFit/>
          </a:bodyPr>
          <a:lstStyle/>
          <a:p>
            <a:pPr algn="ctr"/>
            <a:r>
              <a:rPr lang="pt-PT" dirty="0"/>
              <a:t>T = t + 50ms + 100ms + </a:t>
            </a:r>
            <a:r>
              <a:rPr lang="pt-PT" dirty="0" smtClean="0"/>
              <a:t>50ms</a:t>
            </a:r>
            <a:endParaRPr lang="pt-PT" dirty="0"/>
          </a:p>
        </p:txBody>
      </p:sp>
      <p:sp>
        <p:nvSpPr>
          <p:cNvPr id="44040" name="Rectangle 8"/>
          <p:cNvSpPr>
            <a:spLocks noChangeArrowheads="1"/>
          </p:cNvSpPr>
          <p:nvPr/>
        </p:nvSpPr>
        <p:spPr bwMode="auto">
          <a:xfrm>
            <a:off x="1543756" y="5146675"/>
            <a:ext cx="997645" cy="369974"/>
          </a:xfrm>
          <a:prstGeom prst="rect">
            <a:avLst/>
          </a:prstGeom>
          <a:noFill/>
          <a:ln w="9525">
            <a:noFill/>
            <a:miter lim="800000"/>
            <a:headEnd/>
            <a:tailEnd/>
          </a:ln>
          <a:effectLst/>
        </p:spPr>
        <p:txBody>
          <a:bodyPr wrap="none" lIns="92075" tIns="46038" rIns="92075" bIns="46038">
            <a:spAutoFit/>
          </a:bodyPr>
          <a:lstStyle/>
          <a:p>
            <a:r>
              <a:rPr lang="pt-PT"/>
              <a:t>Client A</a:t>
            </a:r>
          </a:p>
        </p:txBody>
      </p:sp>
      <p:sp>
        <p:nvSpPr>
          <p:cNvPr id="44041" name="Rectangle 9"/>
          <p:cNvSpPr>
            <a:spLocks noChangeArrowheads="1"/>
          </p:cNvSpPr>
          <p:nvPr/>
        </p:nvSpPr>
        <p:spPr bwMode="auto">
          <a:xfrm>
            <a:off x="6163734" y="5105400"/>
            <a:ext cx="983411" cy="369974"/>
          </a:xfrm>
          <a:prstGeom prst="rect">
            <a:avLst/>
          </a:prstGeom>
          <a:noFill/>
          <a:ln w="9525">
            <a:noFill/>
            <a:miter lim="800000"/>
            <a:headEnd/>
            <a:tailEnd/>
          </a:ln>
          <a:effectLst/>
        </p:spPr>
        <p:txBody>
          <a:bodyPr wrap="none" lIns="92075" tIns="46038" rIns="92075" bIns="46038">
            <a:spAutoFit/>
          </a:bodyPr>
          <a:lstStyle/>
          <a:p>
            <a:r>
              <a:rPr lang="pt-PT"/>
              <a:t>Client B</a:t>
            </a:r>
          </a:p>
        </p:txBody>
      </p:sp>
      <p:sp>
        <p:nvSpPr>
          <p:cNvPr id="44042" name="AutoShape 10"/>
          <p:cNvSpPr>
            <a:spLocks noChangeArrowheads="1"/>
          </p:cNvSpPr>
          <p:nvPr/>
        </p:nvSpPr>
        <p:spPr bwMode="auto">
          <a:xfrm rot="2400000">
            <a:off x="1693333" y="2514600"/>
            <a:ext cx="541867" cy="838200"/>
          </a:xfrm>
          <a:prstGeom prst="triangle">
            <a:avLst>
              <a:gd name="adj" fmla="val 49991"/>
            </a:avLst>
          </a:prstGeom>
          <a:solidFill>
            <a:srgbClr val="FF00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44043" name="Rectangle 11"/>
          <p:cNvSpPr>
            <a:spLocks noChangeArrowheads="1"/>
          </p:cNvSpPr>
          <p:nvPr/>
        </p:nvSpPr>
        <p:spPr bwMode="auto">
          <a:xfrm>
            <a:off x="5215467" y="2286000"/>
            <a:ext cx="3048000" cy="2819400"/>
          </a:xfrm>
          <a:prstGeom prst="rect">
            <a:avLst/>
          </a:prstGeom>
          <a:solidFill>
            <a:schemeClr val="bg1"/>
          </a:solidFill>
          <a:ln w="127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GB"/>
          </a:p>
        </p:txBody>
      </p:sp>
      <p:sp>
        <p:nvSpPr>
          <p:cNvPr id="44044" name="AutoShape 12"/>
          <p:cNvSpPr>
            <a:spLocks noChangeArrowheads="1"/>
          </p:cNvSpPr>
          <p:nvPr/>
        </p:nvSpPr>
        <p:spPr bwMode="auto">
          <a:xfrm rot="2400000">
            <a:off x="5486400" y="3505200"/>
            <a:ext cx="541867" cy="838200"/>
          </a:xfrm>
          <a:prstGeom prst="triangle">
            <a:avLst>
              <a:gd name="adj" fmla="val 49991"/>
            </a:avLst>
          </a:prstGeom>
          <a:noFill/>
          <a:ln w="12700">
            <a:solidFill>
              <a:schemeClr val="tx1"/>
            </a:solidFill>
            <a:miter lim="800000"/>
            <a:headEnd/>
            <a:tailEnd/>
          </a:ln>
          <a:effectLst/>
        </p:spPr>
        <p:txBody>
          <a:bodyPr wrap="none" anchor="ctr"/>
          <a:lstStyle/>
          <a:p>
            <a:endParaRPr lang="en-GB"/>
          </a:p>
        </p:txBody>
      </p:sp>
      <p:sp>
        <p:nvSpPr>
          <p:cNvPr id="44046" name="AutoShape 14"/>
          <p:cNvSpPr>
            <a:spLocks noChangeArrowheads="1"/>
          </p:cNvSpPr>
          <p:nvPr/>
        </p:nvSpPr>
        <p:spPr bwMode="auto">
          <a:xfrm rot="2400000">
            <a:off x="6366933" y="2514600"/>
            <a:ext cx="541867" cy="838200"/>
          </a:xfrm>
          <a:prstGeom prst="triangle">
            <a:avLst>
              <a:gd name="adj" fmla="val 49991"/>
            </a:avLst>
          </a:prstGeom>
          <a:solidFill>
            <a:srgbClr val="FF00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44047" name="Line 15"/>
          <p:cNvSpPr>
            <a:spLocks noChangeShapeType="1"/>
          </p:cNvSpPr>
          <p:nvPr/>
        </p:nvSpPr>
        <p:spPr bwMode="auto">
          <a:xfrm flipH="1" flipV="1">
            <a:off x="4716015" y="3861048"/>
            <a:ext cx="431717" cy="25152"/>
          </a:xfrm>
          <a:prstGeom prst="line">
            <a:avLst/>
          </a:prstGeom>
          <a:noFill/>
          <a:ln w="76200">
            <a:solidFill>
              <a:schemeClr val="tx1"/>
            </a:solidFill>
            <a:round/>
            <a:headEnd type="none" w="sm" len="sm"/>
            <a:tailEnd type="stealth" w="med" len="med"/>
          </a:ln>
          <a:effectLst/>
        </p:spPr>
        <p:txBody>
          <a:bodyPr/>
          <a:lstStyle/>
          <a:p>
            <a:endParaRPr lang="en-GB"/>
          </a:p>
        </p:txBody>
      </p:sp>
      <p:sp>
        <p:nvSpPr>
          <p:cNvPr id="17" name="AutoShape 6"/>
          <p:cNvSpPr>
            <a:spLocks noChangeArrowheads="1"/>
          </p:cNvSpPr>
          <p:nvPr/>
        </p:nvSpPr>
        <p:spPr bwMode="auto">
          <a:xfrm rot="17889923">
            <a:off x="2777067" y="3962400"/>
            <a:ext cx="541867" cy="838200"/>
          </a:xfrm>
          <a:prstGeom prst="triangle">
            <a:avLst>
              <a:gd name="adj" fmla="val 49991"/>
            </a:avLst>
          </a:prstGeom>
          <a:solidFill>
            <a:srgbClr val="FF99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18" name="AutoShape 13"/>
          <p:cNvSpPr>
            <a:spLocks noChangeArrowheads="1"/>
          </p:cNvSpPr>
          <p:nvPr/>
        </p:nvSpPr>
        <p:spPr bwMode="auto">
          <a:xfrm rot="17889923">
            <a:off x="7450667" y="3962400"/>
            <a:ext cx="541867" cy="838200"/>
          </a:xfrm>
          <a:prstGeom prst="triangle">
            <a:avLst>
              <a:gd name="adj" fmla="val 49991"/>
            </a:avLst>
          </a:prstGeom>
          <a:solidFill>
            <a:srgbClr val="FF99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Tree>
    <p:extLst>
      <p:ext uri="{BB962C8B-B14F-4D97-AF65-F5344CB8AC3E}">
        <p14:creationId xmlns:p14="http://schemas.microsoft.com/office/powerpoint/2010/main" val="192846506"/>
      </p:ext>
    </p:extLst>
  </p:cSld>
  <p:clrMapOvr>
    <a:masterClrMapping/>
  </p:clrMapOvr>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1502247853"/>
      </p:ext>
    </p:extLst>
  </p:cSld>
  <p:clrMapOvr>
    <a:masterClrMapping/>
  </p:clrMapOvr>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quarter" idx="1"/>
          </p:nvPr>
        </p:nvSpPr>
        <p:spPr/>
        <p:txBody>
          <a:bodyPr/>
          <a:lstStyle/>
          <a:p>
            <a:r>
              <a:rPr lang="en-US" dirty="0" smtClean="0"/>
              <a:t>Latency and dealing with time is a huge issue in NVEs and NGs with a variety of solutions</a:t>
            </a:r>
          </a:p>
          <a:p>
            <a:pPr lvl="1"/>
            <a:r>
              <a:rPr lang="en-US" dirty="0" smtClean="0"/>
              <a:t>Conservative solutions v. rollback </a:t>
            </a:r>
            <a:r>
              <a:rPr lang="en-US" dirty="0" err="1" smtClean="0"/>
              <a:t>v.playout</a:t>
            </a:r>
            <a:r>
              <a:rPr lang="en-US" dirty="0" smtClean="0"/>
              <a:t> delays</a:t>
            </a:r>
          </a:p>
          <a:p>
            <a:pPr lvl="1"/>
            <a:r>
              <a:rPr lang="en-US" dirty="0" smtClean="0"/>
              <a:t>Choice depends on game play</a:t>
            </a:r>
          </a:p>
          <a:p>
            <a:r>
              <a:rPr lang="en-US" dirty="0" smtClean="0"/>
              <a:t>Scalability depends on a choice of awareness mechanism</a:t>
            </a:r>
          </a:p>
          <a:p>
            <a:pPr lvl="1"/>
            <a:r>
              <a:rPr lang="en-US" dirty="0" smtClean="0"/>
              <a:t>Requires a logical scalability mechanism</a:t>
            </a:r>
          </a:p>
          <a:p>
            <a:pPr lvl="1"/>
            <a:r>
              <a:rPr lang="en-US" dirty="0" smtClean="0"/>
              <a:t>Partitioning over users</a:t>
            </a:r>
          </a:p>
          <a:p>
            <a:endParaRPr lang="en-US" dirty="0"/>
          </a:p>
          <a:p>
            <a:r>
              <a:rPr lang="en-US" dirty="0" smtClean="0"/>
              <a:t>Part 4 will look at application support, tools and future </a:t>
            </a:r>
            <a:r>
              <a:rPr lang="en-US" smtClean="0"/>
              <a:t>research issues</a:t>
            </a:r>
            <a:endParaRPr lang="en-US" dirty="0" smtClean="0"/>
          </a:p>
        </p:txBody>
      </p:sp>
    </p:spTree>
    <p:extLst>
      <p:ext uri="{BB962C8B-B14F-4D97-AF65-F5344CB8AC3E}">
        <p14:creationId xmlns:p14="http://schemas.microsoft.com/office/powerpoint/2010/main" val="7990259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a:lstStyle/>
          <a:p>
            <a:r>
              <a:rPr lang="pt-PT" sz="4000" dirty="0"/>
              <a:t>Total </a:t>
            </a:r>
            <a:r>
              <a:rPr lang="pt-PT" sz="4000" dirty="0" err="1"/>
              <a:t>Consistency</a:t>
            </a:r>
            <a:r>
              <a:rPr lang="pt-PT" sz="4000" dirty="0"/>
              <a:t> (</a:t>
            </a:r>
            <a:r>
              <a:rPr lang="pt-PT" sz="4000" dirty="0" err="1"/>
              <a:t>Alternating</a:t>
            </a:r>
            <a:r>
              <a:rPr lang="pt-PT" sz="4000" dirty="0"/>
              <a:t> Execute)</a:t>
            </a:r>
          </a:p>
        </p:txBody>
      </p:sp>
      <p:sp>
        <p:nvSpPr>
          <p:cNvPr id="44035" name="Rectangle 3"/>
          <p:cNvSpPr>
            <a:spLocks noChangeArrowheads="1"/>
          </p:cNvSpPr>
          <p:nvPr/>
        </p:nvSpPr>
        <p:spPr bwMode="auto">
          <a:xfrm>
            <a:off x="2053167" y="2835275"/>
            <a:ext cx="9144000" cy="0"/>
          </a:xfrm>
          <a:prstGeom prst="rect">
            <a:avLst/>
          </a:prstGeom>
          <a:noFill/>
          <a:ln w="9525">
            <a:noFill/>
            <a:miter lim="800000"/>
            <a:headEnd/>
            <a:tailEnd/>
          </a:ln>
          <a:effectLst/>
        </p:spPr>
        <p:txBody>
          <a:bodyPr wrap="none" anchor="ctr"/>
          <a:lstStyle/>
          <a:p>
            <a:endParaRPr lang="en-GB"/>
          </a:p>
        </p:txBody>
      </p:sp>
      <p:sp>
        <p:nvSpPr>
          <p:cNvPr id="44036" name="Rectangle 4"/>
          <p:cNvSpPr>
            <a:spLocks noChangeArrowheads="1"/>
          </p:cNvSpPr>
          <p:nvPr/>
        </p:nvSpPr>
        <p:spPr bwMode="auto">
          <a:xfrm>
            <a:off x="541867" y="2286000"/>
            <a:ext cx="3048000" cy="2819400"/>
          </a:xfrm>
          <a:prstGeom prst="rect">
            <a:avLst/>
          </a:prstGeom>
          <a:solidFill>
            <a:schemeClr val="bg1"/>
          </a:solidFill>
          <a:ln w="127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GB"/>
          </a:p>
        </p:txBody>
      </p:sp>
      <p:sp>
        <p:nvSpPr>
          <p:cNvPr id="44037" name="AutoShape 5"/>
          <p:cNvSpPr>
            <a:spLocks noChangeArrowheads="1"/>
          </p:cNvSpPr>
          <p:nvPr/>
        </p:nvSpPr>
        <p:spPr bwMode="auto">
          <a:xfrm rot="2400000">
            <a:off x="812800" y="3505200"/>
            <a:ext cx="541867" cy="838200"/>
          </a:xfrm>
          <a:prstGeom prst="triangle">
            <a:avLst>
              <a:gd name="adj" fmla="val 49991"/>
            </a:avLst>
          </a:prstGeom>
          <a:noFill/>
          <a:ln w="12700">
            <a:solidFill>
              <a:schemeClr val="tx1"/>
            </a:solidFill>
            <a:miter lim="800000"/>
            <a:headEnd/>
            <a:tailEnd/>
          </a:ln>
          <a:effectLst/>
        </p:spPr>
        <p:txBody>
          <a:bodyPr wrap="none" anchor="ctr"/>
          <a:lstStyle/>
          <a:p>
            <a:endParaRPr lang="en-GB"/>
          </a:p>
        </p:txBody>
      </p:sp>
      <p:sp>
        <p:nvSpPr>
          <p:cNvPr id="44039" name="Rectangle 7"/>
          <p:cNvSpPr>
            <a:spLocks noChangeArrowheads="1"/>
          </p:cNvSpPr>
          <p:nvPr/>
        </p:nvSpPr>
        <p:spPr bwMode="auto">
          <a:xfrm>
            <a:off x="2305216" y="5562600"/>
            <a:ext cx="4094711" cy="923972"/>
          </a:xfrm>
          <a:prstGeom prst="rect">
            <a:avLst/>
          </a:prstGeom>
          <a:noFill/>
          <a:ln w="9525">
            <a:noFill/>
            <a:miter lim="800000"/>
            <a:headEnd/>
            <a:tailEnd/>
          </a:ln>
          <a:effectLst/>
        </p:spPr>
        <p:txBody>
          <a:bodyPr wrap="none" lIns="92075" tIns="46038" rIns="92075" bIns="46038">
            <a:spAutoFit/>
          </a:bodyPr>
          <a:lstStyle/>
          <a:p>
            <a:pPr algn="ctr"/>
            <a:r>
              <a:rPr lang="pt-PT"/>
              <a:t>T = t + 50ms + 100ms + 50ms + 100ms</a:t>
            </a:r>
          </a:p>
          <a:p>
            <a:pPr algn="ctr"/>
            <a:r>
              <a:rPr lang="en-US"/>
              <a:t>T = t + 300ms</a:t>
            </a:r>
            <a:endParaRPr lang="pt-PT"/>
          </a:p>
          <a:p>
            <a:pPr algn="ctr"/>
            <a:r>
              <a:rPr lang="pt-PT"/>
              <a:t>After 300ms Client A may move again!!!</a:t>
            </a:r>
          </a:p>
        </p:txBody>
      </p:sp>
      <p:sp>
        <p:nvSpPr>
          <p:cNvPr id="44040" name="Rectangle 8"/>
          <p:cNvSpPr>
            <a:spLocks noChangeArrowheads="1"/>
          </p:cNvSpPr>
          <p:nvPr/>
        </p:nvSpPr>
        <p:spPr bwMode="auto">
          <a:xfrm>
            <a:off x="1543756" y="5146675"/>
            <a:ext cx="997645" cy="369974"/>
          </a:xfrm>
          <a:prstGeom prst="rect">
            <a:avLst/>
          </a:prstGeom>
          <a:noFill/>
          <a:ln w="9525">
            <a:noFill/>
            <a:miter lim="800000"/>
            <a:headEnd/>
            <a:tailEnd/>
          </a:ln>
          <a:effectLst/>
        </p:spPr>
        <p:txBody>
          <a:bodyPr wrap="none" lIns="92075" tIns="46038" rIns="92075" bIns="46038">
            <a:spAutoFit/>
          </a:bodyPr>
          <a:lstStyle/>
          <a:p>
            <a:r>
              <a:rPr lang="pt-PT"/>
              <a:t>Client A</a:t>
            </a:r>
          </a:p>
        </p:txBody>
      </p:sp>
      <p:sp>
        <p:nvSpPr>
          <p:cNvPr id="44041" name="Rectangle 9"/>
          <p:cNvSpPr>
            <a:spLocks noChangeArrowheads="1"/>
          </p:cNvSpPr>
          <p:nvPr/>
        </p:nvSpPr>
        <p:spPr bwMode="auto">
          <a:xfrm>
            <a:off x="6163734" y="5105400"/>
            <a:ext cx="983411" cy="369974"/>
          </a:xfrm>
          <a:prstGeom prst="rect">
            <a:avLst/>
          </a:prstGeom>
          <a:noFill/>
          <a:ln w="9525">
            <a:noFill/>
            <a:miter lim="800000"/>
            <a:headEnd/>
            <a:tailEnd/>
          </a:ln>
          <a:effectLst/>
        </p:spPr>
        <p:txBody>
          <a:bodyPr wrap="none" lIns="92075" tIns="46038" rIns="92075" bIns="46038">
            <a:spAutoFit/>
          </a:bodyPr>
          <a:lstStyle/>
          <a:p>
            <a:r>
              <a:rPr lang="pt-PT"/>
              <a:t>Client B</a:t>
            </a:r>
          </a:p>
        </p:txBody>
      </p:sp>
      <p:sp>
        <p:nvSpPr>
          <p:cNvPr id="44042" name="AutoShape 10"/>
          <p:cNvSpPr>
            <a:spLocks noChangeArrowheads="1"/>
          </p:cNvSpPr>
          <p:nvPr/>
        </p:nvSpPr>
        <p:spPr bwMode="auto">
          <a:xfrm rot="2400000">
            <a:off x="1693333" y="2514600"/>
            <a:ext cx="541867" cy="838200"/>
          </a:xfrm>
          <a:prstGeom prst="triangle">
            <a:avLst>
              <a:gd name="adj" fmla="val 49991"/>
            </a:avLst>
          </a:prstGeom>
          <a:solidFill>
            <a:srgbClr val="FF00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44043" name="Rectangle 11"/>
          <p:cNvSpPr>
            <a:spLocks noChangeArrowheads="1"/>
          </p:cNvSpPr>
          <p:nvPr/>
        </p:nvSpPr>
        <p:spPr bwMode="auto">
          <a:xfrm>
            <a:off x="5215467" y="2286000"/>
            <a:ext cx="3048000" cy="2819400"/>
          </a:xfrm>
          <a:prstGeom prst="rect">
            <a:avLst/>
          </a:prstGeom>
          <a:solidFill>
            <a:schemeClr val="bg1"/>
          </a:solidFill>
          <a:ln w="127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GB"/>
          </a:p>
        </p:txBody>
      </p:sp>
      <p:sp>
        <p:nvSpPr>
          <p:cNvPr id="44044" name="AutoShape 12"/>
          <p:cNvSpPr>
            <a:spLocks noChangeArrowheads="1"/>
          </p:cNvSpPr>
          <p:nvPr/>
        </p:nvSpPr>
        <p:spPr bwMode="auto">
          <a:xfrm rot="2400000">
            <a:off x="5486400" y="3505200"/>
            <a:ext cx="541867" cy="838200"/>
          </a:xfrm>
          <a:prstGeom prst="triangle">
            <a:avLst>
              <a:gd name="adj" fmla="val 49991"/>
            </a:avLst>
          </a:prstGeom>
          <a:noFill/>
          <a:ln w="12700">
            <a:solidFill>
              <a:schemeClr val="tx1"/>
            </a:solidFill>
            <a:miter lim="800000"/>
            <a:headEnd/>
            <a:tailEnd/>
          </a:ln>
          <a:effectLst/>
        </p:spPr>
        <p:txBody>
          <a:bodyPr wrap="none" anchor="ctr"/>
          <a:lstStyle/>
          <a:p>
            <a:endParaRPr lang="en-GB"/>
          </a:p>
        </p:txBody>
      </p:sp>
      <p:sp>
        <p:nvSpPr>
          <p:cNvPr id="44046" name="AutoShape 14"/>
          <p:cNvSpPr>
            <a:spLocks noChangeArrowheads="1"/>
          </p:cNvSpPr>
          <p:nvPr/>
        </p:nvSpPr>
        <p:spPr bwMode="auto">
          <a:xfrm rot="2400000">
            <a:off x="6366933" y="2514600"/>
            <a:ext cx="541867" cy="838200"/>
          </a:xfrm>
          <a:prstGeom prst="triangle">
            <a:avLst>
              <a:gd name="adj" fmla="val 49991"/>
            </a:avLst>
          </a:prstGeom>
          <a:solidFill>
            <a:srgbClr val="FF00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44047" name="Line 15"/>
          <p:cNvSpPr>
            <a:spLocks noChangeShapeType="1"/>
          </p:cNvSpPr>
          <p:nvPr/>
        </p:nvSpPr>
        <p:spPr bwMode="auto">
          <a:xfrm flipH="1">
            <a:off x="3725333" y="3886200"/>
            <a:ext cx="1422400" cy="0"/>
          </a:xfrm>
          <a:prstGeom prst="line">
            <a:avLst/>
          </a:prstGeom>
          <a:noFill/>
          <a:ln w="76200">
            <a:solidFill>
              <a:schemeClr val="tx1"/>
            </a:solidFill>
            <a:round/>
            <a:headEnd type="none" w="sm" len="sm"/>
            <a:tailEnd type="stealth" w="med" len="med"/>
          </a:ln>
          <a:effectLst/>
        </p:spPr>
        <p:txBody>
          <a:bodyPr/>
          <a:lstStyle/>
          <a:p>
            <a:endParaRPr lang="en-GB"/>
          </a:p>
        </p:txBody>
      </p:sp>
      <p:sp>
        <p:nvSpPr>
          <p:cNvPr id="44048" name="Rectangle 16"/>
          <p:cNvSpPr>
            <a:spLocks noChangeArrowheads="1"/>
          </p:cNvSpPr>
          <p:nvPr/>
        </p:nvSpPr>
        <p:spPr bwMode="auto">
          <a:xfrm>
            <a:off x="3928533" y="3429000"/>
            <a:ext cx="1151467" cy="369974"/>
          </a:xfrm>
          <a:prstGeom prst="rect">
            <a:avLst/>
          </a:prstGeom>
          <a:noFill/>
          <a:ln w="9525">
            <a:noFill/>
            <a:miter lim="800000"/>
            <a:headEnd/>
            <a:tailEnd/>
          </a:ln>
          <a:effectLst/>
        </p:spPr>
        <p:txBody>
          <a:bodyPr lIns="92075" tIns="46038" rIns="92075" bIns="46038">
            <a:spAutoFit/>
          </a:bodyPr>
          <a:lstStyle/>
          <a:p>
            <a:pPr algn="ctr"/>
            <a:r>
              <a:rPr lang="pt-PT"/>
              <a:t>Delta T</a:t>
            </a:r>
          </a:p>
        </p:txBody>
      </p:sp>
      <p:sp>
        <p:nvSpPr>
          <p:cNvPr id="17" name="AutoShape 6"/>
          <p:cNvSpPr>
            <a:spLocks noChangeArrowheads="1"/>
          </p:cNvSpPr>
          <p:nvPr/>
        </p:nvSpPr>
        <p:spPr bwMode="auto">
          <a:xfrm rot="17889923">
            <a:off x="2777067" y="3962400"/>
            <a:ext cx="541867" cy="838200"/>
          </a:xfrm>
          <a:prstGeom prst="triangle">
            <a:avLst>
              <a:gd name="adj" fmla="val 49991"/>
            </a:avLst>
          </a:prstGeom>
          <a:solidFill>
            <a:srgbClr val="FF99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18" name="AutoShape 13"/>
          <p:cNvSpPr>
            <a:spLocks noChangeArrowheads="1"/>
          </p:cNvSpPr>
          <p:nvPr/>
        </p:nvSpPr>
        <p:spPr bwMode="auto">
          <a:xfrm rot="17889923">
            <a:off x="7450667" y="3962400"/>
            <a:ext cx="541867" cy="838200"/>
          </a:xfrm>
          <a:prstGeom prst="triangle">
            <a:avLst>
              <a:gd name="adj" fmla="val 49991"/>
            </a:avLst>
          </a:prstGeom>
          <a:solidFill>
            <a:srgbClr val="FF99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Tree>
    <p:extLst>
      <p:ext uri="{BB962C8B-B14F-4D97-AF65-F5344CB8AC3E}">
        <p14:creationId xmlns:p14="http://schemas.microsoft.com/office/powerpoint/2010/main" val="15161369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Lock-Step (1)</a:t>
            </a:r>
            <a:endParaRPr lang="en-US" dirty="0"/>
          </a:p>
        </p:txBody>
      </p:sp>
      <p:sp>
        <p:nvSpPr>
          <p:cNvPr id="3" name="Content Placeholder 2"/>
          <p:cNvSpPr>
            <a:spLocks noGrp="1"/>
          </p:cNvSpPr>
          <p:nvPr>
            <p:ph sz="quarter" idx="1"/>
          </p:nvPr>
        </p:nvSpPr>
        <p:spPr/>
        <p:txBody>
          <a:bodyPr/>
          <a:lstStyle/>
          <a:p>
            <a:r>
              <a:rPr lang="en-US" dirty="0" smtClean="0"/>
              <a:t>If </a:t>
            </a:r>
            <a:r>
              <a:rPr lang="en-US" dirty="0"/>
              <a:t>all clients can deterministically on the input data</a:t>
            </a:r>
          </a:p>
          <a:p>
            <a:endParaRPr lang="en-US" dirty="0" smtClean="0"/>
          </a:p>
          <a:p>
            <a:r>
              <a:rPr lang="en-US" dirty="0" smtClean="0"/>
              <a:t>Then a more useful form lock-step for NVEs &amp; NGs is that everyone exchange input, proceed once you have all the information from other clients</a:t>
            </a:r>
          </a:p>
          <a:p>
            <a:r>
              <a:rPr lang="en-US" dirty="0" smtClean="0"/>
              <a:t>But for many simulations, each step is only determined by user input, so can just communicate input</a:t>
            </a:r>
          </a:p>
          <a:p>
            <a:endParaRPr lang="en-US" dirty="0"/>
          </a:p>
        </p:txBody>
      </p:sp>
    </p:spTree>
    <p:extLst>
      <p:ext uri="{BB962C8B-B14F-4D97-AF65-F5344CB8AC3E}">
        <p14:creationId xmlns:p14="http://schemas.microsoft.com/office/powerpoint/2010/main" val="14742630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6"/>
          <p:cNvSpPr>
            <a:spLocks noGrp="1"/>
          </p:cNvSpPr>
          <p:nvPr>
            <p:ph type="title"/>
          </p:nvPr>
        </p:nvSpPr>
        <p:spPr/>
        <p:txBody>
          <a:bodyPr/>
          <a:lstStyle/>
          <a:p>
            <a:r>
              <a:rPr lang="en-US" dirty="0" smtClean="0"/>
              <a:t>DOOM (1) – </a:t>
            </a:r>
            <a:r>
              <a:rPr lang="en-US" dirty="0" err="1" smtClean="0"/>
              <a:t>iD</a:t>
            </a:r>
            <a:r>
              <a:rPr lang="en-US" dirty="0" smtClean="0"/>
              <a:t> Software</a:t>
            </a:r>
            <a:endParaRPr lang="en-US" dirty="0"/>
          </a:p>
        </p:txBody>
      </p:sp>
      <p:sp>
        <p:nvSpPr>
          <p:cNvPr id="38" name="Content Placeholder 37"/>
          <p:cNvSpPr>
            <a:spLocks noGrp="1"/>
          </p:cNvSpPr>
          <p:nvPr>
            <p:ph sz="quarter" idx="1"/>
          </p:nvPr>
        </p:nvSpPr>
        <p:spPr/>
        <p:txBody>
          <a:bodyPr/>
          <a:lstStyle/>
          <a:p>
            <a:endParaRPr lang="en-US"/>
          </a:p>
        </p:txBody>
      </p:sp>
      <p:sp>
        <p:nvSpPr>
          <p:cNvPr id="4" name="Rectangle 3"/>
          <p:cNvSpPr/>
          <p:nvPr/>
        </p:nvSpPr>
        <p:spPr>
          <a:xfrm>
            <a:off x="895350" y="1781175"/>
            <a:ext cx="1857375" cy="32861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600" b="1">
                <a:solidFill>
                  <a:schemeClr val="tx1"/>
                </a:solidFill>
                <a:latin typeface="Arial" charset="0"/>
                <a:ea typeface="ＭＳ Ｐゴシック" charset="0"/>
                <a:cs typeface="Arial" charset="0"/>
              </a:rPr>
              <a:t>Doom Client</a:t>
            </a:r>
            <a:r>
              <a:rPr lang="en-GB" sz="1600" b="1" baseline="-25000">
                <a:solidFill>
                  <a:schemeClr val="tx1"/>
                </a:solidFill>
                <a:latin typeface="Arial" charset="0"/>
                <a:ea typeface="ＭＳ Ｐゴシック" charset="0"/>
                <a:cs typeface="Arial" charset="0"/>
              </a:rPr>
              <a:t>A</a:t>
            </a:r>
            <a:endParaRPr lang="en-GB" sz="1400" b="1" baseline="-25000">
              <a:solidFill>
                <a:schemeClr val="tx1"/>
              </a:solidFill>
              <a:latin typeface="Arial" charset="0"/>
              <a:ea typeface="ＭＳ Ｐゴシック" charset="0"/>
              <a:cs typeface="Arial" charset="0"/>
            </a:endParaRPr>
          </a:p>
        </p:txBody>
      </p:sp>
      <p:sp>
        <p:nvSpPr>
          <p:cNvPr id="5" name="Rectangle 4"/>
          <p:cNvSpPr/>
          <p:nvPr/>
        </p:nvSpPr>
        <p:spPr>
          <a:xfrm>
            <a:off x="1395413" y="2281238"/>
            <a:ext cx="928687" cy="4286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Read</a:t>
            </a:r>
          </a:p>
          <a:p>
            <a:pPr algn="ctr" fontAlgn="auto">
              <a:spcBef>
                <a:spcPts val="0"/>
              </a:spcBef>
              <a:spcAft>
                <a:spcPts val="0"/>
              </a:spcAft>
              <a:defRPr/>
            </a:pPr>
            <a:r>
              <a:rPr lang="en-GB" sz="1600" b="1" dirty="0">
                <a:solidFill>
                  <a:schemeClr val="tx1"/>
                </a:solidFill>
                <a:latin typeface="Arial" pitchFamily="34" charset="0"/>
                <a:cs typeface="Arial" pitchFamily="34" charset="0"/>
              </a:rPr>
              <a:t>Input</a:t>
            </a:r>
          </a:p>
        </p:txBody>
      </p:sp>
      <p:sp>
        <p:nvSpPr>
          <p:cNvPr id="6" name="Rectangle 5"/>
          <p:cNvSpPr/>
          <p:nvPr/>
        </p:nvSpPr>
        <p:spPr>
          <a:xfrm>
            <a:off x="1252538" y="4424363"/>
            <a:ext cx="1214437" cy="4286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Rendering</a:t>
            </a:r>
          </a:p>
        </p:txBody>
      </p:sp>
      <p:sp>
        <p:nvSpPr>
          <p:cNvPr id="7" name="Rectangle 6"/>
          <p:cNvSpPr/>
          <p:nvPr/>
        </p:nvSpPr>
        <p:spPr>
          <a:xfrm>
            <a:off x="1219200" y="2995613"/>
            <a:ext cx="1219200" cy="4286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Receive</a:t>
            </a:r>
          </a:p>
          <a:p>
            <a:pPr algn="ctr" fontAlgn="auto">
              <a:spcBef>
                <a:spcPts val="0"/>
              </a:spcBef>
              <a:spcAft>
                <a:spcPts val="0"/>
              </a:spcAft>
              <a:defRPr/>
            </a:pPr>
            <a:r>
              <a:rPr lang="en-GB" sz="1600" b="1" dirty="0">
                <a:solidFill>
                  <a:schemeClr val="tx1"/>
                </a:solidFill>
                <a:latin typeface="Arial" pitchFamily="34" charset="0"/>
                <a:cs typeface="Arial" pitchFamily="34" charset="0"/>
              </a:rPr>
              <a:t>Input</a:t>
            </a:r>
          </a:p>
        </p:txBody>
      </p:sp>
      <p:sp>
        <p:nvSpPr>
          <p:cNvPr id="8" name="Rectangle 7"/>
          <p:cNvSpPr/>
          <p:nvPr/>
        </p:nvSpPr>
        <p:spPr>
          <a:xfrm>
            <a:off x="1252538" y="3709988"/>
            <a:ext cx="1214437" cy="4286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Simulate</a:t>
            </a:r>
          </a:p>
        </p:txBody>
      </p:sp>
      <p:cxnSp>
        <p:nvCxnSpPr>
          <p:cNvPr id="9" name="Straight Arrow Connector 8"/>
          <p:cNvCxnSpPr>
            <a:stCxn id="5" idx="2"/>
            <a:endCxn id="7" idx="0"/>
          </p:cNvCxnSpPr>
          <p:nvPr/>
        </p:nvCxnSpPr>
        <p:spPr>
          <a:xfrm rot="5400000">
            <a:off x="1701800" y="2836863"/>
            <a:ext cx="285750" cy="3175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8" idx="2"/>
            <a:endCxn id="6" idx="0"/>
          </p:cNvCxnSpPr>
          <p:nvPr/>
        </p:nvCxnSpPr>
        <p:spPr>
          <a:xfrm rot="5400000">
            <a:off x="1716882" y="4280694"/>
            <a:ext cx="285750" cy="158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2"/>
            <a:endCxn id="8" idx="0"/>
          </p:cNvCxnSpPr>
          <p:nvPr/>
        </p:nvCxnSpPr>
        <p:spPr>
          <a:xfrm rot="16200000" flipH="1">
            <a:off x="1701800" y="3551238"/>
            <a:ext cx="285750" cy="3175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6" idx="1"/>
            <a:endCxn id="5" idx="0"/>
          </p:cNvCxnSpPr>
          <p:nvPr/>
        </p:nvCxnSpPr>
        <p:spPr>
          <a:xfrm rot="10800000" flipH="1">
            <a:off x="1252538" y="2281238"/>
            <a:ext cx="606425" cy="2357437"/>
          </a:xfrm>
          <a:prstGeom prst="bentConnector4">
            <a:avLst>
              <a:gd name="adj1" fmla="val -37647"/>
              <a:gd name="adj2" fmla="val 107112"/>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752850" y="3495675"/>
            <a:ext cx="1857375" cy="32861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600" b="1">
                <a:solidFill>
                  <a:schemeClr val="tx1"/>
                </a:solidFill>
                <a:latin typeface="Arial" charset="0"/>
                <a:ea typeface="ＭＳ Ｐゴシック" charset="0"/>
                <a:cs typeface="Arial" charset="0"/>
              </a:rPr>
              <a:t>Doom Client</a:t>
            </a:r>
            <a:r>
              <a:rPr lang="en-GB" sz="1600" b="1" baseline="-25000">
                <a:solidFill>
                  <a:schemeClr val="tx1"/>
                </a:solidFill>
                <a:latin typeface="Arial" charset="0"/>
                <a:ea typeface="ＭＳ Ｐゴシック" charset="0"/>
                <a:cs typeface="Arial" charset="0"/>
              </a:rPr>
              <a:t>B</a:t>
            </a:r>
            <a:endParaRPr lang="en-GB" sz="1400" b="1" baseline="-25000">
              <a:solidFill>
                <a:schemeClr val="tx1"/>
              </a:solidFill>
              <a:latin typeface="Arial" charset="0"/>
              <a:ea typeface="ＭＳ Ｐゴシック" charset="0"/>
              <a:cs typeface="Arial" charset="0"/>
            </a:endParaRPr>
          </a:p>
        </p:txBody>
      </p:sp>
      <p:sp>
        <p:nvSpPr>
          <p:cNvPr id="14" name="Rectangle 13"/>
          <p:cNvSpPr/>
          <p:nvPr/>
        </p:nvSpPr>
        <p:spPr>
          <a:xfrm>
            <a:off x="4252913" y="3995738"/>
            <a:ext cx="928687" cy="4286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Read</a:t>
            </a:r>
          </a:p>
          <a:p>
            <a:pPr algn="ctr" fontAlgn="auto">
              <a:spcBef>
                <a:spcPts val="0"/>
              </a:spcBef>
              <a:spcAft>
                <a:spcPts val="0"/>
              </a:spcAft>
              <a:defRPr/>
            </a:pPr>
            <a:r>
              <a:rPr lang="en-GB" sz="1600" b="1" dirty="0">
                <a:solidFill>
                  <a:schemeClr val="tx1"/>
                </a:solidFill>
                <a:latin typeface="Arial" pitchFamily="34" charset="0"/>
                <a:cs typeface="Arial" pitchFamily="34" charset="0"/>
              </a:rPr>
              <a:t>Input</a:t>
            </a:r>
          </a:p>
        </p:txBody>
      </p:sp>
      <p:sp>
        <p:nvSpPr>
          <p:cNvPr id="15" name="Rectangle 14"/>
          <p:cNvSpPr/>
          <p:nvPr/>
        </p:nvSpPr>
        <p:spPr>
          <a:xfrm>
            <a:off x="4110038" y="6138863"/>
            <a:ext cx="1214437" cy="4286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Rendering</a:t>
            </a:r>
          </a:p>
        </p:txBody>
      </p:sp>
      <p:sp>
        <p:nvSpPr>
          <p:cNvPr id="16" name="Rectangle 15"/>
          <p:cNvSpPr/>
          <p:nvPr/>
        </p:nvSpPr>
        <p:spPr>
          <a:xfrm>
            <a:off x="4252913" y="4710113"/>
            <a:ext cx="928687" cy="4286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Receive</a:t>
            </a:r>
          </a:p>
          <a:p>
            <a:pPr algn="ctr" fontAlgn="auto">
              <a:spcBef>
                <a:spcPts val="0"/>
              </a:spcBef>
              <a:spcAft>
                <a:spcPts val="0"/>
              </a:spcAft>
              <a:defRPr/>
            </a:pPr>
            <a:r>
              <a:rPr lang="en-GB" sz="1600" b="1" dirty="0">
                <a:solidFill>
                  <a:schemeClr val="tx1"/>
                </a:solidFill>
                <a:latin typeface="Arial" pitchFamily="34" charset="0"/>
                <a:cs typeface="Arial" pitchFamily="34" charset="0"/>
              </a:rPr>
              <a:t>Input</a:t>
            </a:r>
          </a:p>
        </p:txBody>
      </p:sp>
      <p:sp>
        <p:nvSpPr>
          <p:cNvPr id="17" name="Rectangle 16"/>
          <p:cNvSpPr/>
          <p:nvPr/>
        </p:nvSpPr>
        <p:spPr>
          <a:xfrm>
            <a:off x="4110038" y="5424488"/>
            <a:ext cx="1214437" cy="4286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Simulate</a:t>
            </a:r>
          </a:p>
        </p:txBody>
      </p:sp>
      <p:cxnSp>
        <p:nvCxnSpPr>
          <p:cNvPr id="18" name="Straight Arrow Connector 17"/>
          <p:cNvCxnSpPr>
            <a:stCxn id="14" idx="2"/>
            <a:endCxn id="16" idx="0"/>
          </p:cNvCxnSpPr>
          <p:nvPr/>
        </p:nvCxnSpPr>
        <p:spPr>
          <a:xfrm rot="5400000">
            <a:off x="4574382" y="4566444"/>
            <a:ext cx="285750" cy="158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7" idx="2"/>
            <a:endCxn id="15" idx="0"/>
          </p:cNvCxnSpPr>
          <p:nvPr/>
        </p:nvCxnSpPr>
        <p:spPr>
          <a:xfrm rot="5400000">
            <a:off x="4574382" y="5995194"/>
            <a:ext cx="285750" cy="158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6" idx="2"/>
            <a:endCxn id="17" idx="0"/>
          </p:cNvCxnSpPr>
          <p:nvPr/>
        </p:nvCxnSpPr>
        <p:spPr>
          <a:xfrm rot="5400000">
            <a:off x="4574382" y="5280819"/>
            <a:ext cx="285750" cy="158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5" idx="1"/>
            <a:endCxn id="14" idx="0"/>
          </p:cNvCxnSpPr>
          <p:nvPr/>
        </p:nvCxnSpPr>
        <p:spPr>
          <a:xfrm rot="10800000" flipH="1">
            <a:off x="4110038" y="3995738"/>
            <a:ext cx="606425" cy="2357437"/>
          </a:xfrm>
          <a:prstGeom prst="bentConnector4">
            <a:avLst>
              <a:gd name="adj1" fmla="val -37647"/>
              <a:gd name="adj2" fmla="val 106595"/>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753225" y="1781175"/>
            <a:ext cx="1857375" cy="32861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600" b="1">
                <a:solidFill>
                  <a:schemeClr val="tx1"/>
                </a:solidFill>
                <a:latin typeface="Arial" charset="0"/>
                <a:ea typeface="ＭＳ Ｐゴシック" charset="0"/>
                <a:cs typeface="Arial" charset="0"/>
              </a:rPr>
              <a:t>Doom Client</a:t>
            </a:r>
            <a:r>
              <a:rPr lang="en-GB" sz="1600" b="1" baseline="-25000">
                <a:solidFill>
                  <a:schemeClr val="tx1"/>
                </a:solidFill>
                <a:latin typeface="Arial" charset="0"/>
                <a:ea typeface="ＭＳ Ｐゴシック" charset="0"/>
                <a:cs typeface="Arial" charset="0"/>
              </a:rPr>
              <a:t>C</a:t>
            </a:r>
            <a:endParaRPr lang="en-GB" sz="1400" b="1" baseline="-25000">
              <a:solidFill>
                <a:schemeClr val="tx1"/>
              </a:solidFill>
              <a:latin typeface="Arial" charset="0"/>
              <a:ea typeface="ＭＳ Ｐゴシック" charset="0"/>
              <a:cs typeface="Arial" charset="0"/>
            </a:endParaRPr>
          </a:p>
        </p:txBody>
      </p:sp>
      <p:sp>
        <p:nvSpPr>
          <p:cNvPr id="23" name="Rectangle 22"/>
          <p:cNvSpPr/>
          <p:nvPr/>
        </p:nvSpPr>
        <p:spPr>
          <a:xfrm>
            <a:off x="7181850" y="2281238"/>
            <a:ext cx="928688" cy="4286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Read</a:t>
            </a:r>
          </a:p>
          <a:p>
            <a:pPr algn="ctr" fontAlgn="auto">
              <a:spcBef>
                <a:spcPts val="0"/>
              </a:spcBef>
              <a:spcAft>
                <a:spcPts val="0"/>
              </a:spcAft>
              <a:defRPr/>
            </a:pPr>
            <a:r>
              <a:rPr lang="en-GB" sz="1600" b="1" dirty="0">
                <a:solidFill>
                  <a:schemeClr val="tx1"/>
                </a:solidFill>
                <a:latin typeface="Arial" pitchFamily="34" charset="0"/>
                <a:cs typeface="Arial" pitchFamily="34" charset="0"/>
              </a:rPr>
              <a:t>Input</a:t>
            </a:r>
          </a:p>
        </p:txBody>
      </p:sp>
      <p:sp>
        <p:nvSpPr>
          <p:cNvPr id="24" name="Rectangle 23"/>
          <p:cNvSpPr/>
          <p:nvPr/>
        </p:nvSpPr>
        <p:spPr>
          <a:xfrm>
            <a:off x="7038975" y="4424363"/>
            <a:ext cx="1214438" cy="4286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Rendering</a:t>
            </a:r>
          </a:p>
        </p:txBody>
      </p:sp>
      <p:sp>
        <p:nvSpPr>
          <p:cNvPr id="25" name="Rectangle 24"/>
          <p:cNvSpPr/>
          <p:nvPr/>
        </p:nvSpPr>
        <p:spPr>
          <a:xfrm>
            <a:off x="7010400" y="2995613"/>
            <a:ext cx="1219200" cy="4286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Receive</a:t>
            </a:r>
          </a:p>
          <a:p>
            <a:pPr algn="ctr" fontAlgn="auto">
              <a:spcBef>
                <a:spcPts val="0"/>
              </a:spcBef>
              <a:spcAft>
                <a:spcPts val="0"/>
              </a:spcAft>
              <a:defRPr/>
            </a:pPr>
            <a:r>
              <a:rPr lang="en-GB" sz="1600" b="1" dirty="0">
                <a:solidFill>
                  <a:schemeClr val="tx1"/>
                </a:solidFill>
                <a:latin typeface="Arial" pitchFamily="34" charset="0"/>
                <a:cs typeface="Arial" pitchFamily="34" charset="0"/>
              </a:rPr>
              <a:t>Input</a:t>
            </a:r>
          </a:p>
        </p:txBody>
      </p:sp>
      <p:sp>
        <p:nvSpPr>
          <p:cNvPr id="26" name="Rectangle 25"/>
          <p:cNvSpPr/>
          <p:nvPr/>
        </p:nvSpPr>
        <p:spPr>
          <a:xfrm>
            <a:off x="7038975" y="3709988"/>
            <a:ext cx="1214438" cy="42862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Simulate</a:t>
            </a:r>
          </a:p>
        </p:txBody>
      </p:sp>
      <p:cxnSp>
        <p:nvCxnSpPr>
          <p:cNvPr id="27" name="Straight Arrow Connector 26"/>
          <p:cNvCxnSpPr>
            <a:stCxn id="23" idx="2"/>
            <a:endCxn id="25" idx="0"/>
          </p:cNvCxnSpPr>
          <p:nvPr/>
        </p:nvCxnSpPr>
        <p:spPr>
          <a:xfrm rot="5400000">
            <a:off x="7490619" y="2839244"/>
            <a:ext cx="285750" cy="2698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6" idx="2"/>
            <a:endCxn id="24" idx="0"/>
          </p:cNvCxnSpPr>
          <p:nvPr/>
        </p:nvCxnSpPr>
        <p:spPr>
          <a:xfrm rot="5400000">
            <a:off x="7503319" y="4280694"/>
            <a:ext cx="285750" cy="158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5" idx="2"/>
            <a:endCxn id="26" idx="0"/>
          </p:cNvCxnSpPr>
          <p:nvPr/>
        </p:nvCxnSpPr>
        <p:spPr>
          <a:xfrm rot="16200000" flipH="1">
            <a:off x="7490619" y="3553619"/>
            <a:ext cx="285750" cy="2698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4" idx="3"/>
            <a:endCxn id="23" idx="0"/>
          </p:cNvCxnSpPr>
          <p:nvPr/>
        </p:nvCxnSpPr>
        <p:spPr>
          <a:xfrm flipH="1" flipV="1">
            <a:off x="7645400" y="2281238"/>
            <a:ext cx="608013" cy="2357437"/>
          </a:xfrm>
          <a:prstGeom prst="bentConnector4">
            <a:avLst>
              <a:gd name="adj1" fmla="val -37647"/>
              <a:gd name="adj2" fmla="val 10711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5" idx="3"/>
            <a:endCxn id="16" idx="1"/>
          </p:cNvCxnSpPr>
          <p:nvPr/>
        </p:nvCxnSpPr>
        <p:spPr>
          <a:xfrm>
            <a:off x="2324100" y="2495550"/>
            <a:ext cx="1928813" cy="242887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3" idx="1"/>
            <a:endCxn id="16" idx="3"/>
          </p:cNvCxnSpPr>
          <p:nvPr/>
        </p:nvCxnSpPr>
        <p:spPr>
          <a:xfrm rot="10800000" flipV="1">
            <a:off x="5181600" y="2495550"/>
            <a:ext cx="2000250" cy="242887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4" idx="3"/>
            <a:endCxn id="25" idx="1"/>
          </p:cNvCxnSpPr>
          <p:nvPr/>
        </p:nvCxnSpPr>
        <p:spPr>
          <a:xfrm flipV="1">
            <a:off x="5181600" y="3209925"/>
            <a:ext cx="1828800" cy="100012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4" idx="1"/>
            <a:endCxn id="7" idx="3"/>
          </p:cNvCxnSpPr>
          <p:nvPr/>
        </p:nvCxnSpPr>
        <p:spPr>
          <a:xfrm rot="10800000">
            <a:off x="2438400" y="3209925"/>
            <a:ext cx="1814513" cy="100012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5" idx="3"/>
            <a:endCxn id="25" idx="1"/>
          </p:cNvCxnSpPr>
          <p:nvPr/>
        </p:nvCxnSpPr>
        <p:spPr>
          <a:xfrm>
            <a:off x="2324100" y="2495550"/>
            <a:ext cx="4686300" cy="71437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3" idx="1"/>
            <a:endCxn id="7" idx="3"/>
          </p:cNvCxnSpPr>
          <p:nvPr/>
        </p:nvCxnSpPr>
        <p:spPr>
          <a:xfrm rot="10800000" flipV="1">
            <a:off x="2438400" y="2495550"/>
            <a:ext cx="4743450" cy="71437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6160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Lock-Step (2)</a:t>
            </a:r>
            <a:endParaRPr lang="en-US" dirty="0"/>
          </a:p>
        </p:txBody>
      </p:sp>
      <p:sp>
        <p:nvSpPr>
          <p:cNvPr id="3" name="Content Placeholder 2"/>
          <p:cNvSpPr>
            <a:spLocks noGrp="1"/>
          </p:cNvSpPr>
          <p:nvPr>
            <p:ph sz="quarter" idx="1"/>
          </p:nvPr>
        </p:nvSpPr>
        <p:spPr/>
        <p:txBody>
          <a:bodyPr/>
          <a:lstStyle/>
          <a:p>
            <a:r>
              <a:rPr lang="en-US" dirty="0" smtClean="0"/>
              <a:t>If the simulation is complex or non-deterministic, use a server to compute the state</a:t>
            </a:r>
          </a:p>
          <a:p>
            <a:r>
              <a:rPr lang="en-US" dirty="0" smtClean="0"/>
              <a:t>Clients are locked to the update rate of the server</a:t>
            </a:r>
          </a:p>
          <a:p>
            <a:r>
              <a:rPr lang="en-US" dirty="0" smtClean="0"/>
              <a:t>Note that </a:t>
            </a:r>
            <a:r>
              <a:rPr lang="en-US" i="1" dirty="0" smtClean="0"/>
              <a:t>own input</a:t>
            </a:r>
            <a:r>
              <a:rPr lang="en-US" dirty="0" smtClean="0"/>
              <a:t> is delayed</a:t>
            </a:r>
          </a:p>
          <a:p>
            <a:endParaRPr lang="en-US" dirty="0"/>
          </a:p>
        </p:txBody>
      </p:sp>
    </p:spTree>
    <p:extLst>
      <p:ext uri="{BB962C8B-B14F-4D97-AF65-F5344CB8AC3E}">
        <p14:creationId xmlns:p14="http://schemas.microsoft.com/office/powerpoint/2010/main" val="413033032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4"/>
          <p:cNvGrpSpPr>
            <a:grpSpLocks/>
          </p:cNvGrpSpPr>
          <p:nvPr/>
        </p:nvGrpSpPr>
        <p:grpSpPr bwMode="auto">
          <a:xfrm>
            <a:off x="361950" y="2362200"/>
            <a:ext cx="8480425" cy="2286000"/>
            <a:chOff x="361928" y="2362200"/>
            <a:chExt cx="8215370" cy="2214578"/>
          </a:xfrm>
        </p:grpSpPr>
        <p:sp>
          <p:nvSpPr>
            <p:cNvPr id="13" name="Rectangle 12"/>
            <p:cNvSpPr/>
            <p:nvPr/>
          </p:nvSpPr>
          <p:spPr>
            <a:xfrm>
              <a:off x="361928" y="2362200"/>
              <a:ext cx="1857762" cy="207155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600" b="1">
                  <a:solidFill>
                    <a:schemeClr val="tx1"/>
                  </a:solidFill>
                  <a:latin typeface="Arial" charset="0"/>
                  <a:ea typeface="ＭＳ Ｐゴシック" charset="0"/>
                  <a:cs typeface="Arial" charset="0"/>
                </a:rPr>
                <a:t>Quake Client</a:t>
              </a:r>
              <a:r>
                <a:rPr lang="en-GB" sz="1600" b="1" baseline="-25000">
                  <a:solidFill>
                    <a:schemeClr val="tx1"/>
                  </a:solidFill>
                  <a:latin typeface="Arial" charset="0"/>
                  <a:ea typeface="ＭＳ Ｐゴシック" charset="0"/>
                  <a:cs typeface="Arial" charset="0"/>
                </a:rPr>
                <a:t>A</a:t>
              </a:r>
              <a:endParaRPr lang="en-GB" sz="1400" b="1" baseline="-25000">
                <a:solidFill>
                  <a:schemeClr val="tx1"/>
                </a:solidFill>
                <a:latin typeface="Arial" charset="0"/>
                <a:ea typeface="ＭＳ Ｐゴシック" charset="0"/>
                <a:cs typeface="Arial" charset="0"/>
              </a:endParaRPr>
            </a:p>
          </p:txBody>
        </p:sp>
        <p:sp>
          <p:nvSpPr>
            <p:cNvPr id="14" name="Rectangle 13"/>
            <p:cNvSpPr/>
            <p:nvPr/>
          </p:nvSpPr>
          <p:spPr>
            <a:xfrm>
              <a:off x="861740" y="2862018"/>
              <a:ext cx="928881" cy="42907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Read</a:t>
              </a:r>
            </a:p>
            <a:p>
              <a:pPr algn="ctr" fontAlgn="auto">
                <a:spcBef>
                  <a:spcPts val="0"/>
                </a:spcBef>
                <a:spcAft>
                  <a:spcPts val="0"/>
                </a:spcAft>
                <a:defRPr/>
              </a:pPr>
              <a:r>
                <a:rPr lang="en-GB" sz="1600" b="1" dirty="0">
                  <a:solidFill>
                    <a:schemeClr val="tx1"/>
                  </a:solidFill>
                  <a:latin typeface="Arial" pitchFamily="34" charset="0"/>
                  <a:cs typeface="Arial" pitchFamily="34" charset="0"/>
                </a:rPr>
                <a:t>Input</a:t>
              </a:r>
            </a:p>
          </p:txBody>
        </p:sp>
        <p:sp>
          <p:nvSpPr>
            <p:cNvPr id="15" name="Rectangle 14"/>
            <p:cNvSpPr/>
            <p:nvPr/>
          </p:nvSpPr>
          <p:spPr>
            <a:xfrm>
              <a:off x="718717" y="3720167"/>
              <a:ext cx="1214927" cy="42753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Rendering</a:t>
              </a:r>
            </a:p>
          </p:txBody>
        </p:sp>
        <p:sp>
          <p:nvSpPr>
            <p:cNvPr id="17" name="Rectangle 16"/>
            <p:cNvSpPr/>
            <p:nvPr/>
          </p:nvSpPr>
          <p:spPr>
            <a:xfrm>
              <a:off x="3505360" y="2362200"/>
              <a:ext cx="1857762" cy="207155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600" b="1">
                  <a:solidFill>
                    <a:schemeClr val="tx1"/>
                  </a:solidFill>
                  <a:latin typeface="Arial" charset="0"/>
                  <a:ea typeface="ＭＳ Ｐゴシック" charset="0"/>
                  <a:cs typeface="Arial" charset="0"/>
                </a:rPr>
                <a:t>Quake Server</a:t>
              </a:r>
              <a:endParaRPr lang="en-GB" sz="1400" b="1" baseline="-25000">
                <a:solidFill>
                  <a:schemeClr val="tx1"/>
                </a:solidFill>
                <a:latin typeface="Arial" charset="0"/>
                <a:ea typeface="ＭＳ Ｐゴシック" charset="0"/>
                <a:cs typeface="Arial" charset="0"/>
              </a:endParaRPr>
            </a:p>
          </p:txBody>
        </p:sp>
        <p:sp>
          <p:nvSpPr>
            <p:cNvPr id="18" name="Rectangle 17"/>
            <p:cNvSpPr/>
            <p:nvPr/>
          </p:nvSpPr>
          <p:spPr>
            <a:xfrm>
              <a:off x="3934430" y="2862018"/>
              <a:ext cx="927343" cy="42907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Receive</a:t>
              </a:r>
            </a:p>
            <a:p>
              <a:pPr algn="ctr" fontAlgn="auto">
                <a:spcBef>
                  <a:spcPts val="0"/>
                </a:spcBef>
                <a:spcAft>
                  <a:spcPts val="0"/>
                </a:spcAft>
                <a:defRPr/>
              </a:pPr>
              <a:r>
                <a:rPr lang="en-GB" sz="1600" b="1" dirty="0">
                  <a:solidFill>
                    <a:schemeClr val="tx1"/>
                  </a:solidFill>
                  <a:latin typeface="Arial" pitchFamily="34" charset="0"/>
                  <a:cs typeface="Arial" pitchFamily="34" charset="0"/>
                </a:rPr>
                <a:t>Input</a:t>
              </a:r>
            </a:p>
          </p:txBody>
        </p:sp>
        <p:sp>
          <p:nvSpPr>
            <p:cNvPr id="19" name="Rectangle 18"/>
            <p:cNvSpPr/>
            <p:nvPr/>
          </p:nvSpPr>
          <p:spPr>
            <a:xfrm>
              <a:off x="3791407" y="3720167"/>
              <a:ext cx="1213390" cy="42753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Simulate</a:t>
              </a:r>
            </a:p>
          </p:txBody>
        </p:sp>
        <p:cxnSp>
          <p:nvCxnSpPr>
            <p:cNvPr id="20" name="Straight Arrow Connector 19"/>
            <p:cNvCxnSpPr>
              <a:stCxn id="19" idx="3"/>
              <a:endCxn id="23" idx="1"/>
            </p:cNvCxnSpPr>
            <p:nvPr/>
          </p:nvCxnSpPr>
          <p:spPr>
            <a:xfrm>
              <a:off x="5004797" y="3933935"/>
              <a:ext cx="2073066" cy="153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719536" y="2362200"/>
              <a:ext cx="1857762" cy="207155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600" b="1">
                  <a:solidFill>
                    <a:schemeClr val="tx1"/>
                  </a:solidFill>
                  <a:latin typeface="Arial" charset="0"/>
                  <a:ea typeface="ＭＳ Ｐゴシック" charset="0"/>
                  <a:cs typeface="Arial" charset="0"/>
                </a:rPr>
                <a:t>Quake Client</a:t>
              </a:r>
              <a:r>
                <a:rPr lang="en-GB" sz="1600" b="1" baseline="-25000">
                  <a:solidFill>
                    <a:schemeClr val="tx1"/>
                  </a:solidFill>
                  <a:latin typeface="Arial" charset="0"/>
                  <a:ea typeface="ＭＳ Ｐゴシック" charset="0"/>
                  <a:cs typeface="Arial" charset="0"/>
                </a:rPr>
                <a:t>B</a:t>
              </a:r>
              <a:endParaRPr lang="en-GB" sz="1400" b="1" baseline="-25000">
                <a:solidFill>
                  <a:schemeClr val="tx1"/>
                </a:solidFill>
                <a:latin typeface="Arial" charset="0"/>
                <a:ea typeface="ＭＳ Ｐゴシック" charset="0"/>
                <a:cs typeface="Arial" charset="0"/>
              </a:endParaRPr>
            </a:p>
          </p:txBody>
        </p:sp>
        <p:sp>
          <p:nvSpPr>
            <p:cNvPr id="22" name="Rectangle 21"/>
            <p:cNvSpPr/>
            <p:nvPr/>
          </p:nvSpPr>
          <p:spPr>
            <a:xfrm>
              <a:off x="7219348" y="2862018"/>
              <a:ext cx="928881" cy="42907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Read</a:t>
              </a:r>
            </a:p>
            <a:p>
              <a:pPr algn="ctr" fontAlgn="auto">
                <a:spcBef>
                  <a:spcPts val="0"/>
                </a:spcBef>
                <a:spcAft>
                  <a:spcPts val="0"/>
                </a:spcAft>
                <a:defRPr/>
              </a:pPr>
              <a:r>
                <a:rPr lang="en-GB" sz="1600" b="1" dirty="0">
                  <a:solidFill>
                    <a:schemeClr val="tx1"/>
                  </a:solidFill>
                  <a:latin typeface="Arial" pitchFamily="34" charset="0"/>
                  <a:cs typeface="Arial" pitchFamily="34" charset="0"/>
                </a:rPr>
                <a:t>Input</a:t>
              </a:r>
            </a:p>
          </p:txBody>
        </p:sp>
        <p:sp>
          <p:nvSpPr>
            <p:cNvPr id="23" name="Rectangle 22"/>
            <p:cNvSpPr/>
            <p:nvPr/>
          </p:nvSpPr>
          <p:spPr>
            <a:xfrm>
              <a:off x="7077863" y="3720167"/>
              <a:ext cx="1213389" cy="42753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Rendering</a:t>
              </a:r>
            </a:p>
          </p:txBody>
        </p:sp>
        <p:cxnSp>
          <p:nvCxnSpPr>
            <p:cNvPr id="24" name="Straight Arrow Connector 23"/>
            <p:cNvCxnSpPr>
              <a:stCxn id="14" idx="3"/>
              <a:endCxn id="18" idx="1"/>
            </p:cNvCxnSpPr>
            <p:nvPr/>
          </p:nvCxnSpPr>
          <p:spPr>
            <a:xfrm>
              <a:off x="1790622" y="3077325"/>
              <a:ext cx="2143809" cy="153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9" idx="1"/>
              <a:endCxn id="15" idx="3"/>
            </p:cNvCxnSpPr>
            <p:nvPr/>
          </p:nvCxnSpPr>
          <p:spPr>
            <a:xfrm rot="10800000">
              <a:off x="1933644" y="3933935"/>
              <a:ext cx="1857762" cy="153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2" idx="1"/>
              <a:endCxn id="18" idx="3"/>
            </p:cNvCxnSpPr>
            <p:nvPr/>
          </p:nvCxnSpPr>
          <p:spPr>
            <a:xfrm rot="10800000">
              <a:off x="4861773" y="3077325"/>
              <a:ext cx="2357575" cy="153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8" idx="2"/>
              <a:endCxn id="19" idx="0"/>
            </p:cNvCxnSpPr>
            <p:nvPr/>
          </p:nvCxnSpPr>
          <p:spPr>
            <a:xfrm rot="5400000">
              <a:off x="4183564" y="3504861"/>
              <a:ext cx="429075" cy="153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15" idx="1"/>
              <a:endCxn id="14" idx="1"/>
            </p:cNvCxnSpPr>
            <p:nvPr/>
          </p:nvCxnSpPr>
          <p:spPr>
            <a:xfrm rot="10800000" flipH="1">
              <a:off x="718717" y="3077325"/>
              <a:ext cx="143024" cy="856611"/>
            </a:xfrm>
            <a:prstGeom prst="bentConnector3">
              <a:avLst>
                <a:gd name="adj1" fmla="val -159999"/>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22" idx="3"/>
              <a:endCxn id="23" idx="3"/>
            </p:cNvCxnSpPr>
            <p:nvPr/>
          </p:nvCxnSpPr>
          <p:spPr>
            <a:xfrm>
              <a:off x="8148229" y="3077325"/>
              <a:ext cx="143023" cy="856611"/>
            </a:xfrm>
            <a:prstGeom prst="bentConnector3">
              <a:avLst>
                <a:gd name="adj1" fmla="val 259927"/>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2433457" y="2575969"/>
              <a:ext cx="973479" cy="501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Mouse</a:t>
              </a:r>
            </a:p>
            <a:p>
              <a:pPr algn="ctr"/>
              <a:r>
                <a:rPr lang="en-GB" sz="1400" b="1">
                  <a:solidFill>
                    <a:schemeClr val="tx1"/>
                  </a:solidFill>
                  <a:latin typeface="Arial" charset="0"/>
                  <a:ea typeface="ＭＳ Ｐゴシック" charset="0"/>
                  <a:cs typeface="Arial" charset="0"/>
                </a:rPr>
                <a:t>Keyboard</a:t>
              </a:r>
            </a:p>
            <a:p>
              <a:pPr algn="ctr"/>
              <a:endParaRPr lang="en-GB" sz="1600" b="1">
                <a:solidFill>
                  <a:schemeClr val="tx1"/>
                </a:solidFill>
                <a:latin typeface="Arial" charset="0"/>
                <a:ea typeface="ＭＳ Ｐゴシック" charset="0"/>
                <a:cs typeface="Arial" charset="0"/>
              </a:endParaRPr>
            </a:p>
          </p:txBody>
        </p:sp>
        <p:sp>
          <p:nvSpPr>
            <p:cNvPr id="43" name="Rectangle 42"/>
            <p:cNvSpPr/>
            <p:nvPr/>
          </p:nvSpPr>
          <p:spPr>
            <a:xfrm>
              <a:off x="2362714" y="4004679"/>
              <a:ext cx="1070366" cy="5720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Draw</a:t>
              </a:r>
            </a:p>
            <a:p>
              <a:pPr algn="ctr"/>
              <a:r>
                <a:rPr lang="en-GB" sz="1400" b="1">
                  <a:solidFill>
                    <a:schemeClr val="tx1"/>
                  </a:solidFill>
                  <a:latin typeface="Arial" charset="0"/>
                  <a:ea typeface="ＭＳ Ｐゴシック" charset="0"/>
                  <a:cs typeface="Arial" charset="0"/>
                </a:rPr>
                <a:t>Lists, Game State</a:t>
              </a:r>
            </a:p>
            <a:p>
              <a:pPr algn="ctr"/>
              <a:endParaRPr lang="en-GB" sz="1600" b="1">
                <a:solidFill>
                  <a:schemeClr val="tx1"/>
                </a:solidFill>
                <a:latin typeface="Arial" charset="0"/>
                <a:ea typeface="ＭＳ Ｐゴシック" charset="0"/>
                <a:cs typeface="Arial" charset="0"/>
              </a:endParaRPr>
            </a:p>
          </p:txBody>
        </p:sp>
        <p:sp>
          <p:nvSpPr>
            <p:cNvPr id="44" name="Rectangle 43"/>
            <p:cNvSpPr/>
            <p:nvPr/>
          </p:nvSpPr>
          <p:spPr>
            <a:xfrm>
              <a:off x="5647632" y="2575969"/>
              <a:ext cx="1007313" cy="501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Mouse</a:t>
              </a:r>
            </a:p>
            <a:p>
              <a:pPr algn="ctr"/>
              <a:r>
                <a:rPr lang="en-GB" sz="1400" b="1">
                  <a:solidFill>
                    <a:schemeClr val="tx1"/>
                  </a:solidFill>
                  <a:latin typeface="Arial" charset="0"/>
                  <a:ea typeface="ＭＳ Ｐゴシック" charset="0"/>
                  <a:cs typeface="Arial" charset="0"/>
                </a:rPr>
                <a:t>Keyboard</a:t>
              </a:r>
            </a:p>
            <a:p>
              <a:pPr algn="ctr"/>
              <a:endParaRPr lang="en-GB" sz="1600" b="1">
                <a:solidFill>
                  <a:schemeClr val="tx1"/>
                </a:solidFill>
                <a:latin typeface="Arial" charset="0"/>
                <a:ea typeface="ＭＳ Ｐゴシック" charset="0"/>
                <a:cs typeface="Arial" charset="0"/>
              </a:endParaRPr>
            </a:p>
          </p:txBody>
        </p:sp>
        <p:sp>
          <p:nvSpPr>
            <p:cNvPr id="45" name="Rectangle 44"/>
            <p:cNvSpPr/>
            <p:nvPr/>
          </p:nvSpPr>
          <p:spPr>
            <a:xfrm>
              <a:off x="5576889" y="4004679"/>
              <a:ext cx="1071904" cy="5720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Draw</a:t>
              </a:r>
            </a:p>
            <a:p>
              <a:pPr algn="ctr"/>
              <a:r>
                <a:rPr lang="en-GB" sz="1400" b="1">
                  <a:solidFill>
                    <a:schemeClr val="tx1"/>
                  </a:solidFill>
                  <a:latin typeface="Arial" charset="0"/>
                  <a:ea typeface="ＭＳ Ｐゴシック" charset="0"/>
                  <a:cs typeface="Arial" charset="0"/>
                </a:rPr>
                <a:t>Lists, Game State</a:t>
              </a:r>
            </a:p>
            <a:p>
              <a:pPr algn="ctr"/>
              <a:endParaRPr lang="en-GB" sz="1600" b="1">
                <a:solidFill>
                  <a:schemeClr val="tx1"/>
                </a:solidFill>
                <a:latin typeface="Arial" charset="0"/>
                <a:ea typeface="ＭＳ Ｐゴシック" charset="0"/>
                <a:cs typeface="Arial" charset="0"/>
              </a:endParaRPr>
            </a:p>
          </p:txBody>
        </p:sp>
      </p:grpSp>
      <p:sp>
        <p:nvSpPr>
          <p:cNvPr id="2" name="Title 1"/>
          <p:cNvSpPr>
            <a:spLocks noGrp="1"/>
          </p:cNvSpPr>
          <p:nvPr>
            <p:ph type="title"/>
          </p:nvPr>
        </p:nvSpPr>
        <p:spPr/>
        <p:txBody>
          <a:bodyPr/>
          <a:lstStyle/>
          <a:p>
            <a:r>
              <a:rPr lang="en-US" sz="3600" dirty="0" smtClean="0"/>
              <a:t>Quake (1 Pre-</a:t>
            </a:r>
            <a:r>
              <a:rPr lang="en-US" sz="3600" dirty="0" err="1" smtClean="0"/>
              <a:t>QuakeWorld</a:t>
            </a:r>
            <a:r>
              <a:rPr lang="en-US" sz="3600" dirty="0" smtClean="0"/>
              <a:t>) – </a:t>
            </a:r>
            <a:r>
              <a:rPr lang="en-US" sz="3600" dirty="0" err="1" smtClean="0"/>
              <a:t>iD</a:t>
            </a:r>
            <a:r>
              <a:rPr lang="en-US" sz="3600" dirty="0" smtClean="0"/>
              <a:t> Software</a:t>
            </a:r>
            <a:endParaRPr lang="en-US" sz="3600"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21267735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Text Placeholder 4"/>
          <p:cNvSpPr>
            <a:spLocks noGrp="1"/>
          </p:cNvSpPr>
          <p:nvPr>
            <p:ph type="body" idx="1"/>
          </p:nvPr>
        </p:nvSpPr>
        <p:spPr/>
        <p:txBody>
          <a:bodyPr/>
          <a:lstStyle/>
          <a:p>
            <a:endParaRPr lang="en-US">
              <a:latin typeface="Tw Cen MT" charset="0"/>
              <a:ea typeface="ＭＳ Ｐゴシック" charset="0"/>
              <a:cs typeface="ＭＳ Ｐゴシック" charset="0"/>
            </a:endParaRPr>
          </a:p>
        </p:txBody>
      </p:sp>
      <p:sp>
        <p:nvSpPr>
          <p:cNvPr id="4" name="Title 3"/>
          <p:cNvSpPr>
            <a:spLocks noGrp="1"/>
          </p:cNvSpPr>
          <p:nvPr>
            <p:ph type="title"/>
          </p:nvPr>
        </p:nvSpPr>
        <p:spPr/>
        <p:txBody>
          <a:bodyPr/>
          <a:lstStyle/>
          <a:p>
            <a:r>
              <a:rPr lang="en-US" cap="none">
                <a:latin typeface="Tw Cen MT" charset="0"/>
                <a:ea typeface="ＭＳ Ｐゴシック" charset="0"/>
                <a:cs typeface="ＭＳ Ｐゴシック" charset="0"/>
              </a:rPr>
              <a:t>CONSERVATIVE SIMULATIONS</a:t>
            </a:r>
          </a:p>
        </p:txBody>
      </p:sp>
    </p:spTree>
    <p:extLst>
      <p:ext uri="{BB962C8B-B14F-4D97-AF65-F5344CB8AC3E}">
        <p14:creationId xmlns:p14="http://schemas.microsoft.com/office/powerpoint/2010/main" val="4131811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Conservative Simulations</a:t>
            </a:r>
            <a:endParaRPr lang="en-US" dirty="0"/>
          </a:p>
        </p:txBody>
      </p:sp>
      <p:sp>
        <p:nvSpPr>
          <p:cNvPr id="5" name="Content Placeholder 4"/>
          <p:cNvSpPr>
            <a:spLocks noGrp="1"/>
          </p:cNvSpPr>
          <p:nvPr>
            <p:ph sz="quarter" idx="1"/>
          </p:nvPr>
        </p:nvSpPr>
        <p:spPr/>
        <p:txBody>
          <a:bodyPr/>
          <a:lstStyle/>
          <a:p>
            <a:r>
              <a:rPr lang="en-US" dirty="0" smtClean="0"/>
              <a:t>Lock-step are simple examples of conservative simulations</a:t>
            </a:r>
          </a:p>
          <a:p>
            <a:r>
              <a:rPr lang="en-US" dirty="0" smtClean="0"/>
              <a:t>Usually, there is no side-effect of the event you were waiting for</a:t>
            </a:r>
          </a:p>
          <a:p>
            <a:r>
              <a:rPr lang="en-US" dirty="0" smtClean="0"/>
              <a:t>E.G. in Quake, a lot of the time the other player’s position is not important</a:t>
            </a:r>
          </a:p>
          <a:p>
            <a:pPr lvl="1"/>
            <a:r>
              <a:rPr lang="en-US" dirty="0" smtClean="0"/>
              <a:t>Why wait for events? Why not just proceed</a:t>
            </a:r>
          </a:p>
          <a:p>
            <a:pPr lvl="1"/>
            <a:r>
              <a:rPr lang="en-US" dirty="0" smtClean="0"/>
              <a:t>Answer is that you diverge IF you got shot</a:t>
            </a:r>
          </a:p>
          <a:p>
            <a:r>
              <a:rPr lang="en-US" dirty="0" smtClean="0"/>
              <a:t>However, for many simulations you can decouple event sequences</a:t>
            </a:r>
            <a:endParaRPr lang="en-US" dirty="0"/>
          </a:p>
        </p:txBody>
      </p:sp>
    </p:spTree>
    <p:extLst>
      <p:ext uri="{BB962C8B-B14F-4D97-AF65-F5344CB8AC3E}">
        <p14:creationId xmlns:p14="http://schemas.microsoft.com/office/powerpoint/2010/main" val="22389251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0722" name="Group 15"/>
          <p:cNvGrpSpPr>
            <a:grpSpLocks/>
          </p:cNvGrpSpPr>
          <p:nvPr/>
        </p:nvGrpSpPr>
        <p:grpSpPr bwMode="auto">
          <a:xfrm>
            <a:off x="300038" y="1844824"/>
            <a:ext cx="8699500" cy="2314575"/>
            <a:chOff x="300030" y="2409820"/>
            <a:chExt cx="7786742" cy="2071702"/>
          </a:xfrm>
        </p:grpSpPr>
        <p:sp>
          <p:nvSpPr>
            <p:cNvPr id="4" name="Rectangle 3"/>
            <p:cNvSpPr/>
            <p:nvPr/>
          </p:nvSpPr>
          <p:spPr>
            <a:xfrm>
              <a:off x="300030" y="2409820"/>
              <a:ext cx="5929575" cy="2071702"/>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Client</a:t>
              </a:r>
              <a:r>
                <a:rPr lang="en-GB" sz="1400" b="1" baseline="-25000">
                  <a:solidFill>
                    <a:schemeClr val="tx1"/>
                  </a:solidFill>
                  <a:latin typeface="Arial" charset="0"/>
                  <a:ea typeface="ＭＳ Ｐゴシック" charset="0"/>
                  <a:cs typeface="Arial" charset="0"/>
                </a:rPr>
                <a:t>A</a:t>
              </a:r>
              <a:endParaRPr lang="en-GB" sz="1200" b="1" baseline="-25000">
                <a:solidFill>
                  <a:schemeClr val="tx1"/>
                </a:solidFill>
                <a:latin typeface="Arial" charset="0"/>
                <a:ea typeface="ＭＳ Ｐゴシック" charset="0"/>
                <a:cs typeface="Arial" charset="0"/>
              </a:endParaRPr>
            </a:p>
          </p:txBody>
        </p:sp>
        <p:sp>
          <p:nvSpPr>
            <p:cNvPr id="5" name="Rectangle 4"/>
            <p:cNvSpPr/>
            <p:nvPr/>
          </p:nvSpPr>
          <p:spPr>
            <a:xfrm>
              <a:off x="1371417" y="3552240"/>
              <a:ext cx="929294" cy="785769"/>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Message</a:t>
              </a:r>
              <a:r>
                <a:rPr lang="en-GB" sz="1200" b="1" baseline="-25000">
                  <a:solidFill>
                    <a:schemeClr val="tx1"/>
                  </a:solidFill>
                  <a:latin typeface="Arial" charset="0"/>
                  <a:ea typeface="ＭＳ Ｐゴシック" charset="0"/>
                  <a:cs typeface="Arial" charset="0"/>
                </a:rPr>
                <a:t>I</a:t>
              </a:r>
            </a:p>
            <a:p>
              <a:pPr algn="ctr"/>
              <a:endParaRPr lang="en-GB" sz="1200" b="1">
                <a:solidFill>
                  <a:schemeClr val="tx1"/>
                </a:solidFill>
                <a:latin typeface="Arial" charset="0"/>
                <a:ea typeface="ＭＳ Ｐゴシック" charset="0"/>
                <a:cs typeface="Arial" charset="0"/>
              </a:endParaRPr>
            </a:p>
            <a:p>
              <a:pPr algn="ctr"/>
              <a:r>
                <a:rPr lang="en-GB" sz="1200" b="1">
                  <a:solidFill>
                    <a:schemeClr val="tx1"/>
                  </a:solidFill>
                  <a:latin typeface="Arial" charset="0"/>
                  <a:ea typeface="ＭＳ Ｐゴシック" charset="0"/>
                  <a:cs typeface="Arial" charset="0"/>
                </a:rPr>
                <a:t>Client=B Time=11.1</a:t>
              </a:r>
              <a:endParaRPr lang="en-GB" sz="1200" b="1" baseline="-25000">
                <a:solidFill>
                  <a:schemeClr val="tx1"/>
                </a:solidFill>
                <a:latin typeface="Arial" charset="0"/>
                <a:ea typeface="ＭＳ Ｐゴシック" charset="0"/>
                <a:cs typeface="Arial" charset="0"/>
              </a:endParaRPr>
            </a:p>
          </p:txBody>
        </p:sp>
        <p:sp>
          <p:nvSpPr>
            <p:cNvPr id="20" name="Rectangle 19"/>
            <p:cNvSpPr/>
            <p:nvPr/>
          </p:nvSpPr>
          <p:spPr>
            <a:xfrm>
              <a:off x="2300711" y="3552240"/>
              <a:ext cx="927872" cy="785769"/>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Message</a:t>
              </a:r>
              <a:r>
                <a:rPr lang="en-GB" sz="1200" b="1" baseline="-25000">
                  <a:solidFill>
                    <a:schemeClr val="tx1"/>
                  </a:solidFill>
                  <a:latin typeface="Arial" charset="0"/>
                  <a:ea typeface="ＭＳ Ｐゴシック" charset="0"/>
                  <a:cs typeface="Arial" charset="0"/>
                </a:rPr>
                <a:t>I+1</a:t>
              </a:r>
              <a:endParaRPr lang="en-GB" sz="1200" b="1">
                <a:solidFill>
                  <a:schemeClr val="tx1"/>
                </a:solidFill>
                <a:latin typeface="Arial" charset="0"/>
                <a:ea typeface="ＭＳ Ｐゴシック" charset="0"/>
                <a:cs typeface="Arial" charset="0"/>
              </a:endParaRPr>
            </a:p>
            <a:p>
              <a:pPr algn="ctr"/>
              <a:endParaRPr lang="en-GB" sz="1200" b="1">
                <a:solidFill>
                  <a:schemeClr val="tx1"/>
                </a:solidFill>
                <a:latin typeface="Arial" charset="0"/>
                <a:ea typeface="ＭＳ Ｐゴシック" charset="0"/>
                <a:cs typeface="Arial" charset="0"/>
              </a:endParaRPr>
            </a:p>
            <a:p>
              <a:pPr algn="ctr"/>
              <a:r>
                <a:rPr lang="en-GB" sz="1200" b="1">
                  <a:solidFill>
                    <a:schemeClr val="tx1"/>
                  </a:solidFill>
                  <a:latin typeface="Arial" charset="0"/>
                  <a:ea typeface="ＭＳ Ｐゴシック" charset="0"/>
                  <a:cs typeface="Arial" charset="0"/>
                </a:rPr>
                <a:t>Client=C Time=13.5</a:t>
              </a:r>
              <a:endParaRPr lang="en-GB" sz="1200" b="1" baseline="-25000">
                <a:solidFill>
                  <a:schemeClr val="tx1"/>
                </a:solidFill>
                <a:latin typeface="Arial" charset="0"/>
                <a:ea typeface="ＭＳ Ｐゴシック" charset="0"/>
                <a:cs typeface="Arial" charset="0"/>
              </a:endParaRPr>
            </a:p>
          </p:txBody>
        </p:sp>
        <p:sp>
          <p:nvSpPr>
            <p:cNvPr id="21" name="Rectangle 20"/>
            <p:cNvSpPr/>
            <p:nvPr/>
          </p:nvSpPr>
          <p:spPr>
            <a:xfrm>
              <a:off x="3228583" y="3552240"/>
              <a:ext cx="929294" cy="785769"/>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Message</a:t>
              </a:r>
              <a:r>
                <a:rPr lang="en-GB" sz="1200" b="1" baseline="-25000">
                  <a:solidFill>
                    <a:schemeClr val="tx1"/>
                  </a:solidFill>
                  <a:latin typeface="Arial" charset="0"/>
                  <a:ea typeface="ＭＳ Ｐゴシック" charset="0"/>
                  <a:cs typeface="Arial" charset="0"/>
                </a:rPr>
                <a:t>I+2</a:t>
              </a:r>
              <a:endParaRPr lang="en-GB" sz="1200" b="1">
                <a:solidFill>
                  <a:schemeClr val="tx1"/>
                </a:solidFill>
                <a:latin typeface="Arial" charset="0"/>
                <a:ea typeface="ＭＳ Ｐゴシック" charset="0"/>
                <a:cs typeface="Arial" charset="0"/>
              </a:endParaRPr>
            </a:p>
            <a:p>
              <a:pPr algn="ctr"/>
              <a:endParaRPr lang="en-GB" sz="1200" b="1">
                <a:solidFill>
                  <a:schemeClr val="tx1"/>
                </a:solidFill>
                <a:latin typeface="Arial" charset="0"/>
                <a:ea typeface="ＭＳ Ｐゴシック" charset="0"/>
                <a:cs typeface="Arial" charset="0"/>
              </a:endParaRPr>
            </a:p>
            <a:p>
              <a:pPr algn="ctr"/>
              <a:r>
                <a:rPr lang="en-GB" sz="1200" b="1">
                  <a:solidFill>
                    <a:schemeClr val="tx1"/>
                  </a:solidFill>
                  <a:latin typeface="Arial" charset="0"/>
                  <a:ea typeface="ＭＳ Ｐゴシック" charset="0"/>
                  <a:cs typeface="Arial" charset="0"/>
                </a:rPr>
                <a:t>Client=B Time=13.6</a:t>
              </a:r>
              <a:endParaRPr lang="en-GB" sz="1200" b="1" baseline="-25000">
                <a:solidFill>
                  <a:schemeClr val="tx1"/>
                </a:solidFill>
                <a:latin typeface="Arial" charset="0"/>
                <a:ea typeface="ＭＳ Ｐゴシック" charset="0"/>
                <a:cs typeface="Arial" charset="0"/>
              </a:endParaRPr>
            </a:p>
          </p:txBody>
        </p:sp>
        <p:sp>
          <p:nvSpPr>
            <p:cNvPr id="22" name="Rectangle 21"/>
            <p:cNvSpPr/>
            <p:nvPr/>
          </p:nvSpPr>
          <p:spPr>
            <a:xfrm>
              <a:off x="4157877" y="3552240"/>
              <a:ext cx="927873" cy="785769"/>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Message</a:t>
              </a:r>
              <a:r>
                <a:rPr lang="en-GB" sz="1200" b="1" baseline="-25000">
                  <a:solidFill>
                    <a:schemeClr val="tx1"/>
                  </a:solidFill>
                  <a:latin typeface="Arial" charset="0"/>
                  <a:ea typeface="ＭＳ Ｐゴシック" charset="0"/>
                  <a:cs typeface="Arial" charset="0"/>
                </a:rPr>
                <a:t>I+3</a:t>
              </a:r>
              <a:endParaRPr lang="en-GB" sz="1200" b="1">
                <a:solidFill>
                  <a:schemeClr val="tx1"/>
                </a:solidFill>
                <a:latin typeface="Arial" charset="0"/>
                <a:ea typeface="ＭＳ Ｐゴシック" charset="0"/>
                <a:cs typeface="Arial" charset="0"/>
              </a:endParaRPr>
            </a:p>
            <a:p>
              <a:pPr algn="ctr"/>
              <a:endParaRPr lang="en-GB" sz="1200" b="1">
                <a:solidFill>
                  <a:schemeClr val="tx1"/>
                </a:solidFill>
                <a:latin typeface="Arial" charset="0"/>
                <a:ea typeface="ＭＳ Ｐゴシック" charset="0"/>
                <a:cs typeface="Arial" charset="0"/>
              </a:endParaRPr>
            </a:p>
            <a:p>
              <a:pPr algn="ctr"/>
              <a:r>
                <a:rPr lang="en-GB" sz="1200" b="1">
                  <a:solidFill>
                    <a:schemeClr val="tx1"/>
                  </a:solidFill>
                  <a:latin typeface="Arial" charset="0"/>
                  <a:ea typeface="ＭＳ Ｐゴシック" charset="0"/>
                  <a:cs typeface="Arial" charset="0"/>
                </a:rPr>
                <a:t>Client=C Time=18.0</a:t>
              </a:r>
              <a:endParaRPr lang="en-GB" sz="1200" b="1" baseline="-25000">
                <a:solidFill>
                  <a:schemeClr val="tx1"/>
                </a:solidFill>
                <a:latin typeface="Arial" charset="0"/>
                <a:ea typeface="ＭＳ Ｐゴシック" charset="0"/>
                <a:cs typeface="Arial" charset="0"/>
              </a:endParaRPr>
            </a:p>
          </p:txBody>
        </p:sp>
        <p:sp>
          <p:nvSpPr>
            <p:cNvPr id="23" name="Rectangle 22"/>
            <p:cNvSpPr/>
            <p:nvPr/>
          </p:nvSpPr>
          <p:spPr>
            <a:xfrm>
              <a:off x="5085750" y="3552240"/>
              <a:ext cx="929294" cy="785769"/>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Message</a:t>
              </a:r>
              <a:r>
                <a:rPr lang="en-GB" sz="1200" b="1" baseline="-25000">
                  <a:solidFill>
                    <a:schemeClr val="tx1"/>
                  </a:solidFill>
                  <a:latin typeface="Arial" charset="0"/>
                  <a:ea typeface="ＭＳ Ｐゴシック" charset="0"/>
                  <a:cs typeface="Arial" charset="0"/>
                </a:rPr>
                <a:t>I+4</a:t>
              </a:r>
              <a:endParaRPr lang="en-GB" sz="1200" b="1">
                <a:solidFill>
                  <a:schemeClr val="tx1"/>
                </a:solidFill>
                <a:latin typeface="Arial" charset="0"/>
                <a:ea typeface="ＭＳ Ｐゴシック" charset="0"/>
                <a:cs typeface="Arial" charset="0"/>
              </a:endParaRPr>
            </a:p>
            <a:p>
              <a:pPr algn="ctr"/>
              <a:endParaRPr lang="en-GB" sz="1200" b="1">
                <a:solidFill>
                  <a:schemeClr val="tx1"/>
                </a:solidFill>
                <a:latin typeface="Arial" charset="0"/>
                <a:ea typeface="ＭＳ Ｐゴシック" charset="0"/>
                <a:cs typeface="Arial" charset="0"/>
              </a:endParaRPr>
            </a:p>
            <a:p>
              <a:pPr algn="ctr"/>
              <a:r>
                <a:rPr lang="en-GB" sz="1200" b="1">
                  <a:solidFill>
                    <a:schemeClr val="tx1"/>
                  </a:solidFill>
                  <a:latin typeface="Arial" charset="0"/>
                  <a:ea typeface="ＭＳ Ｐゴシック" charset="0"/>
                  <a:cs typeface="Arial" charset="0"/>
                </a:rPr>
                <a:t>Client=D Time=18.2</a:t>
              </a:r>
              <a:endParaRPr lang="en-GB" sz="1200" b="1" baseline="-25000">
                <a:solidFill>
                  <a:schemeClr val="tx1"/>
                </a:solidFill>
                <a:latin typeface="Arial" charset="0"/>
                <a:ea typeface="ＭＳ Ｐゴシック" charset="0"/>
                <a:cs typeface="Arial" charset="0"/>
              </a:endParaRPr>
            </a:p>
          </p:txBody>
        </p:sp>
        <p:sp>
          <p:nvSpPr>
            <p:cNvPr id="24" name="Rectangle 23"/>
            <p:cNvSpPr/>
            <p:nvPr/>
          </p:nvSpPr>
          <p:spPr>
            <a:xfrm>
              <a:off x="7157478" y="2553333"/>
              <a:ext cx="929294" cy="498743"/>
            </a:xfrm>
            <a:prstGeom prst="rect">
              <a:avLst/>
            </a:prstGeom>
            <a:solidFill>
              <a:schemeClr val="accent5">
                <a:lumMod val="40000"/>
                <a:lumOff val="60000"/>
                <a:alpha val="50000"/>
              </a:schemeClr>
            </a:solidFill>
            <a:ln>
              <a:solidFill>
                <a:schemeClr val="accent1">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Client</a:t>
              </a:r>
              <a:r>
                <a:rPr lang="en-GB" sz="1400" baseline="-25000">
                  <a:solidFill>
                    <a:schemeClr val="tx1"/>
                  </a:solidFill>
                  <a:latin typeface="Arial" charset="0"/>
                  <a:ea typeface="ＭＳ Ｐゴシック" charset="0"/>
                  <a:cs typeface="Arial" charset="0"/>
                </a:rPr>
                <a:t>B</a:t>
              </a:r>
              <a:endParaRPr lang="en-GB" sz="1200" b="1" baseline="-25000">
                <a:solidFill>
                  <a:schemeClr val="tx1"/>
                </a:solidFill>
                <a:latin typeface="Arial" charset="0"/>
                <a:ea typeface="ＭＳ Ｐゴシック" charset="0"/>
                <a:cs typeface="Arial" charset="0"/>
              </a:endParaRPr>
            </a:p>
          </p:txBody>
        </p:sp>
        <p:sp>
          <p:nvSpPr>
            <p:cNvPr id="25" name="Rectangle 24"/>
            <p:cNvSpPr/>
            <p:nvPr/>
          </p:nvSpPr>
          <p:spPr>
            <a:xfrm>
              <a:off x="7157478" y="3195589"/>
              <a:ext cx="929294" cy="500164"/>
            </a:xfrm>
            <a:prstGeom prst="rect">
              <a:avLst/>
            </a:prstGeom>
            <a:solidFill>
              <a:schemeClr val="accent5">
                <a:lumMod val="40000"/>
                <a:lumOff val="60000"/>
                <a:alpha val="50000"/>
              </a:schemeClr>
            </a:solidFill>
            <a:ln>
              <a:solidFill>
                <a:schemeClr val="accent1">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Client</a:t>
              </a:r>
              <a:r>
                <a:rPr lang="en-GB" sz="1400" baseline="-25000">
                  <a:solidFill>
                    <a:schemeClr val="tx1"/>
                  </a:solidFill>
                  <a:latin typeface="Arial" charset="0"/>
                  <a:ea typeface="ＭＳ Ｐゴシック" charset="0"/>
                  <a:cs typeface="Arial" charset="0"/>
                </a:rPr>
                <a:t>C</a:t>
              </a:r>
              <a:endParaRPr lang="en-GB" sz="1200" b="1" baseline="-25000">
                <a:solidFill>
                  <a:schemeClr val="tx1"/>
                </a:solidFill>
                <a:latin typeface="Arial" charset="0"/>
                <a:ea typeface="ＭＳ Ｐゴシック" charset="0"/>
                <a:cs typeface="Arial" charset="0"/>
              </a:endParaRPr>
            </a:p>
          </p:txBody>
        </p:sp>
        <p:sp>
          <p:nvSpPr>
            <p:cNvPr id="26" name="Rectangle 25"/>
            <p:cNvSpPr/>
            <p:nvPr/>
          </p:nvSpPr>
          <p:spPr>
            <a:xfrm>
              <a:off x="7157478" y="3839266"/>
              <a:ext cx="929294" cy="498744"/>
            </a:xfrm>
            <a:prstGeom prst="rect">
              <a:avLst/>
            </a:prstGeom>
            <a:solidFill>
              <a:schemeClr val="accent5">
                <a:lumMod val="40000"/>
                <a:lumOff val="60000"/>
                <a:alpha val="50000"/>
              </a:schemeClr>
            </a:solidFill>
            <a:ln>
              <a:solidFill>
                <a:schemeClr val="accent1">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Client</a:t>
              </a:r>
              <a:r>
                <a:rPr lang="en-GB" sz="1400" baseline="-25000">
                  <a:solidFill>
                    <a:schemeClr val="tx1"/>
                  </a:solidFill>
                  <a:latin typeface="Arial" charset="0"/>
                  <a:ea typeface="ＭＳ Ｐゴシック" charset="0"/>
                  <a:cs typeface="Arial" charset="0"/>
                </a:rPr>
                <a:t>D</a:t>
              </a:r>
              <a:endParaRPr lang="en-GB" sz="1200" b="1" baseline="-25000">
                <a:solidFill>
                  <a:schemeClr val="tx1"/>
                </a:solidFill>
                <a:latin typeface="Arial" charset="0"/>
                <a:ea typeface="ＭＳ Ｐゴシック" charset="0"/>
                <a:cs typeface="Arial" charset="0"/>
              </a:endParaRPr>
            </a:p>
          </p:txBody>
        </p:sp>
        <p:cxnSp>
          <p:nvCxnSpPr>
            <p:cNvPr id="28" name="Elbow Connector 27"/>
            <p:cNvCxnSpPr>
              <a:stCxn id="24" idx="1"/>
              <a:endCxn id="4" idx="3"/>
            </p:cNvCxnSpPr>
            <p:nvPr/>
          </p:nvCxnSpPr>
          <p:spPr>
            <a:xfrm rot="10800000" flipV="1">
              <a:off x="6229605" y="2803415"/>
              <a:ext cx="927873" cy="642256"/>
            </a:xfrm>
            <a:prstGeom prst="bentConnector3">
              <a:avLst>
                <a:gd name="adj1" fmla="val 50000"/>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25" idx="1"/>
              <a:endCxn id="4" idx="3"/>
            </p:cNvCxnSpPr>
            <p:nvPr/>
          </p:nvCxnSpPr>
          <p:spPr>
            <a:xfrm rot="10800000">
              <a:off x="6229605" y="3445671"/>
              <a:ext cx="927873" cy="1420"/>
            </a:xfrm>
            <a:prstGeom prst="bentConnector3">
              <a:avLst>
                <a:gd name="adj1" fmla="val 50000"/>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26" idx="1"/>
              <a:endCxn id="4" idx="3"/>
            </p:cNvCxnSpPr>
            <p:nvPr/>
          </p:nvCxnSpPr>
          <p:spPr>
            <a:xfrm rot="10800000">
              <a:off x="6229605" y="3445671"/>
              <a:ext cx="927873" cy="642256"/>
            </a:xfrm>
            <a:prstGeom prst="bentConnector3">
              <a:avLst>
                <a:gd name="adj1" fmla="val 50000"/>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30735" name="TextBox 33"/>
            <p:cNvSpPr txBox="1">
              <a:spLocks noChangeArrowheads="1"/>
            </p:cNvSpPr>
            <p:nvPr/>
          </p:nvSpPr>
          <p:spPr bwMode="auto">
            <a:xfrm>
              <a:off x="3062022" y="2838448"/>
              <a:ext cx="1309974" cy="468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400">
                  <a:cs typeface="Arial" charset="0"/>
                </a:rPr>
                <a:t>Message Queue</a:t>
              </a:r>
            </a:p>
          </p:txBody>
        </p:sp>
        <p:sp>
          <p:nvSpPr>
            <p:cNvPr id="44" name="Left Brace 43"/>
            <p:cNvSpPr/>
            <p:nvPr/>
          </p:nvSpPr>
          <p:spPr>
            <a:xfrm rot="5400000">
              <a:off x="3550428" y="945533"/>
              <a:ext cx="285605" cy="4643626"/>
            </a:xfrm>
            <a:prstGeom prst="leftBrace">
              <a:avLst>
                <a:gd name="adj1" fmla="val 8333"/>
                <a:gd name="adj2" fmla="val 50000"/>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000"/>
            </a:p>
          </p:txBody>
        </p:sp>
      </p:grpSp>
      <p:sp>
        <p:nvSpPr>
          <p:cNvPr id="2" name="Rectangle 1"/>
          <p:cNvSpPr/>
          <p:nvPr/>
        </p:nvSpPr>
        <p:spPr>
          <a:xfrm>
            <a:off x="323528" y="4725144"/>
            <a:ext cx="8640960" cy="923330"/>
          </a:xfrm>
          <a:prstGeom prst="rect">
            <a:avLst/>
          </a:prstGeom>
        </p:spPr>
        <p:txBody>
          <a:bodyPr wrap="square">
            <a:spAutoFit/>
          </a:bodyPr>
          <a:lstStyle/>
          <a:p>
            <a:r>
              <a:rPr lang="en-US" dirty="0"/>
              <a:t>In a conservative simulation, events can be played out, if the simulation can know that another event cannot precede the ones it wants to play out. </a:t>
            </a:r>
            <a:r>
              <a:rPr lang="en-US" b="1" dirty="0"/>
              <a:t>In this case the first three messages can be played out</a:t>
            </a:r>
            <a:r>
              <a:rPr lang="en-US" dirty="0"/>
              <a:t>, but the fourth and fifth cannot.</a:t>
            </a:r>
            <a:r>
              <a:rPr lang="en-GB" dirty="0"/>
              <a:t> </a:t>
            </a:r>
            <a:endParaRPr lang="en-US" dirty="0"/>
          </a:p>
        </p:txBody>
      </p:sp>
    </p:spTree>
    <p:extLst>
      <p:ext uri="{BB962C8B-B14F-4D97-AF65-F5344CB8AC3E}">
        <p14:creationId xmlns:p14="http://schemas.microsoft.com/office/powerpoint/2010/main" val="795498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sz="quarter" idx="1"/>
          </p:nvPr>
        </p:nvSpPr>
        <p:spPr/>
        <p:txBody>
          <a:bodyPr/>
          <a:lstStyle/>
          <a:p>
            <a:r>
              <a:rPr lang="en-US" dirty="0" smtClean="0"/>
              <a:t>Sufficient for many simulations</a:t>
            </a:r>
          </a:p>
          <a:p>
            <a:r>
              <a:rPr lang="en-US" dirty="0" smtClean="0"/>
              <a:t>Also known as </a:t>
            </a:r>
            <a:r>
              <a:rPr lang="en-US" i="1" dirty="0" smtClean="0"/>
              <a:t>pessimistic simulations</a:t>
            </a:r>
          </a:p>
          <a:p>
            <a:r>
              <a:rPr lang="en-US" dirty="0" smtClean="0"/>
              <a:t>Lots of theory about this: deadlocking, </a:t>
            </a:r>
            <a:r>
              <a:rPr lang="en-US" dirty="0" err="1"/>
              <a:t>Chandy</a:t>
            </a:r>
            <a:r>
              <a:rPr lang="en-US" dirty="0"/>
              <a:t>/</a:t>
            </a:r>
            <a:r>
              <a:rPr lang="en-US" dirty="0" err="1"/>
              <a:t>Misra</a:t>
            </a:r>
            <a:r>
              <a:rPr lang="en-US" dirty="0"/>
              <a:t>/Bryant </a:t>
            </a:r>
            <a:r>
              <a:rPr lang="en-US" i="1" dirty="0" err="1"/>
              <a:t>lookahead</a:t>
            </a:r>
            <a:r>
              <a:rPr lang="en-US" i="1" dirty="0"/>
              <a:t> null message</a:t>
            </a:r>
            <a:r>
              <a:rPr lang="en-US" dirty="0"/>
              <a:t> </a:t>
            </a:r>
            <a:r>
              <a:rPr lang="en-US" dirty="0" smtClean="0"/>
              <a:t>algorithm</a:t>
            </a:r>
          </a:p>
          <a:p>
            <a:r>
              <a:rPr lang="en-US" dirty="0" smtClean="0"/>
              <a:t>See: Fujimoto</a:t>
            </a:r>
            <a:r>
              <a:rPr lang="en-US" dirty="0"/>
              <a:t>, R. </a:t>
            </a:r>
            <a:r>
              <a:rPr lang="en-US" dirty="0" smtClean="0"/>
              <a:t>(2000) </a:t>
            </a:r>
            <a:r>
              <a:rPr lang="en-US" dirty="0"/>
              <a:t>Parallel and Distributed Simulation Systems</a:t>
            </a:r>
          </a:p>
        </p:txBody>
      </p:sp>
    </p:spTree>
    <p:extLst>
      <p:ext uri="{BB962C8B-B14F-4D97-AF65-F5344CB8AC3E}">
        <p14:creationId xmlns:p14="http://schemas.microsoft.com/office/powerpoint/2010/main" val="15878572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GB" i="1" dirty="0"/>
              <a:t>Latency </a:t>
            </a:r>
            <a:endParaRPr lang="en-GB" dirty="0"/>
          </a:p>
          <a:p>
            <a:r>
              <a:rPr lang="en-GB" dirty="0"/>
              <a:t>- Mitigation strategies</a:t>
            </a:r>
          </a:p>
          <a:p>
            <a:r>
              <a:rPr lang="en-GB" dirty="0" smtClean="0"/>
              <a:t>- </a:t>
            </a:r>
            <a:r>
              <a:rPr lang="en-GB" dirty="0" err="1" smtClean="0"/>
              <a:t>Playout</a:t>
            </a:r>
            <a:r>
              <a:rPr lang="en-GB" dirty="0" smtClean="0"/>
              <a:t> </a:t>
            </a:r>
            <a:r>
              <a:rPr lang="en-GB" dirty="0"/>
              <a:t>delays, local lag and dead reckoning</a:t>
            </a:r>
          </a:p>
          <a:p>
            <a:r>
              <a:rPr lang="en-GB" i="1" dirty="0"/>
              <a:t>Scalability</a:t>
            </a:r>
            <a:endParaRPr lang="en-GB" dirty="0"/>
          </a:p>
          <a:p>
            <a:r>
              <a:rPr lang="en-GB" dirty="0"/>
              <a:t>- Management of awareness</a:t>
            </a:r>
          </a:p>
          <a:p>
            <a:r>
              <a:rPr lang="en-GB" dirty="0"/>
              <a:t>- Interest specification</a:t>
            </a:r>
          </a:p>
          <a:p>
            <a:r>
              <a:rPr lang="en-GB" dirty="0"/>
              <a:t>- Server partitioning</a:t>
            </a:r>
          </a:p>
          <a:p>
            <a:endParaRPr lang="en-US" dirty="0"/>
          </a:p>
        </p:txBody>
      </p:sp>
    </p:spTree>
    <p:extLst>
      <p:ext uri="{BB962C8B-B14F-4D97-AF65-F5344CB8AC3E}">
        <p14:creationId xmlns:p14="http://schemas.microsoft.com/office/powerpoint/2010/main" val="67598781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Text Placeholder 4"/>
          <p:cNvSpPr>
            <a:spLocks noGrp="1"/>
          </p:cNvSpPr>
          <p:nvPr>
            <p:ph type="body" idx="1"/>
          </p:nvPr>
        </p:nvSpPr>
        <p:spPr/>
        <p:txBody>
          <a:bodyPr/>
          <a:lstStyle/>
          <a:p>
            <a:endParaRPr lang="en-US">
              <a:latin typeface="Tw Cen MT" charset="0"/>
              <a:ea typeface="ＭＳ Ｐゴシック" charset="0"/>
              <a:cs typeface="ＭＳ Ｐゴシック" charset="0"/>
            </a:endParaRPr>
          </a:p>
        </p:txBody>
      </p:sp>
      <p:sp>
        <p:nvSpPr>
          <p:cNvPr id="4" name="Title 3"/>
          <p:cNvSpPr>
            <a:spLocks noGrp="1"/>
          </p:cNvSpPr>
          <p:nvPr>
            <p:ph type="title"/>
          </p:nvPr>
        </p:nvSpPr>
        <p:spPr/>
        <p:txBody>
          <a:bodyPr/>
          <a:lstStyle/>
          <a:p>
            <a:r>
              <a:rPr lang="en-US" cap="none">
                <a:latin typeface="Tw Cen MT" charset="0"/>
                <a:ea typeface="ＭＳ Ｐゴシック" charset="0"/>
                <a:cs typeface="ＭＳ Ｐゴシック" charset="0"/>
              </a:rPr>
              <a:t>TIME</a:t>
            </a:r>
          </a:p>
        </p:txBody>
      </p:sp>
    </p:spTree>
    <p:extLst>
      <p:ext uri="{BB962C8B-B14F-4D97-AF65-F5344CB8AC3E}">
        <p14:creationId xmlns:p14="http://schemas.microsoft.com/office/powerpoint/2010/main" val="36425080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a:t>
            </a:r>
            <a:endParaRPr lang="en-US" dirty="0"/>
          </a:p>
        </p:txBody>
      </p:sp>
      <p:sp>
        <p:nvSpPr>
          <p:cNvPr id="5" name="Content Placeholder 4"/>
          <p:cNvSpPr>
            <a:spLocks noGrp="1"/>
          </p:cNvSpPr>
          <p:nvPr>
            <p:ph sz="quarter" idx="1"/>
          </p:nvPr>
        </p:nvSpPr>
        <p:spPr/>
        <p:txBody>
          <a:bodyPr/>
          <a:lstStyle/>
          <a:p>
            <a:r>
              <a:rPr lang="en-US" dirty="0" smtClean="0"/>
              <a:t>Real-time synchronization needs a notion of time</a:t>
            </a:r>
          </a:p>
          <a:p>
            <a:r>
              <a:rPr lang="en-US" dirty="0" smtClean="0"/>
              <a:t>IF every event could be time stamped you could accurately reconstruct the recent past</a:t>
            </a:r>
          </a:p>
          <a:p>
            <a:r>
              <a:rPr lang="en-US" dirty="0" smtClean="0"/>
              <a:t>In reality clocks on machines can not be synchronized</a:t>
            </a:r>
          </a:p>
          <a:p>
            <a:r>
              <a:rPr lang="en-US" dirty="0" smtClean="0"/>
              <a:t>Can get close with </a:t>
            </a:r>
            <a:r>
              <a:rPr lang="en-US" i="1" dirty="0" smtClean="0"/>
              <a:t>Network Time Protocol</a:t>
            </a:r>
            <a:endParaRPr lang="en-US" b="1" dirty="0" smtClean="0"/>
          </a:p>
          <a:p>
            <a:r>
              <a:rPr lang="en-US" dirty="0" smtClean="0"/>
              <a:t>Still not sufficient, applications tend to measure inter-client latency using round-trip times</a:t>
            </a:r>
          </a:p>
          <a:p>
            <a:r>
              <a:rPr lang="en-US" dirty="0" smtClean="0"/>
              <a:t> </a:t>
            </a:r>
          </a:p>
          <a:p>
            <a:endParaRPr lang="en-US" dirty="0"/>
          </a:p>
        </p:txBody>
      </p:sp>
    </p:spTree>
    <p:extLst>
      <p:ext uri="{BB962C8B-B14F-4D97-AF65-F5344CB8AC3E}">
        <p14:creationId xmlns:p14="http://schemas.microsoft.com/office/powerpoint/2010/main" val="23320900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Time</a:t>
            </a:r>
            <a:endParaRPr lang="en-US" dirty="0"/>
          </a:p>
        </p:txBody>
      </p:sp>
      <p:sp>
        <p:nvSpPr>
          <p:cNvPr id="3" name="Content Placeholder 2"/>
          <p:cNvSpPr>
            <a:spLocks noGrp="1"/>
          </p:cNvSpPr>
          <p:nvPr>
            <p:ph sz="quarter" idx="1"/>
          </p:nvPr>
        </p:nvSpPr>
        <p:spPr/>
        <p:txBody>
          <a:bodyPr/>
          <a:lstStyle/>
          <a:p>
            <a:r>
              <a:rPr lang="en-US" dirty="0" smtClean="0"/>
              <a:t>Sometimes it is sufficient to be able to order events</a:t>
            </a:r>
          </a:p>
          <a:p>
            <a:r>
              <a:rPr lang="en-US" dirty="0" err="1" smtClean="0"/>
              <a:t>Lamport’s</a:t>
            </a:r>
            <a:r>
              <a:rPr lang="en-US" dirty="0" smtClean="0"/>
              <a:t> Virtual Time is really an event counter</a:t>
            </a:r>
          </a:p>
          <a:p>
            <a:r>
              <a:rPr lang="en-US" dirty="0" smtClean="0"/>
              <a:t>An event can indicate which events caused it, and which it depends on</a:t>
            </a:r>
          </a:p>
          <a:p>
            <a:r>
              <a:rPr lang="en-US" dirty="0" smtClean="0"/>
              <a:t>Thus, e.g. say </a:t>
            </a:r>
            <a:r>
              <a:rPr lang="en-GB" dirty="0" err="1" smtClean="0">
                <a:latin typeface="Calibri" charset="0"/>
              </a:rPr>
              <a:t>Event</a:t>
            </a:r>
            <a:r>
              <a:rPr lang="en-GB" baseline="-25000" dirty="0" err="1" smtClean="0">
                <a:latin typeface="Calibri" charset="0"/>
              </a:rPr>
              <a:t>Explode</a:t>
            </a:r>
            <a:r>
              <a:rPr lang="en-GB" dirty="0" smtClean="0">
                <a:latin typeface="Calibri" charset="0"/>
              </a:rPr>
              <a:t> </a:t>
            </a:r>
            <a:r>
              <a:rPr lang="en-GB" dirty="0">
                <a:latin typeface="Calibri" charset="0"/>
              </a:rPr>
              <a:t>c</a:t>
            </a:r>
            <a:r>
              <a:rPr lang="en-GB" dirty="0" smtClean="0">
                <a:latin typeface="Calibri" charset="0"/>
              </a:rPr>
              <a:t>aused </a:t>
            </a:r>
            <a:r>
              <a:rPr lang="en-GB" dirty="0" err="1" smtClean="0">
                <a:latin typeface="Calibri" charset="0"/>
              </a:rPr>
              <a:t>Event</a:t>
            </a:r>
            <a:r>
              <a:rPr lang="en-GB" baseline="-25000" dirty="0" err="1" smtClean="0">
                <a:latin typeface="Calibri" charset="0"/>
              </a:rPr>
              <a:t>Fire</a:t>
            </a:r>
            <a:endParaRPr lang="en-GB" baseline="-25000" dirty="0" smtClean="0">
              <a:latin typeface="Calibri" charset="0"/>
            </a:endParaRPr>
          </a:p>
          <a:p>
            <a:r>
              <a:rPr lang="en-US" dirty="0" smtClean="0"/>
              <a:t>If </a:t>
            </a:r>
            <a:r>
              <a:rPr lang="en-GB" dirty="0" err="1">
                <a:latin typeface="Calibri" charset="0"/>
              </a:rPr>
              <a:t>Event</a:t>
            </a:r>
            <a:r>
              <a:rPr lang="en-GB" baseline="-25000" dirty="0" err="1">
                <a:latin typeface="Calibri" charset="0"/>
              </a:rPr>
              <a:t>Explode</a:t>
            </a:r>
            <a:r>
              <a:rPr lang="en-GB" dirty="0">
                <a:latin typeface="Calibri" charset="0"/>
              </a:rPr>
              <a:t> </a:t>
            </a:r>
            <a:r>
              <a:rPr lang="en-GB" dirty="0" smtClean="0">
                <a:latin typeface="Calibri" charset="0"/>
              </a:rPr>
              <a:t>says “</a:t>
            </a:r>
            <a:r>
              <a:rPr lang="en-GB" dirty="0" err="1" smtClean="0">
                <a:latin typeface="Calibri" charset="0"/>
              </a:rPr>
              <a:t>Event</a:t>
            </a:r>
            <a:r>
              <a:rPr lang="en-GB" baseline="-25000" dirty="0" err="1" smtClean="0">
                <a:latin typeface="Calibri" charset="0"/>
              </a:rPr>
              <a:t>Fire</a:t>
            </a:r>
            <a:r>
              <a:rPr lang="en-GB" baseline="-25000" dirty="0" smtClean="0">
                <a:latin typeface="Calibri" charset="0"/>
              </a:rPr>
              <a:t> </a:t>
            </a:r>
            <a:r>
              <a:rPr lang="en-GB" dirty="0">
                <a:latin typeface="Calibri" charset="0"/>
              </a:rPr>
              <a:t>caused </a:t>
            </a:r>
            <a:r>
              <a:rPr lang="en-GB" dirty="0" smtClean="0">
                <a:latin typeface="Calibri" charset="0"/>
              </a:rPr>
              <a:t>me” then anyone who has </a:t>
            </a:r>
            <a:r>
              <a:rPr lang="en-GB" dirty="0" err="1" smtClean="0">
                <a:latin typeface="Calibri" charset="0"/>
              </a:rPr>
              <a:t>Event</a:t>
            </a:r>
            <a:r>
              <a:rPr lang="en-GB" baseline="-25000" dirty="0" err="1" smtClean="0">
                <a:latin typeface="Calibri" charset="0"/>
              </a:rPr>
              <a:t>Explode</a:t>
            </a:r>
            <a:r>
              <a:rPr lang="en-GB" dirty="0" smtClean="0">
                <a:latin typeface="Calibri" charset="0"/>
              </a:rPr>
              <a:t> waits for </a:t>
            </a:r>
            <a:r>
              <a:rPr lang="en-GB" dirty="0" err="1">
                <a:latin typeface="Calibri" charset="0"/>
              </a:rPr>
              <a:t>Event</a:t>
            </a:r>
            <a:r>
              <a:rPr lang="en-GB" baseline="-25000" dirty="0" err="1">
                <a:latin typeface="Calibri" charset="0"/>
              </a:rPr>
              <a:t>Fire</a:t>
            </a:r>
            <a:r>
              <a:rPr lang="en-GB" baseline="-25000" dirty="0">
                <a:latin typeface="Calibri" charset="0"/>
              </a:rPr>
              <a:t> </a:t>
            </a:r>
            <a:endParaRPr lang="en-GB" baseline="-25000" dirty="0" smtClean="0">
              <a:latin typeface="Calibri" charset="0"/>
            </a:endParaRPr>
          </a:p>
          <a:p>
            <a:r>
              <a:rPr lang="en-GB" dirty="0" smtClean="0"/>
              <a:t>This can be implemented for simple situations with just incremental counting (</a:t>
            </a:r>
            <a:r>
              <a:rPr lang="en-GB" dirty="0" smtClean="0">
                <a:latin typeface="Calibri" charset="0"/>
              </a:rPr>
              <a:t>Event</a:t>
            </a:r>
            <a:r>
              <a:rPr lang="en-GB" baseline="-25000" dirty="0" smtClean="0">
                <a:latin typeface="Calibri" charset="0"/>
              </a:rPr>
              <a:t>N+1</a:t>
            </a:r>
            <a:r>
              <a:rPr lang="en-GB" dirty="0" smtClean="0">
                <a:latin typeface="Calibri" charset="0"/>
              </a:rPr>
              <a:t> </a:t>
            </a:r>
            <a:r>
              <a:rPr lang="en-GB" dirty="0" smtClean="0"/>
              <a:t> is held until </a:t>
            </a:r>
            <a:r>
              <a:rPr lang="en-GB" dirty="0" err="1" smtClean="0">
                <a:latin typeface="Calibri" charset="0"/>
              </a:rPr>
              <a:t>Event</a:t>
            </a:r>
            <a:r>
              <a:rPr lang="en-GB" baseline="-25000" dirty="0" err="1" smtClean="0">
                <a:latin typeface="Calibri" charset="0"/>
              </a:rPr>
              <a:t>N</a:t>
            </a:r>
            <a:r>
              <a:rPr lang="en-GB" baseline="-25000" dirty="0">
                <a:latin typeface="Calibri" charset="0"/>
              </a:rPr>
              <a:t> </a:t>
            </a:r>
            <a:r>
              <a:rPr lang="en-GB" dirty="0" smtClean="0"/>
              <a:t>is played)</a:t>
            </a:r>
            <a:endParaRPr lang="en-GB" baseline="-25000" dirty="0">
              <a:latin typeface="Calibri" charset="0"/>
            </a:endParaRPr>
          </a:p>
          <a:p>
            <a:endParaRPr lang="en-GB" baseline="-25000" dirty="0">
              <a:latin typeface="Calibri" charset="0"/>
            </a:endParaRPr>
          </a:p>
          <a:p>
            <a:endParaRPr lang="en-US" dirty="0"/>
          </a:p>
        </p:txBody>
      </p:sp>
    </p:spTree>
    <p:extLst>
      <p:ext uri="{BB962C8B-B14F-4D97-AF65-F5344CB8AC3E}">
        <p14:creationId xmlns:p14="http://schemas.microsoft.com/office/powerpoint/2010/main" val="33394046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4" name="Straight Connector 3"/>
          <p:cNvCxnSpPr/>
          <p:nvPr/>
        </p:nvCxnSpPr>
        <p:spPr>
          <a:xfrm rot="10800000" flipV="1">
            <a:off x="571500" y="1987129"/>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1607344" y="1973635"/>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3321843" y="2000623"/>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321844" y="1989510"/>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5036343" y="2016498"/>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036343" y="1984748"/>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50843" y="1984748"/>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8465343" y="1984748"/>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flipV="1">
            <a:off x="571500" y="3066629"/>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607344" y="3053135"/>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3321844" y="3078535"/>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321844" y="3069010"/>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036344" y="3094410"/>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036343" y="3064248"/>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750844" y="3062660"/>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8465343" y="3064248"/>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36" idx="0"/>
          </p:cNvCxnSpPr>
          <p:nvPr/>
        </p:nvCxnSpPr>
        <p:spPr>
          <a:xfrm rot="5400000" flipH="1" flipV="1">
            <a:off x="2478882" y="2108572"/>
            <a:ext cx="857250" cy="6143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flipV="1">
            <a:off x="571500" y="4250904"/>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607344" y="4237410"/>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3321843" y="4264398"/>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3321844" y="4253285"/>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5036344" y="4278685"/>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5036343" y="4248523"/>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6750844" y="4246935"/>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8465343" y="4248523"/>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sp>
        <p:nvSpPr>
          <p:cNvPr id="33820" name="TextBox 38"/>
          <p:cNvSpPr txBox="1">
            <a:spLocks noChangeArrowheads="1"/>
          </p:cNvSpPr>
          <p:nvPr/>
        </p:nvSpPr>
        <p:spPr bwMode="auto">
          <a:xfrm>
            <a:off x="357188" y="2058566"/>
            <a:ext cx="12430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Client</a:t>
            </a:r>
            <a:r>
              <a:rPr lang="en-GB" sz="2800" baseline="-25000">
                <a:latin typeface="Calibri" charset="0"/>
              </a:rPr>
              <a:t>A</a:t>
            </a:r>
          </a:p>
        </p:txBody>
      </p:sp>
      <p:sp>
        <p:nvSpPr>
          <p:cNvPr id="33821" name="TextBox 39"/>
          <p:cNvSpPr txBox="1">
            <a:spLocks noChangeArrowheads="1"/>
          </p:cNvSpPr>
          <p:nvPr/>
        </p:nvSpPr>
        <p:spPr bwMode="auto">
          <a:xfrm>
            <a:off x="357188" y="3107904"/>
            <a:ext cx="1166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Client</a:t>
            </a:r>
            <a:r>
              <a:rPr lang="en-GB" sz="2800" baseline="-25000">
                <a:latin typeface="Calibri" charset="0"/>
              </a:rPr>
              <a:t>B</a:t>
            </a:r>
          </a:p>
        </p:txBody>
      </p:sp>
      <p:sp>
        <p:nvSpPr>
          <p:cNvPr id="33822" name="TextBox 40"/>
          <p:cNvSpPr txBox="1">
            <a:spLocks noChangeArrowheads="1"/>
          </p:cNvSpPr>
          <p:nvPr/>
        </p:nvSpPr>
        <p:spPr bwMode="auto">
          <a:xfrm>
            <a:off x="357188" y="4344566"/>
            <a:ext cx="12430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Client</a:t>
            </a:r>
            <a:r>
              <a:rPr lang="en-GB" sz="2800" baseline="-25000">
                <a:latin typeface="Calibri" charset="0"/>
              </a:rPr>
              <a:t>C</a:t>
            </a:r>
          </a:p>
        </p:txBody>
      </p:sp>
      <p:sp>
        <p:nvSpPr>
          <p:cNvPr id="48" name="Freeform 47"/>
          <p:cNvSpPr/>
          <p:nvPr/>
        </p:nvSpPr>
        <p:spPr>
          <a:xfrm flipV="1">
            <a:off x="5414963" y="4273129"/>
            <a:ext cx="1228725" cy="433387"/>
          </a:xfrm>
          <a:custGeom>
            <a:avLst/>
            <a:gdLst>
              <a:gd name="connsiteX0" fmla="*/ 0 w 3743325"/>
              <a:gd name="connsiteY0" fmla="*/ 468312 h 468312"/>
              <a:gd name="connsiteX1" fmla="*/ 2047875 w 3743325"/>
              <a:gd name="connsiteY1" fmla="*/ 1587 h 468312"/>
              <a:gd name="connsiteX2" fmla="*/ 3743325 w 3743325"/>
              <a:gd name="connsiteY2" fmla="*/ 458787 h 468312"/>
            </a:gdLst>
            <a:ahLst/>
            <a:cxnLst>
              <a:cxn ang="0">
                <a:pos x="connsiteX0" y="connsiteY0"/>
              </a:cxn>
              <a:cxn ang="0">
                <a:pos x="connsiteX1" y="connsiteY1"/>
              </a:cxn>
              <a:cxn ang="0">
                <a:pos x="connsiteX2" y="connsiteY2"/>
              </a:cxn>
            </a:cxnLst>
            <a:rect l="l" t="t" r="r" b="b"/>
            <a:pathLst>
              <a:path w="3743325" h="468312">
                <a:moveTo>
                  <a:pt x="0" y="468312"/>
                </a:moveTo>
                <a:cubicBezTo>
                  <a:pt x="711994" y="235743"/>
                  <a:pt x="1423988" y="3174"/>
                  <a:pt x="2047875" y="1587"/>
                </a:cubicBezTo>
                <a:cubicBezTo>
                  <a:pt x="2671762" y="0"/>
                  <a:pt x="3207543" y="229393"/>
                  <a:pt x="3743325" y="458787"/>
                </a:cubicBezTo>
              </a:path>
            </a:pathLst>
          </a:custGeom>
          <a:ln w="12700">
            <a:prstDash val="sysDot"/>
            <a:headEnd type="non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600"/>
          </a:p>
        </p:txBody>
      </p:sp>
      <p:cxnSp>
        <p:nvCxnSpPr>
          <p:cNvPr id="53" name="Straight Arrow Connector 52"/>
          <p:cNvCxnSpPr>
            <a:stCxn id="36" idx="2"/>
          </p:cNvCxnSpPr>
          <p:nvPr/>
        </p:nvCxnSpPr>
        <p:spPr>
          <a:xfrm rot="16200000" flipH="1">
            <a:off x="4099719" y="1800597"/>
            <a:ext cx="901700" cy="390048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000250" y="2844379"/>
            <a:ext cx="1200150" cy="455612"/>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2000" b="1">
                <a:solidFill>
                  <a:schemeClr val="tx1"/>
                </a:solidFill>
                <a:latin typeface="Arial" charset="0"/>
                <a:ea typeface="ＭＳ Ｐゴシック" charset="0"/>
                <a:cs typeface="Arial" charset="0"/>
              </a:rPr>
              <a:t>Event</a:t>
            </a:r>
            <a:r>
              <a:rPr lang="en-GB" sz="2000" b="1" baseline="-25000">
                <a:solidFill>
                  <a:schemeClr val="tx1"/>
                </a:solidFill>
                <a:latin typeface="Arial" charset="0"/>
                <a:ea typeface="ＭＳ Ｐゴシック" charset="0"/>
                <a:cs typeface="Arial" charset="0"/>
              </a:rPr>
              <a:t>Fire</a:t>
            </a:r>
          </a:p>
        </p:txBody>
      </p:sp>
      <p:cxnSp>
        <p:nvCxnSpPr>
          <p:cNvPr id="56" name="Straight Arrow Connector 55"/>
          <p:cNvCxnSpPr>
            <a:stCxn id="64" idx="2"/>
          </p:cNvCxnSpPr>
          <p:nvPr/>
        </p:nvCxnSpPr>
        <p:spPr>
          <a:xfrm rot="16200000" flipH="1">
            <a:off x="3918744" y="2762622"/>
            <a:ext cx="2116138" cy="90487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64" idx="2"/>
          </p:cNvCxnSpPr>
          <p:nvPr/>
        </p:nvCxnSpPr>
        <p:spPr>
          <a:xfrm>
            <a:off x="4524375" y="2156991"/>
            <a:ext cx="191641" cy="91020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3714750" y="1772816"/>
            <a:ext cx="1619250" cy="3841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2000" b="1">
                <a:solidFill>
                  <a:schemeClr val="tx1"/>
                </a:solidFill>
                <a:latin typeface="Arial" charset="0"/>
                <a:ea typeface="ＭＳ Ｐゴシック" charset="0"/>
                <a:cs typeface="Arial" charset="0"/>
              </a:rPr>
              <a:t>Event</a:t>
            </a:r>
            <a:r>
              <a:rPr lang="en-GB" sz="2000" b="1" baseline="-25000">
                <a:solidFill>
                  <a:schemeClr val="tx1"/>
                </a:solidFill>
                <a:latin typeface="Arial" charset="0"/>
                <a:ea typeface="ＭＳ Ｐゴシック" charset="0"/>
                <a:cs typeface="Arial" charset="0"/>
              </a:rPr>
              <a:t>Explode</a:t>
            </a:r>
          </a:p>
        </p:txBody>
      </p:sp>
      <p:cxnSp>
        <p:nvCxnSpPr>
          <p:cNvPr id="75" name="Straight Arrow Connector 74"/>
          <p:cNvCxnSpPr/>
          <p:nvPr/>
        </p:nvCxnSpPr>
        <p:spPr>
          <a:xfrm flipH="1" flipV="1">
            <a:off x="5268914" y="4700167"/>
            <a:ext cx="275430" cy="428624"/>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79512" y="5517232"/>
            <a:ext cx="8640960" cy="1200329"/>
          </a:xfrm>
          <a:prstGeom prst="rect">
            <a:avLst/>
          </a:prstGeom>
        </p:spPr>
        <p:txBody>
          <a:bodyPr wrap="square">
            <a:spAutoFit/>
          </a:bodyPr>
          <a:lstStyle/>
          <a:p>
            <a:r>
              <a:rPr lang="en-GB" dirty="0" err="1" smtClean="0">
                <a:latin typeface="Calibri" charset="0"/>
              </a:rPr>
              <a:t>Event</a:t>
            </a:r>
            <a:r>
              <a:rPr lang="en-GB" baseline="-25000" dirty="0" err="1" smtClean="0">
                <a:latin typeface="Calibri" charset="0"/>
              </a:rPr>
              <a:t>Explode</a:t>
            </a:r>
            <a:r>
              <a:rPr lang="en-GB" dirty="0" smtClean="0">
                <a:latin typeface="Calibri" charset="0"/>
              </a:rPr>
              <a:t> </a:t>
            </a:r>
            <a:r>
              <a:rPr lang="en-GB" dirty="0">
                <a:latin typeface="Calibri" charset="0"/>
              </a:rPr>
              <a:t>is delay at </a:t>
            </a:r>
            <a:r>
              <a:rPr lang="en-GB" dirty="0" err="1">
                <a:latin typeface="Calibri" charset="0"/>
              </a:rPr>
              <a:t>Client</a:t>
            </a:r>
            <a:r>
              <a:rPr lang="en-GB" baseline="-25000" dirty="0" err="1">
                <a:latin typeface="Calibri" charset="0"/>
              </a:rPr>
              <a:t>C</a:t>
            </a:r>
            <a:r>
              <a:rPr lang="en-GB" dirty="0">
                <a:latin typeface="Calibri" charset="0"/>
              </a:rPr>
              <a:t> until after  </a:t>
            </a:r>
            <a:r>
              <a:rPr lang="en-GB" dirty="0" err="1">
                <a:latin typeface="Calibri" charset="0"/>
              </a:rPr>
              <a:t>Event</a:t>
            </a:r>
            <a:r>
              <a:rPr lang="en-GB" baseline="-25000" dirty="0" err="1">
                <a:latin typeface="Calibri" charset="0"/>
              </a:rPr>
              <a:t>Fire</a:t>
            </a:r>
            <a:endParaRPr lang="en-GB" baseline="-25000" dirty="0">
              <a:latin typeface="Calibri" charset="0"/>
            </a:endParaRPr>
          </a:p>
          <a:p>
            <a:r>
              <a:rPr lang="en-US" dirty="0" smtClean="0"/>
              <a:t>A </a:t>
            </a:r>
            <a:r>
              <a:rPr lang="en-US" dirty="0"/>
              <a:t>causal ordering scheme prevents </a:t>
            </a:r>
            <a:r>
              <a:rPr lang="en-US" dirty="0" err="1"/>
              <a:t>Client</a:t>
            </a:r>
            <a:r>
              <a:rPr lang="en-US" baseline="-25000" dirty="0" err="1"/>
              <a:t>C</a:t>
            </a:r>
            <a:r>
              <a:rPr lang="en-US" dirty="0"/>
              <a:t> from seeing an explosion before the fire event that caused it. In this case, the timeline and the ticks on the timeline only serve to indicate the passage of wall clock time, they don’t indicate time steps.</a:t>
            </a:r>
            <a:r>
              <a:rPr lang="en-GB" dirty="0"/>
              <a:t> </a:t>
            </a:r>
            <a:endParaRPr lang="en-US" dirty="0"/>
          </a:p>
        </p:txBody>
      </p:sp>
      <p:sp>
        <p:nvSpPr>
          <p:cNvPr id="23" name="Title 22"/>
          <p:cNvSpPr>
            <a:spLocks noGrp="1"/>
          </p:cNvSpPr>
          <p:nvPr>
            <p:ph type="title"/>
          </p:nvPr>
        </p:nvSpPr>
        <p:spPr/>
        <p:txBody>
          <a:bodyPr/>
          <a:lstStyle/>
          <a:p>
            <a:endParaRPr lang="en-US"/>
          </a:p>
        </p:txBody>
      </p:sp>
    </p:spTree>
    <p:extLst>
      <p:ext uri="{BB962C8B-B14F-4D97-AF65-F5344CB8AC3E}">
        <p14:creationId xmlns:p14="http://schemas.microsoft.com/office/powerpoint/2010/main" val="42721519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Large Simulations</a:t>
            </a:r>
            <a:endParaRPr lang="en-US" dirty="0"/>
          </a:p>
        </p:txBody>
      </p:sp>
      <p:sp>
        <p:nvSpPr>
          <p:cNvPr id="3" name="Content Placeholder 2"/>
          <p:cNvSpPr>
            <a:spLocks noGrp="1"/>
          </p:cNvSpPr>
          <p:nvPr>
            <p:ph sz="quarter" idx="1"/>
          </p:nvPr>
        </p:nvSpPr>
        <p:spPr/>
        <p:txBody>
          <a:bodyPr/>
          <a:lstStyle/>
          <a:p>
            <a:r>
              <a:rPr lang="en-US" dirty="0" smtClean="0"/>
              <a:t>Practically this can be achieved with vector clocks</a:t>
            </a:r>
          </a:p>
          <a:p>
            <a:r>
              <a:rPr lang="en-US" dirty="0" smtClean="0"/>
              <a:t>Each simulation keeps an event order of the events it received, and then states which events it had received when it generated an event</a:t>
            </a:r>
          </a:p>
          <a:p>
            <a:endParaRPr lang="en-US" dirty="0"/>
          </a:p>
        </p:txBody>
      </p:sp>
    </p:spTree>
    <p:extLst>
      <p:ext uri="{BB962C8B-B14F-4D97-AF65-F5344CB8AC3E}">
        <p14:creationId xmlns:p14="http://schemas.microsoft.com/office/powerpoint/2010/main" val="1833237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4" name="Straight Connector 3"/>
          <p:cNvCxnSpPr/>
          <p:nvPr/>
        </p:nvCxnSpPr>
        <p:spPr>
          <a:xfrm rot="10800000" flipV="1">
            <a:off x="571500" y="2059137"/>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1607344" y="2045643"/>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3321843" y="2072631"/>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321844" y="2061518"/>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5036344" y="2086918"/>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036343" y="2056756"/>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50843" y="2056756"/>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8465343" y="2056756"/>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flipV="1">
            <a:off x="571500" y="3138637"/>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607344" y="3125143"/>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3321844" y="3150543"/>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321844" y="3141018"/>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036344" y="3166418"/>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036343" y="3136256"/>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750844" y="3134668"/>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8465343" y="3136256"/>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2357438" y="2059137"/>
            <a:ext cx="857250" cy="85725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flipV="1">
            <a:off x="571500" y="4322912"/>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607344" y="4309418"/>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321844" y="4334818"/>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3321844" y="4325293"/>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036344" y="4350693"/>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5036343" y="4320531"/>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6750844" y="4318943"/>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8465343" y="4320531"/>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sp>
        <p:nvSpPr>
          <p:cNvPr id="35867" name="TextBox 29"/>
          <p:cNvSpPr txBox="1">
            <a:spLocks noChangeArrowheads="1"/>
          </p:cNvSpPr>
          <p:nvPr/>
        </p:nvSpPr>
        <p:spPr bwMode="auto">
          <a:xfrm>
            <a:off x="357188" y="2130574"/>
            <a:ext cx="1166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Client</a:t>
            </a:r>
            <a:r>
              <a:rPr lang="en-GB" baseline="-25000">
                <a:latin typeface="Calibri" charset="0"/>
              </a:rPr>
              <a:t>A</a:t>
            </a:r>
          </a:p>
        </p:txBody>
      </p:sp>
      <p:sp>
        <p:nvSpPr>
          <p:cNvPr id="35868" name="TextBox 30"/>
          <p:cNvSpPr txBox="1">
            <a:spLocks noChangeArrowheads="1"/>
          </p:cNvSpPr>
          <p:nvPr/>
        </p:nvSpPr>
        <p:spPr bwMode="auto">
          <a:xfrm>
            <a:off x="357188" y="3179912"/>
            <a:ext cx="1166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Client</a:t>
            </a:r>
            <a:r>
              <a:rPr lang="en-GB" baseline="-25000">
                <a:latin typeface="Calibri" charset="0"/>
              </a:rPr>
              <a:t>B</a:t>
            </a:r>
          </a:p>
        </p:txBody>
      </p:sp>
      <p:sp>
        <p:nvSpPr>
          <p:cNvPr id="35869" name="TextBox 31"/>
          <p:cNvSpPr txBox="1">
            <a:spLocks noChangeArrowheads="1"/>
          </p:cNvSpPr>
          <p:nvPr/>
        </p:nvSpPr>
        <p:spPr bwMode="auto">
          <a:xfrm>
            <a:off x="357188" y="4416574"/>
            <a:ext cx="1166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Client</a:t>
            </a:r>
            <a:r>
              <a:rPr lang="en-GB" baseline="-25000">
                <a:latin typeface="Calibri" charset="0"/>
              </a:rPr>
              <a:t>C</a:t>
            </a:r>
          </a:p>
        </p:txBody>
      </p:sp>
      <p:sp>
        <p:nvSpPr>
          <p:cNvPr id="33" name="Freeform 32"/>
          <p:cNvSpPr/>
          <p:nvPr/>
        </p:nvSpPr>
        <p:spPr>
          <a:xfrm flipV="1">
            <a:off x="5414963" y="4345137"/>
            <a:ext cx="1157287" cy="433387"/>
          </a:xfrm>
          <a:custGeom>
            <a:avLst/>
            <a:gdLst>
              <a:gd name="connsiteX0" fmla="*/ 0 w 3743325"/>
              <a:gd name="connsiteY0" fmla="*/ 468312 h 468312"/>
              <a:gd name="connsiteX1" fmla="*/ 2047875 w 3743325"/>
              <a:gd name="connsiteY1" fmla="*/ 1587 h 468312"/>
              <a:gd name="connsiteX2" fmla="*/ 3743325 w 3743325"/>
              <a:gd name="connsiteY2" fmla="*/ 458787 h 468312"/>
            </a:gdLst>
            <a:ahLst/>
            <a:cxnLst>
              <a:cxn ang="0">
                <a:pos x="connsiteX0" y="connsiteY0"/>
              </a:cxn>
              <a:cxn ang="0">
                <a:pos x="connsiteX1" y="connsiteY1"/>
              </a:cxn>
              <a:cxn ang="0">
                <a:pos x="connsiteX2" y="connsiteY2"/>
              </a:cxn>
            </a:cxnLst>
            <a:rect l="l" t="t" r="r" b="b"/>
            <a:pathLst>
              <a:path w="3743325" h="468312">
                <a:moveTo>
                  <a:pt x="0" y="468312"/>
                </a:moveTo>
                <a:cubicBezTo>
                  <a:pt x="711994" y="235743"/>
                  <a:pt x="1423988" y="3174"/>
                  <a:pt x="2047875" y="1587"/>
                </a:cubicBezTo>
                <a:cubicBezTo>
                  <a:pt x="2671762" y="0"/>
                  <a:pt x="3207543" y="229393"/>
                  <a:pt x="3743325" y="458787"/>
                </a:cubicBezTo>
              </a:path>
            </a:pathLst>
          </a:custGeom>
          <a:ln w="12700">
            <a:prstDash val="sysDot"/>
            <a:headEnd type="non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cxnSp>
        <p:nvCxnSpPr>
          <p:cNvPr id="34" name="Straight Arrow Connector 33"/>
          <p:cNvCxnSpPr/>
          <p:nvPr/>
        </p:nvCxnSpPr>
        <p:spPr>
          <a:xfrm>
            <a:off x="2357438" y="3273574"/>
            <a:ext cx="4143375" cy="100012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2000250" y="2916387"/>
            <a:ext cx="1276350" cy="71913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Event</a:t>
            </a:r>
            <a:r>
              <a:rPr lang="en-GB" b="1" baseline="-25000">
                <a:solidFill>
                  <a:schemeClr val="tx1"/>
                </a:solidFill>
                <a:latin typeface="Arial" charset="0"/>
                <a:ea typeface="ＭＳ Ｐゴシック" charset="0"/>
                <a:cs typeface="Arial" charset="0"/>
              </a:rPr>
              <a:t>Fire</a:t>
            </a:r>
            <a:r>
              <a:rPr lang="en-GB" b="1">
                <a:solidFill>
                  <a:schemeClr val="tx1"/>
                </a:solidFill>
                <a:latin typeface="Arial" charset="0"/>
                <a:ea typeface="ＭＳ Ｐゴシック" charset="0"/>
                <a:cs typeface="Arial" charset="0"/>
              </a:rPr>
              <a:t> (0,1,0)</a:t>
            </a:r>
            <a:endParaRPr lang="en-GB" b="1" baseline="-25000">
              <a:solidFill>
                <a:schemeClr val="tx1"/>
              </a:solidFill>
              <a:latin typeface="Arial" charset="0"/>
              <a:ea typeface="ＭＳ Ｐゴシック" charset="0"/>
              <a:cs typeface="Arial" charset="0"/>
            </a:endParaRPr>
          </a:p>
        </p:txBody>
      </p:sp>
      <p:cxnSp>
        <p:nvCxnSpPr>
          <p:cNvPr id="36" name="Straight Arrow Connector 35"/>
          <p:cNvCxnSpPr/>
          <p:nvPr/>
        </p:nvCxnSpPr>
        <p:spPr>
          <a:xfrm rot="16200000" flipH="1">
            <a:off x="3750469" y="2666356"/>
            <a:ext cx="2143125" cy="121443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6200000" flipH="1">
            <a:off x="3857625" y="2559200"/>
            <a:ext cx="928687" cy="214312"/>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3643313" y="1844824"/>
            <a:ext cx="1428750" cy="72390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Event</a:t>
            </a:r>
            <a:r>
              <a:rPr lang="en-GB" b="1" baseline="-25000">
                <a:solidFill>
                  <a:schemeClr val="tx1"/>
                </a:solidFill>
                <a:latin typeface="Arial" charset="0"/>
                <a:ea typeface="ＭＳ Ｐゴシック" charset="0"/>
                <a:cs typeface="Arial" charset="0"/>
              </a:rPr>
              <a:t>Explode</a:t>
            </a:r>
            <a:r>
              <a:rPr lang="en-GB" b="1">
                <a:solidFill>
                  <a:schemeClr val="tx1"/>
                </a:solidFill>
                <a:latin typeface="Arial" charset="0"/>
                <a:ea typeface="ＭＳ Ｐゴシック" charset="0"/>
                <a:cs typeface="Arial" charset="0"/>
              </a:rPr>
              <a:t> (1,1,0)</a:t>
            </a:r>
            <a:endParaRPr lang="en-GB" b="1" baseline="-25000">
              <a:solidFill>
                <a:schemeClr val="tx1"/>
              </a:solidFill>
              <a:latin typeface="Arial" charset="0"/>
              <a:ea typeface="ＭＳ Ｐゴシック" charset="0"/>
              <a:cs typeface="Arial" charset="0"/>
            </a:endParaRPr>
          </a:p>
        </p:txBody>
      </p:sp>
      <p:sp>
        <p:nvSpPr>
          <p:cNvPr id="50" name="Rectangle 49"/>
          <p:cNvSpPr/>
          <p:nvPr/>
        </p:nvSpPr>
        <p:spPr>
          <a:xfrm>
            <a:off x="7072313" y="4130824"/>
            <a:ext cx="1428750" cy="64770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Event</a:t>
            </a:r>
            <a:r>
              <a:rPr lang="en-GB" b="1" baseline="-25000">
                <a:solidFill>
                  <a:schemeClr val="tx1"/>
                </a:solidFill>
                <a:latin typeface="Arial" charset="0"/>
                <a:ea typeface="ＭＳ Ｐゴシック" charset="0"/>
                <a:cs typeface="Arial" charset="0"/>
              </a:rPr>
              <a:t>Fire</a:t>
            </a:r>
            <a:r>
              <a:rPr lang="en-GB" b="1">
                <a:solidFill>
                  <a:schemeClr val="tx1"/>
                </a:solidFill>
                <a:latin typeface="Arial" charset="0"/>
                <a:ea typeface="ＭＳ Ｐゴシック" charset="0"/>
                <a:cs typeface="Arial" charset="0"/>
              </a:rPr>
              <a:t> (2,1,1)</a:t>
            </a:r>
            <a:endParaRPr lang="en-GB" b="1" baseline="-25000">
              <a:solidFill>
                <a:schemeClr val="tx1"/>
              </a:solidFill>
              <a:latin typeface="Arial" charset="0"/>
              <a:ea typeface="ＭＳ Ｐゴシック" charset="0"/>
              <a:cs typeface="Arial" charset="0"/>
            </a:endParaRPr>
          </a:p>
        </p:txBody>
      </p:sp>
      <p:sp>
        <p:nvSpPr>
          <p:cNvPr id="51" name="Rectangle 50"/>
          <p:cNvSpPr/>
          <p:nvPr/>
        </p:nvSpPr>
        <p:spPr>
          <a:xfrm>
            <a:off x="5214938" y="1844824"/>
            <a:ext cx="1428750" cy="64770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Event</a:t>
            </a:r>
            <a:r>
              <a:rPr lang="en-GB" b="1" baseline="-25000">
                <a:solidFill>
                  <a:schemeClr val="tx1"/>
                </a:solidFill>
                <a:latin typeface="Arial" charset="0"/>
                <a:ea typeface="ＭＳ Ｐゴシック" charset="0"/>
                <a:cs typeface="Arial" charset="0"/>
              </a:rPr>
              <a:t>Explode</a:t>
            </a:r>
            <a:r>
              <a:rPr lang="en-GB" b="1">
                <a:solidFill>
                  <a:schemeClr val="tx1"/>
                </a:solidFill>
                <a:latin typeface="Arial" charset="0"/>
                <a:ea typeface="ＭＳ Ｐゴシック" charset="0"/>
                <a:cs typeface="Arial" charset="0"/>
              </a:rPr>
              <a:t> (2,1,0)</a:t>
            </a:r>
            <a:endParaRPr lang="en-GB" b="1" baseline="-25000">
              <a:solidFill>
                <a:schemeClr val="tx1"/>
              </a:solidFill>
              <a:latin typeface="Arial" charset="0"/>
              <a:ea typeface="ＭＳ Ｐゴシック" charset="0"/>
              <a:cs typeface="Arial" charset="0"/>
            </a:endParaRPr>
          </a:p>
        </p:txBody>
      </p:sp>
      <p:cxnSp>
        <p:nvCxnSpPr>
          <p:cNvPr id="52" name="Straight Arrow Connector 51"/>
          <p:cNvCxnSpPr/>
          <p:nvPr/>
        </p:nvCxnSpPr>
        <p:spPr>
          <a:xfrm rot="16200000" flipH="1">
            <a:off x="5114926" y="2659211"/>
            <a:ext cx="2100262" cy="11858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16200000" flipH="1">
            <a:off x="5214938" y="2559199"/>
            <a:ext cx="928687" cy="21431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flipH="1" flipV="1">
            <a:off x="7393782" y="3452168"/>
            <a:ext cx="928687" cy="42862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flipH="1" flipV="1">
            <a:off x="6750844" y="2952106"/>
            <a:ext cx="2071687" cy="28575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7080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Placeholder 4"/>
          <p:cNvSpPr>
            <a:spLocks noGrp="1"/>
          </p:cNvSpPr>
          <p:nvPr>
            <p:ph type="body" idx="1"/>
          </p:nvPr>
        </p:nvSpPr>
        <p:spPr/>
        <p:txBody>
          <a:bodyPr/>
          <a:lstStyle/>
          <a:p>
            <a:endParaRPr lang="en-US">
              <a:latin typeface="Tw Cen MT" charset="0"/>
              <a:ea typeface="ＭＳ Ｐゴシック" charset="0"/>
              <a:cs typeface="ＭＳ Ｐゴシック" charset="0"/>
            </a:endParaRPr>
          </a:p>
        </p:txBody>
      </p:sp>
      <p:sp>
        <p:nvSpPr>
          <p:cNvPr id="4" name="Title 3"/>
          <p:cNvSpPr>
            <a:spLocks noGrp="1"/>
          </p:cNvSpPr>
          <p:nvPr>
            <p:ph type="title"/>
          </p:nvPr>
        </p:nvSpPr>
        <p:spPr/>
        <p:txBody>
          <a:bodyPr/>
          <a:lstStyle/>
          <a:p>
            <a:r>
              <a:rPr lang="en-US" cap="none">
                <a:latin typeface="Tw Cen MT" charset="0"/>
                <a:ea typeface="ＭＳ Ｐゴシック" charset="0"/>
                <a:cs typeface="ＭＳ Ｐゴシック" charset="0"/>
              </a:rPr>
              <a:t>OPTIMISTIC ALGORITHMS</a:t>
            </a:r>
          </a:p>
        </p:txBody>
      </p:sp>
    </p:spTree>
    <p:extLst>
      <p:ext uri="{BB962C8B-B14F-4D97-AF65-F5344CB8AC3E}">
        <p14:creationId xmlns:p14="http://schemas.microsoft.com/office/powerpoint/2010/main" val="350091339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Optimistic Algorithms</a:t>
            </a:r>
            <a:endParaRPr lang="en-US" dirty="0"/>
          </a:p>
        </p:txBody>
      </p:sp>
      <p:sp>
        <p:nvSpPr>
          <p:cNvPr id="5" name="Content Placeholder 4"/>
          <p:cNvSpPr>
            <a:spLocks noGrp="1"/>
          </p:cNvSpPr>
          <p:nvPr>
            <p:ph sz="quarter" idx="1"/>
          </p:nvPr>
        </p:nvSpPr>
        <p:spPr/>
        <p:txBody>
          <a:bodyPr/>
          <a:lstStyle/>
          <a:p>
            <a:r>
              <a:rPr lang="en-US" dirty="0" smtClean="0"/>
              <a:t>Conservative simulations tend to be slowed paced</a:t>
            </a:r>
          </a:p>
          <a:p>
            <a:r>
              <a:rPr lang="en-US" dirty="0" smtClean="0"/>
              <a:t>Optimistic algorithms play out events as soon as possible</a:t>
            </a:r>
          </a:p>
          <a:p>
            <a:r>
              <a:rPr lang="en-US" dirty="0" smtClean="0"/>
              <a:t>Of course, this means that they can get things wrong:</a:t>
            </a:r>
          </a:p>
          <a:p>
            <a:pPr lvl="1"/>
            <a:r>
              <a:rPr lang="en-US" dirty="0" smtClean="0"/>
              <a:t>They may receive an event that happened in the past</a:t>
            </a:r>
          </a:p>
          <a:p>
            <a:pPr lvl="1"/>
            <a:r>
              <a:rPr lang="en-US" dirty="0" smtClean="0"/>
              <a:t>To fix this they </a:t>
            </a:r>
            <a:r>
              <a:rPr lang="en-US" b="1" dirty="0" smtClean="0"/>
              <a:t>rollback </a:t>
            </a:r>
            <a:r>
              <a:rPr lang="en-US" dirty="0" smtClean="0"/>
              <a:t>by sending UNDO events</a:t>
            </a:r>
            <a:endParaRPr lang="en-US" b="1" dirty="0"/>
          </a:p>
          <a:p>
            <a:pPr lvl="1"/>
            <a:r>
              <a:rPr lang="en-US" dirty="0" smtClean="0"/>
              <a:t>For many simulations UNDO is easy (just move something)</a:t>
            </a:r>
          </a:p>
        </p:txBody>
      </p:sp>
    </p:spTree>
    <p:extLst>
      <p:ext uri="{BB962C8B-B14F-4D97-AF65-F5344CB8AC3E}">
        <p14:creationId xmlns:p14="http://schemas.microsoft.com/office/powerpoint/2010/main" val="67461780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Connector 29"/>
          <p:cNvCxnSpPr/>
          <p:nvPr/>
        </p:nvCxnSpPr>
        <p:spPr>
          <a:xfrm rot="5400000">
            <a:off x="1320006" y="3471069"/>
            <a:ext cx="3000375"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3177381" y="3471069"/>
            <a:ext cx="3000375" cy="1588"/>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8916" name="TextBox 34"/>
          <p:cNvSpPr txBox="1">
            <a:spLocks noChangeArrowheads="1"/>
          </p:cNvSpPr>
          <p:nvPr/>
        </p:nvSpPr>
        <p:spPr bwMode="auto">
          <a:xfrm>
            <a:off x="2033588" y="5019675"/>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800">
                <a:latin typeface="Calibri" charset="0"/>
              </a:rPr>
              <a:t>Client</a:t>
            </a:r>
            <a:r>
              <a:rPr lang="en-GB" sz="2800" baseline="-25000">
                <a:latin typeface="Calibri" charset="0"/>
              </a:rPr>
              <a:t>A</a:t>
            </a:r>
            <a:endParaRPr lang="en-GB" sz="2800">
              <a:latin typeface="Calibri" charset="0"/>
            </a:endParaRPr>
          </a:p>
        </p:txBody>
      </p:sp>
      <p:sp>
        <p:nvSpPr>
          <p:cNvPr id="38917" name="TextBox 35"/>
          <p:cNvSpPr txBox="1">
            <a:spLocks noChangeArrowheads="1"/>
          </p:cNvSpPr>
          <p:nvPr/>
        </p:nvSpPr>
        <p:spPr bwMode="auto">
          <a:xfrm>
            <a:off x="3748088" y="5019675"/>
            <a:ext cx="20716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800">
                <a:latin typeface="Calibri" charset="0"/>
              </a:rPr>
              <a:t>Client</a:t>
            </a:r>
            <a:r>
              <a:rPr lang="en-GB" sz="2800" baseline="-25000">
                <a:latin typeface="Calibri" charset="0"/>
              </a:rPr>
              <a:t>B</a:t>
            </a:r>
          </a:p>
          <a:p>
            <a:pPr algn="ctr" eaLnBrk="1" hangingPunct="1"/>
            <a:endParaRPr lang="en-GB" sz="2800">
              <a:latin typeface="Calibri" charset="0"/>
            </a:endParaRPr>
          </a:p>
        </p:txBody>
      </p:sp>
      <p:cxnSp>
        <p:nvCxnSpPr>
          <p:cNvPr id="53" name="Straight Arrow Connector 52"/>
          <p:cNvCxnSpPr/>
          <p:nvPr/>
        </p:nvCxnSpPr>
        <p:spPr>
          <a:xfrm>
            <a:off x="2819400" y="2114550"/>
            <a:ext cx="1857375" cy="928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705100" y="2114550"/>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705100" y="2757488"/>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720975" y="3400425"/>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705100" y="4043363"/>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2720975" y="4686300"/>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4562475" y="2114550"/>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564063" y="2757488"/>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579938" y="3400425"/>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564063" y="4043363"/>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579938" y="4686300"/>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flipV="1">
            <a:off x="2819400" y="2757488"/>
            <a:ext cx="1857375"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1" name="Rectangle 110"/>
          <p:cNvSpPr/>
          <p:nvPr/>
        </p:nvSpPr>
        <p:spPr>
          <a:xfrm>
            <a:off x="1752600" y="1828800"/>
            <a:ext cx="938213" cy="661988"/>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GB" sz="1600" dirty="0">
                <a:solidFill>
                  <a:schemeClr val="tx1"/>
                </a:solidFill>
                <a:latin typeface="Arial" pitchFamily="34" charset="0"/>
                <a:cs typeface="Arial" pitchFamily="34" charset="0"/>
              </a:rPr>
              <a:t>Lock Door</a:t>
            </a:r>
          </a:p>
        </p:txBody>
      </p:sp>
      <p:sp>
        <p:nvSpPr>
          <p:cNvPr id="112" name="Rectangle 111"/>
          <p:cNvSpPr/>
          <p:nvPr/>
        </p:nvSpPr>
        <p:spPr>
          <a:xfrm>
            <a:off x="4824413" y="2257425"/>
            <a:ext cx="938212" cy="661988"/>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GB" sz="1600" dirty="0">
                <a:solidFill>
                  <a:schemeClr val="tx1"/>
                </a:solidFill>
                <a:latin typeface="Arial" pitchFamily="34" charset="0"/>
                <a:cs typeface="Arial" pitchFamily="34" charset="0"/>
              </a:rPr>
              <a:t>Open</a:t>
            </a:r>
          </a:p>
          <a:p>
            <a:pPr algn="ctr" fontAlgn="auto">
              <a:spcBef>
                <a:spcPts val="0"/>
              </a:spcBef>
              <a:spcAft>
                <a:spcPts val="0"/>
              </a:spcAft>
              <a:defRPr/>
            </a:pPr>
            <a:r>
              <a:rPr lang="en-GB" sz="1600" dirty="0">
                <a:solidFill>
                  <a:schemeClr val="tx1"/>
                </a:solidFill>
                <a:latin typeface="Arial" pitchFamily="34" charset="0"/>
                <a:cs typeface="Arial" pitchFamily="34" charset="0"/>
              </a:rPr>
              <a:t>Door</a:t>
            </a:r>
          </a:p>
        </p:txBody>
      </p:sp>
      <p:cxnSp>
        <p:nvCxnSpPr>
          <p:cNvPr id="37" name="Straight Connector 36"/>
          <p:cNvCxnSpPr/>
          <p:nvPr/>
        </p:nvCxnSpPr>
        <p:spPr>
          <a:xfrm rot="5400000">
            <a:off x="5033962" y="3471863"/>
            <a:ext cx="3000375" cy="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8933" name="TextBox 38"/>
          <p:cNvSpPr txBox="1">
            <a:spLocks noChangeArrowheads="1"/>
          </p:cNvSpPr>
          <p:nvPr/>
        </p:nvSpPr>
        <p:spPr bwMode="auto">
          <a:xfrm>
            <a:off x="5605463" y="4997450"/>
            <a:ext cx="20716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800">
                <a:latin typeface="Calibri" charset="0"/>
              </a:rPr>
              <a:t>Client</a:t>
            </a:r>
            <a:r>
              <a:rPr lang="en-GB" sz="2800" baseline="-25000">
                <a:latin typeface="Calibri" charset="0"/>
              </a:rPr>
              <a:t>C</a:t>
            </a:r>
          </a:p>
          <a:p>
            <a:pPr algn="ctr" eaLnBrk="1" hangingPunct="1"/>
            <a:endParaRPr lang="en-GB" sz="2800">
              <a:latin typeface="Calibri" charset="0"/>
            </a:endParaRPr>
          </a:p>
        </p:txBody>
      </p:sp>
      <p:cxnSp>
        <p:nvCxnSpPr>
          <p:cNvPr id="40" name="Straight Arrow Connector 39"/>
          <p:cNvCxnSpPr/>
          <p:nvPr/>
        </p:nvCxnSpPr>
        <p:spPr>
          <a:xfrm>
            <a:off x="4676775" y="2757488"/>
            <a:ext cx="1857375" cy="500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419850" y="2114550"/>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421438" y="2757488"/>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437313" y="3400425"/>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421438" y="4043363"/>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437313" y="4686300"/>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0800000" flipV="1">
            <a:off x="4676775" y="3400425"/>
            <a:ext cx="1857375" cy="785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6681788" y="3114675"/>
            <a:ext cx="1166812" cy="661988"/>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GB" sz="1600" dirty="0">
                <a:solidFill>
                  <a:schemeClr val="tx1"/>
                </a:solidFill>
                <a:latin typeface="Arial" pitchFamily="34" charset="0"/>
                <a:cs typeface="Arial" pitchFamily="34" charset="0"/>
              </a:rPr>
              <a:t>Add</a:t>
            </a:r>
          </a:p>
          <a:p>
            <a:pPr algn="ctr" fontAlgn="auto">
              <a:spcBef>
                <a:spcPts val="0"/>
              </a:spcBef>
              <a:spcAft>
                <a:spcPts val="0"/>
              </a:spcAft>
              <a:defRPr/>
            </a:pPr>
            <a:r>
              <a:rPr lang="en-GB" sz="1600" dirty="0">
                <a:solidFill>
                  <a:schemeClr val="tx1"/>
                </a:solidFill>
                <a:latin typeface="Arial" pitchFamily="34" charset="0"/>
                <a:cs typeface="Arial" pitchFamily="34" charset="0"/>
              </a:rPr>
              <a:t>Zombies</a:t>
            </a:r>
          </a:p>
        </p:txBody>
      </p:sp>
      <p:cxnSp>
        <p:nvCxnSpPr>
          <p:cNvPr id="59" name="Straight Arrow Connector 58"/>
          <p:cNvCxnSpPr/>
          <p:nvPr/>
        </p:nvCxnSpPr>
        <p:spPr>
          <a:xfrm>
            <a:off x="2819400" y="2114550"/>
            <a:ext cx="3714750" cy="1500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rot="10800000" flipV="1">
            <a:off x="2819400" y="3400425"/>
            <a:ext cx="3714750" cy="785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rot="10800000" flipV="1">
            <a:off x="4676775" y="4043363"/>
            <a:ext cx="1857375" cy="785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10800000" flipV="1">
            <a:off x="2819400" y="4043363"/>
            <a:ext cx="3714750" cy="785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7" name="Rectangle 96"/>
          <p:cNvSpPr/>
          <p:nvPr/>
        </p:nvSpPr>
        <p:spPr>
          <a:xfrm>
            <a:off x="6681788" y="3757613"/>
            <a:ext cx="1166812" cy="6619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GB" sz="1600" dirty="0">
                <a:solidFill>
                  <a:schemeClr val="tx1"/>
                </a:solidFill>
                <a:latin typeface="Arial" pitchFamily="34" charset="0"/>
                <a:cs typeface="Arial" pitchFamily="34" charset="0"/>
              </a:rPr>
              <a:t>Remove</a:t>
            </a:r>
          </a:p>
          <a:p>
            <a:pPr algn="ctr" fontAlgn="auto">
              <a:spcBef>
                <a:spcPts val="0"/>
              </a:spcBef>
              <a:spcAft>
                <a:spcPts val="0"/>
              </a:spcAft>
              <a:defRPr/>
            </a:pPr>
            <a:r>
              <a:rPr lang="en-GB" sz="1600" dirty="0">
                <a:solidFill>
                  <a:schemeClr val="tx1"/>
                </a:solidFill>
                <a:latin typeface="Arial" pitchFamily="34" charset="0"/>
                <a:cs typeface="Arial" pitchFamily="34" charset="0"/>
              </a:rPr>
              <a:t>Zombies</a:t>
            </a:r>
          </a:p>
        </p:txBody>
      </p:sp>
      <p:cxnSp>
        <p:nvCxnSpPr>
          <p:cNvPr id="98" name="Straight Arrow Connector 97"/>
          <p:cNvCxnSpPr/>
          <p:nvPr/>
        </p:nvCxnSpPr>
        <p:spPr>
          <a:xfrm rot="10800000" flipV="1">
            <a:off x="2819400" y="3400425"/>
            <a:ext cx="1857375"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4676775" y="3400425"/>
            <a:ext cx="1857375" cy="500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0" name="Rectangle 99"/>
          <p:cNvSpPr/>
          <p:nvPr/>
        </p:nvSpPr>
        <p:spPr>
          <a:xfrm>
            <a:off x="3609975" y="3043238"/>
            <a:ext cx="938213" cy="6619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GB" sz="1600" dirty="0">
                <a:solidFill>
                  <a:schemeClr val="tx1"/>
                </a:solidFill>
                <a:latin typeface="Arial" pitchFamily="34" charset="0"/>
                <a:cs typeface="Arial" pitchFamily="34" charset="0"/>
              </a:rPr>
              <a:t>Close</a:t>
            </a:r>
          </a:p>
          <a:p>
            <a:pPr algn="ctr" fontAlgn="auto">
              <a:spcBef>
                <a:spcPts val="0"/>
              </a:spcBef>
              <a:spcAft>
                <a:spcPts val="0"/>
              </a:spcAft>
              <a:defRPr/>
            </a:pPr>
            <a:r>
              <a:rPr lang="en-GB" sz="1600" dirty="0">
                <a:solidFill>
                  <a:schemeClr val="tx1"/>
                </a:solidFill>
                <a:latin typeface="Arial" pitchFamily="34" charset="0"/>
                <a:cs typeface="Arial" pitchFamily="34" charset="0"/>
              </a:rPr>
              <a:t>Door</a:t>
            </a:r>
          </a:p>
        </p:txBody>
      </p:sp>
      <p:sp>
        <p:nvSpPr>
          <p:cNvPr id="38950" name="TextBox 103"/>
          <p:cNvSpPr txBox="1">
            <a:spLocks noChangeArrowheads="1"/>
          </p:cNvSpPr>
          <p:nvPr/>
        </p:nvSpPr>
        <p:spPr bwMode="auto">
          <a:xfrm>
            <a:off x="2533650" y="2043113"/>
            <a:ext cx="357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0</a:t>
            </a:r>
            <a:endParaRPr lang="en-GB" sz="2000">
              <a:latin typeface="Calibri" charset="0"/>
            </a:endParaRPr>
          </a:p>
        </p:txBody>
      </p:sp>
      <p:sp>
        <p:nvSpPr>
          <p:cNvPr id="38951" name="TextBox 104"/>
          <p:cNvSpPr txBox="1">
            <a:spLocks noChangeArrowheads="1"/>
          </p:cNvSpPr>
          <p:nvPr/>
        </p:nvSpPr>
        <p:spPr bwMode="auto">
          <a:xfrm>
            <a:off x="2533650" y="2709863"/>
            <a:ext cx="357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1</a:t>
            </a:r>
            <a:endParaRPr lang="en-GB" sz="2000">
              <a:latin typeface="Calibri" charset="0"/>
            </a:endParaRPr>
          </a:p>
        </p:txBody>
      </p:sp>
      <p:sp>
        <p:nvSpPr>
          <p:cNvPr id="38952" name="TextBox 105"/>
          <p:cNvSpPr txBox="1">
            <a:spLocks noChangeArrowheads="1"/>
          </p:cNvSpPr>
          <p:nvPr/>
        </p:nvSpPr>
        <p:spPr bwMode="auto">
          <a:xfrm>
            <a:off x="2533650" y="3352800"/>
            <a:ext cx="357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2</a:t>
            </a:r>
            <a:endParaRPr lang="en-GB" sz="2000">
              <a:latin typeface="Calibri" charset="0"/>
            </a:endParaRPr>
          </a:p>
        </p:txBody>
      </p:sp>
      <p:sp>
        <p:nvSpPr>
          <p:cNvPr id="38953" name="TextBox 106"/>
          <p:cNvSpPr txBox="1">
            <a:spLocks noChangeArrowheads="1"/>
          </p:cNvSpPr>
          <p:nvPr/>
        </p:nvSpPr>
        <p:spPr bwMode="auto">
          <a:xfrm>
            <a:off x="2533650" y="3995738"/>
            <a:ext cx="357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3</a:t>
            </a:r>
            <a:endParaRPr lang="en-GB" sz="2000">
              <a:latin typeface="Calibri" charset="0"/>
            </a:endParaRPr>
          </a:p>
        </p:txBody>
      </p:sp>
      <p:sp>
        <p:nvSpPr>
          <p:cNvPr id="38954" name="TextBox 107"/>
          <p:cNvSpPr txBox="1">
            <a:spLocks noChangeArrowheads="1"/>
          </p:cNvSpPr>
          <p:nvPr/>
        </p:nvSpPr>
        <p:spPr bwMode="auto">
          <a:xfrm>
            <a:off x="2533650" y="4638675"/>
            <a:ext cx="363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4</a:t>
            </a:r>
            <a:endParaRPr lang="en-GB" sz="2000">
              <a:latin typeface="Calibri" charset="0"/>
            </a:endParaRPr>
          </a:p>
        </p:txBody>
      </p:sp>
    </p:spTree>
    <p:extLst>
      <p:ext uri="{BB962C8B-B14F-4D97-AF65-F5344CB8AC3E}">
        <p14:creationId xmlns:p14="http://schemas.microsoft.com/office/powerpoint/2010/main" val="425322826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Placeholder 4"/>
          <p:cNvSpPr>
            <a:spLocks noGrp="1"/>
          </p:cNvSpPr>
          <p:nvPr>
            <p:ph type="body" idx="1"/>
          </p:nvPr>
        </p:nvSpPr>
        <p:spPr/>
        <p:txBody>
          <a:bodyPr/>
          <a:lstStyle/>
          <a:p>
            <a:endParaRPr lang="en-US">
              <a:latin typeface="Tw Cen MT" charset="0"/>
              <a:ea typeface="ＭＳ Ｐゴシック" charset="0"/>
              <a:cs typeface="ＭＳ Ｐゴシック" charset="0"/>
            </a:endParaRPr>
          </a:p>
        </p:txBody>
      </p:sp>
      <p:sp>
        <p:nvSpPr>
          <p:cNvPr id="4" name="Title 3"/>
          <p:cNvSpPr>
            <a:spLocks noGrp="1"/>
          </p:cNvSpPr>
          <p:nvPr>
            <p:ph type="title"/>
          </p:nvPr>
        </p:nvSpPr>
        <p:spPr/>
        <p:txBody>
          <a:bodyPr/>
          <a:lstStyle/>
          <a:p>
            <a:r>
              <a:rPr lang="en-US" cap="none">
                <a:latin typeface="Tw Cen MT" charset="0"/>
                <a:ea typeface="ＭＳ Ｐゴシック" charset="0"/>
                <a:cs typeface="ＭＳ Ｐゴシック" charset="0"/>
              </a:rPr>
              <a:t>CLIENT PREDICT AHEAD</a:t>
            </a:r>
          </a:p>
        </p:txBody>
      </p:sp>
    </p:spTree>
    <p:extLst>
      <p:ext uri="{BB962C8B-B14F-4D97-AF65-F5344CB8AC3E}">
        <p14:creationId xmlns:p14="http://schemas.microsoft.com/office/powerpoint/2010/main" val="29632931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Latency</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9404977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Predict Ahead</a:t>
            </a:r>
            <a:endParaRPr lang="en-US" dirty="0"/>
          </a:p>
        </p:txBody>
      </p:sp>
      <p:sp>
        <p:nvSpPr>
          <p:cNvPr id="5" name="Content Placeholder 4"/>
          <p:cNvSpPr>
            <a:spLocks noGrp="1"/>
          </p:cNvSpPr>
          <p:nvPr>
            <p:ph sz="quarter" idx="1"/>
          </p:nvPr>
        </p:nvSpPr>
        <p:spPr/>
        <p:txBody>
          <a:bodyPr/>
          <a:lstStyle/>
          <a:p>
            <a:r>
              <a:rPr lang="en-US" dirty="0" smtClean="0"/>
              <a:t>A form of optimism: assume that you can predict what a server (or another peer) is going to do with your simulation</a:t>
            </a:r>
          </a:p>
          <a:p>
            <a:r>
              <a:rPr lang="en-US" dirty="0" smtClean="0"/>
              <a:t>Very commonly applied in games &amp; simulations for your own player/vehicle movement</a:t>
            </a:r>
          </a:p>
          <a:p>
            <a:r>
              <a:rPr lang="en-US" dirty="0" smtClean="0"/>
              <a:t>You assume that your control input (e.g. move forward) is going to be accepted by the server</a:t>
            </a:r>
          </a:p>
          <a:p>
            <a:r>
              <a:rPr lang="en-US" dirty="0" smtClean="0"/>
              <a:t>If it isn’t, then you are moved back Note this isn’t </a:t>
            </a:r>
            <a:r>
              <a:rPr lang="en-US" i="1" dirty="0" smtClean="0"/>
              <a:t>forwards in time</a:t>
            </a:r>
            <a:r>
              <a:rPr lang="en-US" dirty="0" smtClean="0"/>
              <a:t> but a prediction of the current canonical state (which isn’t yet known!)</a:t>
            </a:r>
          </a:p>
        </p:txBody>
      </p:sp>
    </p:spTree>
    <p:extLst>
      <p:ext uri="{BB962C8B-B14F-4D97-AF65-F5344CB8AC3E}">
        <p14:creationId xmlns:p14="http://schemas.microsoft.com/office/powerpoint/2010/main" val="289946696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1"/>
          <p:cNvSpPr txBox="1">
            <a:spLocks noChangeArrowheads="1"/>
          </p:cNvSpPr>
          <p:nvPr/>
        </p:nvSpPr>
        <p:spPr bwMode="auto">
          <a:xfrm>
            <a:off x="1717675" y="6188075"/>
            <a:ext cx="1393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Calibri" charset="0"/>
              </a:rPr>
              <a:t>Client</a:t>
            </a:r>
            <a:r>
              <a:rPr lang="en-GB" baseline="-25000">
                <a:latin typeface="Calibri" charset="0"/>
              </a:rPr>
              <a:t>A</a:t>
            </a:r>
            <a:endParaRPr lang="en-GB">
              <a:latin typeface="Calibri" charset="0"/>
            </a:endParaRPr>
          </a:p>
        </p:txBody>
      </p:sp>
      <p:cxnSp>
        <p:nvCxnSpPr>
          <p:cNvPr id="35" name="Straight Connector 34"/>
          <p:cNvCxnSpPr/>
          <p:nvPr/>
        </p:nvCxnSpPr>
        <p:spPr bwMode="auto">
          <a:xfrm rot="5400000">
            <a:off x="2056607" y="2942431"/>
            <a:ext cx="2533650" cy="1587"/>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auto">
          <a:xfrm rot="5400000">
            <a:off x="2056607" y="5223669"/>
            <a:ext cx="2533650" cy="1587"/>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auto">
          <a:xfrm>
            <a:off x="3221038" y="4083050"/>
            <a:ext cx="19050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auto">
          <a:xfrm>
            <a:off x="3235325" y="5224463"/>
            <a:ext cx="19050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auto">
          <a:xfrm>
            <a:off x="3235325" y="6364288"/>
            <a:ext cx="19050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auto">
          <a:xfrm rot="5400000">
            <a:off x="4804569" y="2942431"/>
            <a:ext cx="2533650"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auto">
          <a:xfrm rot="5400000">
            <a:off x="4804569" y="5223669"/>
            <a:ext cx="2533650"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auto">
          <a:xfrm>
            <a:off x="5967413" y="1801813"/>
            <a:ext cx="19050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bwMode="auto">
          <a:xfrm>
            <a:off x="5967413" y="2943225"/>
            <a:ext cx="19050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bwMode="auto">
          <a:xfrm>
            <a:off x="5967413" y="4083050"/>
            <a:ext cx="19050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bwMode="auto">
          <a:xfrm>
            <a:off x="5970588" y="5224463"/>
            <a:ext cx="19050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bwMode="auto">
          <a:xfrm>
            <a:off x="5970588" y="6364288"/>
            <a:ext cx="19050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sp>
        <p:nvSpPr>
          <p:cNvPr id="41999" name="TextBox 63"/>
          <p:cNvSpPr txBox="1">
            <a:spLocks noChangeArrowheads="1"/>
          </p:cNvSpPr>
          <p:nvPr/>
        </p:nvSpPr>
        <p:spPr bwMode="auto">
          <a:xfrm>
            <a:off x="6313488" y="6188075"/>
            <a:ext cx="1393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Calibri" charset="0"/>
              </a:rPr>
              <a:t>Server</a:t>
            </a:r>
          </a:p>
        </p:txBody>
      </p:sp>
      <p:cxnSp>
        <p:nvCxnSpPr>
          <p:cNvPr id="65" name="Straight Connector 64"/>
          <p:cNvCxnSpPr/>
          <p:nvPr/>
        </p:nvCxnSpPr>
        <p:spPr bwMode="auto">
          <a:xfrm>
            <a:off x="3221038" y="1801813"/>
            <a:ext cx="19050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bwMode="auto">
          <a:xfrm>
            <a:off x="3221038" y="2943225"/>
            <a:ext cx="19050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grpSp>
        <p:nvGrpSpPr>
          <p:cNvPr id="42002" name="Group 74"/>
          <p:cNvGrpSpPr>
            <a:grpSpLocks/>
          </p:cNvGrpSpPr>
          <p:nvPr/>
        </p:nvGrpSpPr>
        <p:grpSpPr bwMode="auto">
          <a:xfrm>
            <a:off x="1066800" y="1295400"/>
            <a:ext cx="2090738" cy="1077913"/>
            <a:chOff x="1285852" y="357166"/>
            <a:chExt cx="2357221" cy="1215133"/>
          </a:xfrm>
        </p:grpSpPr>
        <p:sp>
          <p:nvSpPr>
            <p:cNvPr id="67" name="Rectangle 66"/>
            <p:cNvSpPr/>
            <p:nvPr/>
          </p:nvSpPr>
          <p:spPr>
            <a:xfrm>
              <a:off x="1285852" y="357166"/>
              <a:ext cx="2357221" cy="121513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68" name="Teardrop 67"/>
            <p:cNvSpPr/>
            <p:nvPr/>
          </p:nvSpPr>
          <p:spPr>
            <a:xfrm rot="2891724">
              <a:off x="1757494" y="767859"/>
              <a:ext cx="259491" cy="261317"/>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69" name="Teardrop 68"/>
            <p:cNvSpPr/>
            <p:nvPr/>
          </p:nvSpPr>
          <p:spPr>
            <a:xfrm rot="2891724">
              <a:off x="1329721" y="767859"/>
              <a:ext cx="259491" cy="261317"/>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2056" name="TextBox 70"/>
            <p:cNvSpPr txBox="1">
              <a:spLocks noChangeArrowheads="1"/>
            </p:cNvSpPr>
            <p:nvPr/>
          </p:nvSpPr>
          <p:spPr bwMode="auto">
            <a:xfrm>
              <a:off x="1357290" y="1024250"/>
              <a:ext cx="550022"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0</a:t>
              </a:r>
              <a:endParaRPr lang="en-GB" sz="1800">
                <a:latin typeface="Calibri" charset="0"/>
              </a:endParaRPr>
            </a:p>
          </p:txBody>
        </p:sp>
        <p:sp>
          <p:nvSpPr>
            <p:cNvPr id="42057" name="TextBox 71"/>
            <p:cNvSpPr txBox="1">
              <a:spLocks noChangeArrowheads="1"/>
            </p:cNvSpPr>
            <p:nvPr/>
          </p:nvSpPr>
          <p:spPr bwMode="auto">
            <a:xfrm>
              <a:off x="1766779" y="1024250"/>
              <a:ext cx="550022"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1</a:t>
              </a:r>
              <a:endParaRPr lang="en-GB" sz="1800">
                <a:latin typeface="Calibri" charset="0"/>
              </a:endParaRPr>
            </a:p>
          </p:txBody>
        </p:sp>
      </p:grpSp>
      <p:cxnSp>
        <p:nvCxnSpPr>
          <p:cNvPr id="74" name="Straight Arrow Connector 73"/>
          <p:cNvCxnSpPr/>
          <p:nvPr/>
        </p:nvCxnSpPr>
        <p:spPr bwMode="auto">
          <a:xfrm>
            <a:off x="3348038" y="1801813"/>
            <a:ext cx="2724150" cy="1014412"/>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bwMode="auto">
          <a:xfrm>
            <a:off x="3284538" y="2943225"/>
            <a:ext cx="2787650" cy="95091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bwMode="auto">
          <a:xfrm>
            <a:off x="3348038" y="4083050"/>
            <a:ext cx="2724150" cy="95091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bwMode="auto">
          <a:xfrm>
            <a:off x="3348038" y="5224463"/>
            <a:ext cx="2724150" cy="950912"/>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bwMode="auto">
          <a:xfrm rot="10800000" flipV="1">
            <a:off x="3348038" y="2943225"/>
            <a:ext cx="2724150" cy="95091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bwMode="auto">
          <a:xfrm rot="10800000" flipV="1">
            <a:off x="3348038" y="4083050"/>
            <a:ext cx="2724150" cy="95091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bwMode="auto">
          <a:xfrm rot="10800000" flipV="1">
            <a:off x="3348038" y="5224463"/>
            <a:ext cx="2724150" cy="950912"/>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97" name="Rectangle 96"/>
          <p:cNvSpPr/>
          <p:nvPr/>
        </p:nvSpPr>
        <p:spPr bwMode="auto">
          <a:xfrm>
            <a:off x="4953000" y="2743200"/>
            <a:ext cx="1033463" cy="68580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Move</a:t>
            </a:r>
          </a:p>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0</a:t>
            </a:r>
            <a:r>
              <a:rPr lang="en-GB" b="1">
                <a:solidFill>
                  <a:schemeClr val="tx1"/>
                </a:solidFill>
                <a:latin typeface="Arial" charset="0"/>
                <a:ea typeface="ＭＳ Ｐゴシック" charset="0"/>
                <a:cs typeface="Arial" charset="0"/>
              </a:rPr>
              <a:t> </a:t>
            </a:r>
            <a:r>
              <a:rPr lang="en-GB" b="1" baseline="-25000">
                <a:solidFill>
                  <a:schemeClr val="tx1"/>
                </a:solidFill>
                <a:latin typeface="Arial" charset="0"/>
                <a:ea typeface="ＭＳ Ｐゴシック" charset="0"/>
                <a:cs typeface="Arial" charset="0"/>
              </a:rPr>
              <a:t>to</a:t>
            </a:r>
            <a:r>
              <a:rPr lang="en-GB" b="1">
                <a:solidFill>
                  <a:schemeClr val="tx1"/>
                </a:solidFill>
                <a:latin typeface="Arial" charset="0"/>
                <a:ea typeface="ＭＳ Ｐゴシック" charset="0"/>
                <a:cs typeface="Arial" charset="0"/>
              </a:rPr>
              <a:t> P</a:t>
            </a:r>
            <a:r>
              <a:rPr lang="en-GB" b="1" baseline="-25000">
                <a:solidFill>
                  <a:schemeClr val="tx1"/>
                </a:solidFill>
                <a:latin typeface="Arial" charset="0"/>
                <a:ea typeface="ＭＳ Ｐゴシック" charset="0"/>
                <a:cs typeface="Arial" charset="0"/>
              </a:rPr>
              <a:t>1</a:t>
            </a:r>
          </a:p>
        </p:txBody>
      </p:sp>
      <p:sp>
        <p:nvSpPr>
          <p:cNvPr id="98" name="Rectangle 97"/>
          <p:cNvSpPr/>
          <p:nvPr/>
        </p:nvSpPr>
        <p:spPr bwMode="auto">
          <a:xfrm>
            <a:off x="3538538" y="2879725"/>
            <a:ext cx="1033462" cy="68580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Move?</a:t>
            </a:r>
          </a:p>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1</a:t>
            </a:r>
            <a:r>
              <a:rPr lang="en-GB" b="1">
                <a:solidFill>
                  <a:schemeClr val="tx1"/>
                </a:solidFill>
                <a:latin typeface="Arial" charset="0"/>
                <a:ea typeface="ＭＳ Ｐゴシック" charset="0"/>
                <a:cs typeface="Arial" charset="0"/>
              </a:rPr>
              <a:t> </a:t>
            </a:r>
            <a:r>
              <a:rPr lang="en-GB" b="1" baseline="-25000">
                <a:solidFill>
                  <a:schemeClr val="tx1"/>
                </a:solidFill>
                <a:latin typeface="Arial" charset="0"/>
                <a:ea typeface="ＭＳ Ｐゴシック" charset="0"/>
                <a:cs typeface="Arial" charset="0"/>
              </a:rPr>
              <a:t>to</a:t>
            </a:r>
            <a:r>
              <a:rPr lang="en-GB" b="1">
                <a:solidFill>
                  <a:schemeClr val="tx1"/>
                </a:solidFill>
                <a:latin typeface="Arial" charset="0"/>
                <a:ea typeface="ＭＳ Ｐゴシック" charset="0"/>
                <a:cs typeface="Arial" charset="0"/>
              </a:rPr>
              <a:t> P</a:t>
            </a:r>
            <a:r>
              <a:rPr lang="en-GB" b="1" baseline="-25000">
                <a:solidFill>
                  <a:schemeClr val="tx1"/>
                </a:solidFill>
                <a:latin typeface="Arial" charset="0"/>
                <a:ea typeface="ＭＳ Ｐゴシック" charset="0"/>
                <a:cs typeface="Arial" charset="0"/>
              </a:rPr>
              <a:t>2</a:t>
            </a:r>
          </a:p>
        </p:txBody>
      </p:sp>
      <p:sp>
        <p:nvSpPr>
          <p:cNvPr id="99" name="Rectangle 98"/>
          <p:cNvSpPr/>
          <p:nvPr/>
        </p:nvSpPr>
        <p:spPr bwMode="auto">
          <a:xfrm>
            <a:off x="3538538" y="4021138"/>
            <a:ext cx="1033462" cy="68580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Move?</a:t>
            </a:r>
          </a:p>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2</a:t>
            </a:r>
            <a:r>
              <a:rPr lang="en-GB" b="1">
                <a:solidFill>
                  <a:schemeClr val="tx1"/>
                </a:solidFill>
                <a:latin typeface="Arial" charset="0"/>
                <a:ea typeface="ＭＳ Ｐゴシック" charset="0"/>
                <a:cs typeface="Arial" charset="0"/>
              </a:rPr>
              <a:t> </a:t>
            </a:r>
            <a:r>
              <a:rPr lang="en-GB" b="1" baseline="-25000">
                <a:solidFill>
                  <a:schemeClr val="tx1"/>
                </a:solidFill>
                <a:latin typeface="Arial" charset="0"/>
                <a:ea typeface="ＭＳ Ｐゴシック" charset="0"/>
                <a:cs typeface="Arial" charset="0"/>
              </a:rPr>
              <a:t>to</a:t>
            </a:r>
            <a:r>
              <a:rPr lang="en-GB" b="1">
                <a:solidFill>
                  <a:schemeClr val="tx1"/>
                </a:solidFill>
                <a:latin typeface="Arial" charset="0"/>
                <a:ea typeface="ＭＳ Ｐゴシック" charset="0"/>
                <a:cs typeface="Arial" charset="0"/>
              </a:rPr>
              <a:t> P</a:t>
            </a:r>
            <a:r>
              <a:rPr lang="en-GB" b="1" baseline="-25000">
                <a:solidFill>
                  <a:schemeClr val="tx1"/>
                </a:solidFill>
                <a:latin typeface="Arial" charset="0"/>
                <a:ea typeface="ＭＳ Ｐゴシック" charset="0"/>
                <a:cs typeface="Arial" charset="0"/>
              </a:rPr>
              <a:t>3</a:t>
            </a:r>
          </a:p>
        </p:txBody>
      </p:sp>
      <p:sp>
        <p:nvSpPr>
          <p:cNvPr id="100" name="Rectangle 99"/>
          <p:cNvSpPr/>
          <p:nvPr/>
        </p:nvSpPr>
        <p:spPr bwMode="auto">
          <a:xfrm>
            <a:off x="3538538" y="5160963"/>
            <a:ext cx="1033462" cy="6889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Move?</a:t>
            </a:r>
          </a:p>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3 to</a:t>
            </a:r>
            <a:r>
              <a:rPr lang="en-GB" b="1">
                <a:solidFill>
                  <a:schemeClr val="tx1"/>
                </a:solidFill>
                <a:latin typeface="Arial" charset="0"/>
                <a:ea typeface="ＭＳ Ｐゴシック" charset="0"/>
                <a:cs typeface="Arial" charset="0"/>
              </a:rPr>
              <a:t> P</a:t>
            </a:r>
            <a:r>
              <a:rPr lang="en-GB" b="1" baseline="-25000">
                <a:solidFill>
                  <a:schemeClr val="tx1"/>
                </a:solidFill>
                <a:latin typeface="Arial" charset="0"/>
                <a:ea typeface="ＭＳ Ｐゴシック" charset="0"/>
                <a:cs typeface="Arial" charset="0"/>
              </a:rPr>
              <a:t>4</a:t>
            </a:r>
          </a:p>
        </p:txBody>
      </p:sp>
      <p:sp>
        <p:nvSpPr>
          <p:cNvPr id="70" name="Rectangle 69"/>
          <p:cNvSpPr/>
          <p:nvPr/>
        </p:nvSpPr>
        <p:spPr bwMode="auto">
          <a:xfrm>
            <a:off x="3538538" y="1676400"/>
            <a:ext cx="1033462" cy="68580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Move?</a:t>
            </a:r>
          </a:p>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0</a:t>
            </a:r>
            <a:r>
              <a:rPr lang="en-GB" b="1">
                <a:solidFill>
                  <a:schemeClr val="tx1"/>
                </a:solidFill>
                <a:latin typeface="Arial" charset="0"/>
                <a:ea typeface="ＭＳ Ｐゴシック" charset="0"/>
                <a:cs typeface="Arial" charset="0"/>
              </a:rPr>
              <a:t> </a:t>
            </a:r>
            <a:r>
              <a:rPr lang="en-GB" b="1" baseline="-25000">
                <a:solidFill>
                  <a:schemeClr val="tx1"/>
                </a:solidFill>
                <a:latin typeface="Arial" charset="0"/>
                <a:ea typeface="ＭＳ Ｐゴシック" charset="0"/>
                <a:cs typeface="Arial" charset="0"/>
              </a:rPr>
              <a:t>to</a:t>
            </a:r>
            <a:r>
              <a:rPr lang="en-GB" b="1">
                <a:solidFill>
                  <a:schemeClr val="tx1"/>
                </a:solidFill>
                <a:latin typeface="Arial" charset="0"/>
                <a:ea typeface="ＭＳ Ｐゴシック" charset="0"/>
                <a:cs typeface="Arial" charset="0"/>
              </a:rPr>
              <a:t> P</a:t>
            </a:r>
            <a:r>
              <a:rPr lang="en-GB" b="1" baseline="-25000">
                <a:solidFill>
                  <a:schemeClr val="tx1"/>
                </a:solidFill>
                <a:latin typeface="Arial" charset="0"/>
                <a:ea typeface="ＭＳ Ｐゴシック" charset="0"/>
                <a:cs typeface="Arial" charset="0"/>
              </a:rPr>
              <a:t>1</a:t>
            </a:r>
          </a:p>
        </p:txBody>
      </p:sp>
      <p:sp>
        <p:nvSpPr>
          <p:cNvPr id="101" name="Rectangle 100"/>
          <p:cNvSpPr/>
          <p:nvPr/>
        </p:nvSpPr>
        <p:spPr bwMode="auto">
          <a:xfrm>
            <a:off x="4953000" y="3946525"/>
            <a:ext cx="1033463" cy="6889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Move</a:t>
            </a:r>
          </a:p>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1</a:t>
            </a:r>
            <a:r>
              <a:rPr lang="en-GB" b="1">
                <a:solidFill>
                  <a:schemeClr val="tx1"/>
                </a:solidFill>
                <a:latin typeface="Arial" charset="0"/>
                <a:ea typeface="ＭＳ Ｐゴシック" charset="0"/>
                <a:cs typeface="Arial" charset="0"/>
              </a:rPr>
              <a:t> </a:t>
            </a:r>
            <a:r>
              <a:rPr lang="en-GB" b="1" baseline="-25000">
                <a:solidFill>
                  <a:schemeClr val="tx1"/>
                </a:solidFill>
                <a:latin typeface="Arial" charset="0"/>
                <a:ea typeface="ＭＳ Ｐゴシック" charset="0"/>
                <a:cs typeface="Arial" charset="0"/>
              </a:rPr>
              <a:t>to</a:t>
            </a:r>
            <a:r>
              <a:rPr lang="en-GB" b="1">
                <a:solidFill>
                  <a:schemeClr val="tx1"/>
                </a:solidFill>
                <a:latin typeface="Arial" charset="0"/>
                <a:ea typeface="ＭＳ Ｐゴシック" charset="0"/>
                <a:cs typeface="Arial" charset="0"/>
              </a:rPr>
              <a:t> P</a:t>
            </a:r>
            <a:r>
              <a:rPr lang="en-GB" b="1" baseline="-25000">
                <a:solidFill>
                  <a:schemeClr val="tx1"/>
                </a:solidFill>
                <a:latin typeface="Arial" charset="0"/>
                <a:ea typeface="ＭＳ Ｐゴシック" charset="0"/>
                <a:cs typeface="Arial" charset="0"/>
              </a:rPr>
              <a:t>2</a:t>
            </a:r>
          </a:p>
        </p:txBody>
      </p:sp>
      <p:sp>
        <p:nvSpPr>
          <p:cNvPr id="106" name="Rectangle 105"/>
          <p:cNvSpPr/>
          <p:nvPr/>
        </p:nvSpPr>
        <p:spPr bwMode="auto">
          <a:xfrm>
            <a:off x="4953000" y="5087938"/>
            <a:ext cx="1033463" cy="68580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Move</a:t>
            </a:r>
          </a:p>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2</a:t>
            </a:r>
            <a:r>
              <a:rPr lang="en-GB" b="1">
                <a:solidFill>
                  <a:schemeClr val="tx1"/>
                </a:solidFill>
                <a:latin typeface="Arial" charset="0"/>
                <a:ea typeface="ＭＳ Ｐゴシック" charset="0"/>
                <a:cs typeface="Arial" charset="0"/>
              </a:rPr>
              <a:t> </a:t>
            </a:r>
            <a:r>
              <a:rPr lang="en-GB" b="1" baseline="-25000">
                <a:solidFill>
                  <a:schemeClr val="tx1"/>
                </a:solidFill>
                <a:latin typeface="Arial" charset="0"/>
                <a:ea typeface="ＭＳ Ｐゴシック" charset="0"/>
                <a:cs typeface="Arial" charset="0"/>
              </a:rPr>
              <a:t>to</a:t>
            </a:r>
            <a:r>
              <a:rPr lang="en-GB" b="1">
                <a:solidFill>
                  <a:schemeClr val="tx1"/>
                </a:solidFill>
                <a:latin typeface="Arial" charset="0"/>
                <a:ea typeface="ＭＳ Ｐゴシック" charset="0"/>
                <a:cs typeface="Arial" charset="0"/>
              </a:rPr>
              <a:t> P</a:t>
            </a:r>
            <a:r>
              <a:rPr lang="en-GB" b="1" baseline="-25000">
                <a:solidFill>
                  <a:schemeClr val="tx1"/>
                </a:solidFill>
                <a:latin typeface="Arial" charset="0"/>
                <a:ea typeface="ＭＳ Ｐゴシック" charset="0"/>
                <a:cs typeface="Arial" charset="0"/>
              </a:rPr>
              <a:t>3</a:t>
            </a:r>
          </a:p>
        </p:txBody>
      </p:sp>
      <p:grpSp>
        <p:nvGrpSpPr>
          <p:cNvPr id="42017" name="Group 106"/>
          <p:cNvGrpSpPr>
            <a:grpSpLocks/>
          </p:cNvGrpSpPr>
          <p:nvPr/>
        </p:nvGrpSpPr>
        <p:grpSpPr bwMode="auto">
          <a:xfrm>
            <a:off x="1066800" y="2436813"/>
            <a:ext cx="2090738" cy="1076325"/>
            <a:chOff x="1285852" y="357998"/>
            <a:chExt cx="2357221" cy="1213342"/>
          </a:xfrm>
        </p:grpSpPr>
        <p:sp>
          <p:nvSpPr>
            <p:cNvPr id="108" name="Rectangle 107"/>
            <p:cNvSpPr/>
            <p:nvPr/>
          </p:nvSpPr>
          <p:spPr>
            <a:xfrm>
              <a:off x="1285852" y="357998"/>
              <a:ext cx="2357221" cy="12133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09" name="Teardrop 108"/>
            <p:cNvSpPr/>
            <p:nvPr/>
          </p:nvSpPr>
          <p:spPr>
            <a:xfrm rot="2891724">
              <a:off x="2185266" y="768690"/>
              <a:ext cx="261280" cy="259526"/>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10" name="Teardrop 109"/>
            <p:cNvSpPr/>
            <p:nvPr/>
          </p:nvSpPr>
          <p:spPr>
            <a:xfrm rot="2891724">
              <a:off x="1756599" y="767795"/>
              <a:ext cx="261280" cy="261317"/>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2051" name="TextBox 110"/>
            <p:cNvSpPr txBox="1">
              <a:spLocks noChangeArrowheads="1"/>
            </p:cNvSpPr>
            <p:nvPr/>
          </p:nvSpPr>
          <p:spPr bwMode="auto">
            <a:xfrm>
              <a:off x="2195405" y="1024251"/>
              <a:ext cx="722781"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2</a:t>
              </a:r>
              <a:endParaRPr lang="en-GB" sz="1800">
                <a:latin typeface="Calibri" charset="0"/>
              </a:endParaRPr>
            </a:p>
          </p:txBody>
        </p:sp>
        <p:sp>
          <p:nvSpPr>
            <p:cNvPr id="42052" name="TextBox 111"/>
            <p:cNvSpPr txBox="1">
              <a:spLocks noChangeArrowheads="1"/>
            </p:cNvSpPr>
            <p:nvPr/>
          </p:nvSpPr>
          <p:spPr bwMode="auto">
            <a:xfrm>
              <a:off x="1766777" y="1024251"/>
              <a:ext cx="722781"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1</a:t>
              </a:r>
              <a:endParaRPr lang="en-GB" sz="1800">
                <a:latin typeface="Calibri" charset="0"/>
              </a:endParaRPr>
            </a:p>
          </p:txBody>
        </p:sp>
      </p:grpSp>
      <p:grpSp>
        <p:nvGrpSpPr>
          <p:cNvPr id="42018" name="Group 112"/>
          <p:cNvGrpSpPr>
            <a:grpSpLocks/>
          </p:cNvGrpSpPr>
          <p:nvPr/>
        </p:nvGrpSpPr>
        <p:grpSpPr bwMode="auto">
          <a:xfrm>
            <a:off x="1066800" y="3576638"/>
            <a:ext cx="2090738" cy="1077912"/>
            <a:chOff x="1285852" y="357040"/>
            <a:chExt cx="2357221" cy="1215131"/>
          </a:xfrm>
        </p:grpSpPr>
        <p:sp>
          <p:nvSpPr>
            <p:cNvPr id="121" name="Rectangle 120"/>
            <p:cNvSpPr/>
            <p:nvPr/>
          </p:nvSpPr>
          <p:spPr>
            <a:xfrm>
              <a:off x="1285852" y="357040"/>
              <a:ext cx="2357221" cy="1215131"/>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22" name="Teardrop 121"/>
            <p:cNvSpPr/>
            <p:nvPr/>
          </p:nvSpPr>
          <p:spPr>
            <a:xfrm rot="2891724">
              <a:off x="2614827" y="767732"/>
              <a:ext cx="259490" cy="261317"/>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23" name="Teardrop 122"/>
            <p:cNvSpPr/>
            <p:nvPr/>
          </p:nvSpPr>
          <p:spPr>
            <a:xfrm rot="2891724">
              <a:off x="2186161" y="768627"/>
              <a:ext cx="259490" cy="259526"/>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2046" name="TextBox 126"/>
            <p:cNvSpPr txBox="1">
              <a:spLocks noChangeArrowheads="1"/>
            </p:cNvSpPr>
            <p:nvPr/>
          </p:nvSpPr>
          <p:spPr bwMode="auto">
            <a:xfrm>
              <a:off x="2624033" y="1024250"/>
              <a:ext cx="551890"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3</a:t>
              </a:r>
              <a:endParaRPr lang="en-GB" sz="1800">
                <a:latin typeface="Calibri" charset="0"/>
              </a:endParaRPr>
            </a:p>
          </p:txBody>
        </p:sp>
        <p:sp>
          <p:nvSpPr>
            <p:cNvPr id="42047" name="TextBox 127"/>
            <p:cNvSpPr txBox="1">
              <a:spLocks noChangeArrowheads="1"/>
            </p:cNvSpPr>
            <p:nvPr/>
          </p:nvSpPr>
          <p:spPr bwMode="auto">
            <a:xfrm>
              <a:off x="2195405" y="1024250"/>
              <a:ext cx="551890"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2</a:t>
              </a:r>
              <a:endParaRPr lang="en-GB" sz="1800">
                <a:latin typeface="Calibri" charset="0"/>
              </a:endParaRPr>
            </a:p>
          </p:txBody>
        </p:sp>
      </p:grpSp>
      <p:grpSp>
        <p:nvGrpSpPr>
          <p:cNvPr id="42019" name="Group 134"/>
          <p:cNvGrpSpPr>
            <a:grpSpLocks/>
          </p:cNvGrpSpPr>
          <p:nvPr/>
        </p:nvGrpSpPr>
        <p:grpSpPr bwMode="auto">
          <a:xfrm>
            <a:off x="1066800" y="4718050"/>
            <a:ext cx="2090738" cy="1076325"/>
            <a:chOff x="1285852" y="357871"/>
            <a:chExt cx="2357221" cy="1213342"/>
          </a:xfrm>
        </p:grpSpPr>
        <p:sp>
          <p:nvSpPr>
            <p:cNvPr id="137" name="Rectangle 136"/>
            <p:cNvSpPr/>
            <p:nvPr/>
          </p:nvSpPr>
          <p:spPr>
            <a:xfrm>
              <a:off x="1285852" y="357871"/>
              <a:ext cx="2357221" cy="12133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38" name="Teardrop 137"/>
            <p:cNvSpPr/>
            <p:nvPr/>
          </p:nvSpPr>
          <p:spPr>
            <a:xfrm rot="2891724">
              <a:off x="3053338" y="768565"/>
              <a:ext cx="261280" cy="259527"/>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40" name="Teardrop 139"/>
            <p:cNvSpPr/>
            <p:nvPr/>
          </p:nvSpPr>
          <p:spPr>
            <a:xfrm rot="2891724">
              <a:off x="2624671" y="767669"/>
              <a:ext cx="261280" cy="261317"/>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2041" name="TextBox 141"/>
            <p:cNvSpPr txBox="1">
              <a:spLocks noChangeArrowheads="1"/>
            </p:cNvSpPr>
            <p:nvPr/>
          </p:nvSpPr>
          <p:spPr bwMode="auto">
            <a:xfrm>
              <a:off x="3063480" y="1024251"/>
              <a:ext cx="542006"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4</a:t>
              </a:r>
              <a:endParaRPr lang="en-GB" sz="1800">
                <a:latin typeface="Calibri" charset="0"/>
              </a:endParaRPr>
            </a:p>
          </p:txBody>
        </p:sp>
        <p:sp>
          <p:nvSpPr>
            <p:cNvPr id="42042" name="TextBox 142"/>
            <p:cNvSpPr txBox="1">
              <a:spLocks noChangeArrowheads="1"/>
            </p:cNvSpPr>
            <p:nvPr/>
          </p:nvSpPr>
          <p:spPr bwMode="auto">
            <a:xfrm>
              <a:off x="2634852" y="1024251"/>
              <a:ext cx="542006"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3</a:t>
              </a:r>
              <a:endParaRPr lang="en-GB" sz="1800">
                <a:latin typeface="Calibri" charset="0"/>
              </a:endParaRPr>
            </a:p>
          </p:txBody>
        </p:sp>
      </p:grpSp>
      <p:grpSp>
        <p:nvGrpSpPr>
          <p:cNvPr id="42020" name="Group 143"/>
          <p:cNvGrpSpPr>
            <a:grpSpLocks/>
          </p:cNvGrpSpPr>
          <p:nvPr/>
        </p:nvGrpSpPr>
        <p:grpSpPr bwMode="auto">
          <a:xfrm>
            <a:off x="6262688" y="2373313"/>
            <a:ext cx="2090737" cy="1076325"/>
            <a:chOff x="1286087" y="357853"/>
            <a:chExt cx="2357219" cy="1213342"/>
          </a:xfrm>
        </p:grpSpPr>
        <p:sp>
          <p:nvSpPr>
            <p:cNvPr id="148" name="Rectangle 147"/>
            <p:cNvSpPr/>
            <p:nvPr/>
          </p:nvSpPr>
          <p:spPr>
            <a:xfrm>
              <a:off x="1286087" y="357853"/>
              <a:ext cx="2357219" cy="12133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49" name="Teardrop 148"/>
            <p:cNvSpPr/>
            <p:nvPr/>
          </p:nvSpPr>
          <p:spPr>
            <a:xfrm rot="2891724">
              <a:off x="1756833" y="767650"/>
              <a:ext cx="261280" cy="261317"/>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53" name="Teardrop 152"/>
            <p:cNvSpPr/>
            <p:nvPr/>
          </p:nvSpPr>
          <p:spPr>
            <a:xfrm rot="2891724">
              <a:off x="1329061" y="767650"/>
              <a:ext cx="261280" cy="261317"/>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2036" name="TextBox 153"/>
            <p:cNvSpPr txBox="1">
              <a:spLocks noChangeArrowheads="1"/>
            </p:cNvSpPr>
            <p:nvPr/>
          </p:nvSpPr>
          <p:spPr bwMode="auto">
            <a:xfrm>
              <a:off x="1357289" y="1024249"/>
              <a:ext cx="534147"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0</a:t>
              </a:r>
              <a:endParaRPr lang="en-GB" sz="1800">
                <a:latin typeface="Calibri" charset="0"/>
              </a:endParaRPr>
            </a:p>
          </p:txBody>
        </p:sp>
        <p:sp>
          <p:nvSpPr>
            <p:cNvPr id="42037" name="TextBox 157"/>
            <p:cNvSpPr txBox="1">
              <a:spLocks noChangeArrowheads="1"/>
            </p:cNvSpPr>
            <p:nvPr/>
          </p:nvSpPr>
          <p:spPr bwMode="auto">
            <a:xfrm>
              <a:off x="1766778" y="1024249"/>
              <a:ext cx="534147"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1</a:t>
              </a:r>
              <a:endParaRPr lang="en-GB" sz="1800">
                <a:latin typeface="Calibri" charset="0"/>
              </a:endParaRPr>
            </a:p>
          </p:txBody>
        </p:sp>
      </p:grpSp>
      <p:grpSp>
        <p:nvGrpSpPr>
          <p:cNvPr id="42021" name="Group 159"/>
          <p:cNvGrpSpPr>
            <a:grpSpLocks/>
          </p:cNvGrpSpPr>
          <p:nvPr/>
        </p:nvGrpSpPr>
        <p:grpSpPr bwMode="auto">
          <a:xfrm>
            <a:off x="6262688" y="3513138"/>
            <a:ext cx="2090737" cy="1077912"/>
            <a:chOff x="1286087" y="356894"/>
            <a:chExt cx="2357219" cy="1215131"/>
          </a:xfrm>
        </p:grpSpPr>
        <p:sp>
          <p:nvSpPr>
            <p:cNvPr id="161" name="Rectangle 160"/>
            <p:cNvSpPr/>
            <p:nvPr/>
          </p:nvSpPr>
          <p:spPr>
            <a:xfrm>
              <a:off x="1286087" y="356894"/>
              <a:ext cx="2357219" cy="1215131"/>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62" name="Teardrop 161"/>
            <p:cNvSpPr/>
            <p:nvPr/>
          </p:nvSpPr>
          <p:spPr>
            <a:xfrm rot="2891724">
              <a:off x="2186394" y="768482"/>
              <a:ext cx="259490" cy="259527"/>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63" name="Teardrop 162"/>
            <p:cNvSpPr/>
            <p:nvPr/>
          </p:nvSpPr>
          <p:spPr>
            <a:xfrm rot="2891724">
              <a:off x="1757728" y="767586"/>
              <a:ext cx="259490" cy="261317"/>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2031" name="TextBox 163"/>
            <p:cNvSpPr txBox="1">
              <a:spLocks noChangeArrowheads="1"/>
            </p:cNvSpPr>
            <p:nvPr/>
          </p:nvSpPr>
          <p:spPr bwMode="auto">
            <a:xfrm>
              <a:off x="2195404" y="1024249"/>
              <a:ext cx="706907"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2</a:t>
              </a:r>
              <a:endParaRPr lang="en-GB" sz="1800">
                <a:latin typeface="Calibri" charset="0"/>
              </a:endParaRPr>
            </a:p>
          </p:txBody>
        </p:sp>
        <p:sp>
          <p:nvSpPr>
            <p:cNvPr id="42032" name="TextBox 164"/>
            <p:cNvSpPr txBox="1">
              <a:spLocks noChangeArrowheads="1"/>
            </p:cNvSpPr>
            <p:nvPr/>
          </p:nvSpPr>
          <p:spPr bwMode="auto">
            <a:xfrm>
              <a:off x="1766777" y="1024250"/>
              <a:ext cx="706907"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1</a:t>
              </a:r>
              <a:endParaRPr lang="en-GB" sz="1800">
                <a:latin typeface="Calibri" charset="0"/>
              </a:endParaRPr>
            </a:p>
          </p:txBody>
        </p:sp>
      </p:grpSp>
      <p:grpSp>
        <p:nvGrpSpPr>
          <p:cNvPr id="42022" name="Group 165"/>
          <p:cNvGrpSpPr>
            <a:grpSpLocks/>
          </p:cNvGrpSpPr>
          <p:nvPr/>
        </p:nvGrpSpPr>
        <p:grpSpPr bwMode="auto">
          <a:xfrm>
            <a:off x="6262688" y="4654550"/>
            <a:ext cx="2090737" cy="1076325"/>
            <a:chOff x="1286087" y="357725"/>
            <a:chExt cx="2357219" cy="1213342"/>
          </a:xfrm>
        </p:grpSpPr>
        <p:sp>
          <p:nvSpPr>
            <p:cNvPr id="167" name="Rectangle 166"/>
            <p:cNvSpPr/>
            <p:nvPr/>
          </p:nvSpPr>
          <p:spPr>
            <a:xfrm>
              <a:off x="1286087" y="357725"/>
              <a:ext cx="2357219" cy="12133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68" name="Teardrop 167"/>
            <p:cNvSpPr/>
            <p:nvPr/>
          </p:nvSpPr>
          <p:spPr>
            <a:xfrm rot="2891724">
              <a:off x="2614167" y="767523"/>
              <a:ext cx="261280" cy="261317"/>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69" name="Teardrop 168"/>
            <p:cNvSpPr/>
            <p:nvPr/>
          </p:nvSpPr>
          <p:spPr>
            <a:xfrm rot="2891724">
              <a:off x="2185499" y="768419"/>
              <a:ext cx="261280" cy="259527"/>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2026" name="TextBox 169"/>
            <p:cNvSpPr txBox="1">
              <a:spLocks noChangeArrowheads="1"/>
            </p:cNvSpPr>
            <p:nvPr/>
          </p:nvSpPr>
          <p:spPr bwMode="auto">
            <a:xfrm>
              <a:off x="2624032" y="1024250"/>
              <a:ext cx="707840"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3</a:t>
              </a:r>
              <a:endParaRPr lang="en-GB" sz="1800">
                <a:latin typeface="Calibri" charset="0"/>
              </a:endParaRPr>
            </a:p>
          </p:txBody>
        </p:sp>
        <p:sp>
          <p:nvSpPr>
            <p:cNvPr id="42027" name="TextBox 170"/>
            <p:cNvSpPr txBox="1">
              <a:spLocks noChangeArrowheads="1"/>
            </p:cNvSpPr>
            <p:nvPr/>
          </p:nvSpPr>
          <p:spPr bwMode="auto">
            <a:xfrm>
              <a:off x="2195404" y="1024250"/>
              <a:ext cx="707840" cy="4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2</a:t>
              </a:r>
              <a:endParaRPr lang="en-GB" sz="1800">
                <a:latin typeface="Calibri" charset="0"/>
              </a:endParaRPr>
            </a:p>
          </p:txBody>
        </p:sp>
      </p:grpSp>
    </p:spTree>
    <p:extLst>
      <p:ext uri="{BB962C8B-B14F-4D97-AF65-F5344CB8AC3E}">
        <p14:creationId xmlns:p14="http://schemas.microsoft.com/office/powerpoint/2010/main" val="254990977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11"/>
          <p:cNvSpPr txBox="1">
            <a:spLocks noChangeArrowheads="1"/>
          </p:cNvSpPr>
          <p:nvPr/>
        </p:nvSpPr>
        <p:spPr bwMode="auto">
          <a:xfrm>
            <a:off x="1876425" y="6373813"/>
            <a:ext cx="14081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Calibri" charset="0"/>
              </a:rPr>
              <a:t>Client</a:t>
            </a:r>
            <a:r>
              <a:rPr lang="en-GB" baseline="-25000">
                <a:latin typeface="Calibri" charset="0"/>
              </a:rPr>
              <a:t>A</a:t>
            </a:r>
            <a:endParaRPr lang="en-GB">
              <a:latin typeface="Calibri" charset="0"/>
            </a:endParaRPr>
          </a:p>
        </p:txBody>
      </p:sp>
      <p:cxnSp>
        <p:nvCxnSpPr>
          <p:cNvPr id="35" name="Straight Connector 34"/>
          <p:cNvCxnSpPr/>
          <p:nvPr/>
        </p:nvCxnSpPr>
        <p:spPr bwMode="auto">
          <a:xfrm rot="5400000">
            <a:off x="2219325" y="2959100"/>
            <a:ext cx="2560638"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auto">
          <a:xfrm rot="5400000">
            <a:off x="2218531" y="5264944"/>
            <a:ext cx="2560638"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auto">
          <a:xfrm>
            <a:off x="3395663" y="4111625"/>
            <a:ext cx="19208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auto">
          <a:xfrm>
            <a:off x="3411538" y="5264150"/>
            <a:ext cx="19208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auto">
          <a:xfrm>
            <a:off x="3411538" y="6416675"/>
            <a:ext cx="19208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auto">
          <a:xfrm rot="5400000">
            <a:off x="4995863" y="2959100"/>
            <a:ext cx="2560638" cy="1587"/>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auto">
          <a:xfrm rot="5400000">
            <a:off x="4995863" y="5264150"/>
            <a:ext cx="2560638" cy="1587"/>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auto">
          <a:xfrm>
            <a:off x="6170613" y="1808163"/>
            <a:ext cx="19208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bwMode="auto">
          <a:xfrm>
            <a:off x="6170613" y="2959100"/>
            <a:ext cx="19208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bwMode="auto">
          <a:xfrm>
            <a:off x="6170613" y="4111625"/>
            <a:ext cx="19208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bwMode="auto">
          <a:xfrm>
            <a:off x="6175375" y="5264150"/>
            <a:ext cx="192088"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bwMode="auto">
          <a:xfrm>
            <a:off x="6175375" y="6416675"/>
            <a:ext cx="192088"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sp>
        <p:nvSpPr>
          <p:cNvPr id="44047" name="TextBox 63"/>
          <p:cNvSpPr txBox="1">
            <a:spLocks noChangeArrowheads="1"/>
          </p:cNvSpPr>
          <p:nvPr/>
        </p:nvSpPr>
        <p:spPr bwMode="auto">
          <a:xfrm>
            <a:off x="6724650" y="6373813"/>
            <a:ext cx="14097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Calibri" charset="0"/>
              </a:rPr>
              <a:t>Server</a:t>
            </a:r>
          </a:p>
        </p:txBody>
      </p:sp>
      <p:cxnSp>
        <p:nvCxnSpPr>
          <p:cNvPr id="65" name="Straight Connector 64"/>
          <p:cNvCxnSpPr/>
          <p:nvPr/>
        </p:nvCxnSpPr>
        <p:spPr bwMode="auto">
          <a:xfrm>
            <a:off x="3395663" y="1808163"/>
            <a:ext cx="19208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bwMode="auto">
          <a:xfrm>
            <a:off x="3395663" y="2959100"/>
            <a:ext cx="19208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grpSp>
        <p:nvGrpSpPr>
          <p:cNvPr id="44050" name="Group 74"/>
          <p:cNvGrpSpPr>
            <a:grpSpLocks/>
          </p:cNvGrpSpPr>
          <p:nvPr/>
        </p:nvGrpSpPr>
        <p:grpSpPr bwMode="auto">
          <a:xfrm>
            <a:off x="1219200" y="1295400"/>
            <a:ext cx="2112963" cy="1089025"/>
            <a:chOff x="1285852" y="357166"/>
            <a:chExt cx="2357624" cy="1215271"/>
          </a:xfrm>
        </p:grpSpPr>
        <p:sp>
          <p:nvSpPr>
            <p:cNvPr id="67" name="Rectangle 66"/>
            <p:cNvSpPr/>
            <p:nvPr/>
          </p:nvSpPr>
          <p:spPr>
            <a:xfrm>
              <a:off x="1285852" y="357166"/>
              <a:ext cx="2357624" cy="1215271"/>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68" name="Teardrop 67"/>
            <p:cNvSpPr/>
            <p:nvPr/>
          </p:nvSpPr>
          <p:spPr>
            <a:xfrm rot="2891724">
              <a:off x="1757007" y="768177"/>
              <a:ext cx="260416" cy="260384"/>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69" name="Teardrop 68"/>
            <p:cNvSpPr/>
            <p:nvPr/>
          </p:nvSpPr>
          <p:spPr>
            <a:xfrm rot="2891724">
              <a:off x="1328348" y="768177"/>
              <a:ext cx="260416" cy="260384"/>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4109" name="TextBox 70"/>
            <p:cNvSpPr txBox="1">
              <a:spLocks noChangeArrowheads="1"/>
            </p:cNvSpPr>
            <p:nvPr/>
          </p:nvSpPr>
          <p:spPr bwMode="auto">
            <a:xfrm>
              <a:off x="1357290" y="1024250"/>
              <a:ext cx="709400" cy="41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0</a:t>
              </a:r>
              <a:endParaRPr lang="en-GB" sz="1800">
                <a:latin typeface="Calibri" charset="0"/>
              </a:endParaRPr>
            </a:p>
          </p:txBody>
        </p:sp>
        <p:sp>
          <p:nvSpPr>
            <p:cNvPr id="44110" name="TextBox 71"/>
            <p:cNvSpPr txBox="1">
              <a:spLocks noChangeArrowheads="1"/>
            </p:cNvSpPr>
            <p:nvPr/>
          </p:nvSpPr>
          <p:spPr bwMode="auto">
            <a:xfrm>
              <a:off x="1766778" y="1024249"/>
              <a:ext cx="709400" cy="41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1</a:t>
              </a:r>
              <a:endParaRPr lang="en-GB" sz="1800">
                <a:latin typeface="Calibri" charset="0"/>
              </a:endParaRPr>
            </a:p>
          </p:txBody>
        </p:sp>
      </p:grpSp>
      <p:cxnSp>
        <p:nvCxnSpPr>
          <p:cNvPr id="74" name="Straight Arrow Connector 73"/>
          <p:cNvCxnSpPr/>
          <p:nvPr/>
        </p:nvCxnSpPr>
        <p:spPr bwMode="auto">
          <a:xfrm>
            <a:off x="3524250" y="1808163"/>
            <a:ext cx="2752725" cy="102393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bwMode="auto">
          <a:xfrm>
            <a:off x="3460750" y="2959100"/>
            <a:ext cx="2816225" cy="96043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bwMode="auto">
          <a:xfrm>
            <a:off x="3524250" y="4111625"/>
            <a:ext cx="2752725" cy="96043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bwMode="auto">
          <a:xfrm rot="10800000" flipV="1">
            <a:off x="3524250" y="2959100"/>
            <a:ext cx="2752725" cy="96043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bwMode="auto">
          <a:xfrm rot="10800000" flipV="1">
            <a:off x="3524250" y="4111625"/>
            <a:ext cx="2752725" cy="96043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bwMode="auto">
          <a:xfrm rot="10800000" flipV="1">
            <a:off x="3524250" y="5264150"/>
            <a:ext cx="2752725" cy="96043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97" name="Rectangle 96"/>
          <p:cNvSpPr/>
          <p:nvPr/>
        </p:nvSpPr>
        <p:spPr bwMode="auto">
          <a:xfrm>
            <a:off x="5029200" y="2895600"/>
            <a:ext cx="1236663" cy="67945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Move</a:t>
            </a:r>
          </a:p>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0</a:t>
            </a:r>
            <a:r>
              <a:rPr lang="en-GB" b="1">
                <a:solidFill>
                  <a:schemeClr val="tx1"/>
                </a:solidFill>
                <a:latin typeface="Arial" charset="0"/>
                <a:ea typeface="ＭＳ Ｐゴシック" charset="0"/>
                <a:cs typeface="Arial" charset="0"/>
              </a:rPr>
              <a:t> </a:t>
            </a:r>
            <a:r>
              <a:rPr lang="en-GB" b="1" baseline="-25000">
                <a:solidFill>
                  <a:schemeClr val="tx1"/>
                </a:solidFill>
                <a:latin typeface="Arial" charset="0"/>
                <a:ea typeface="ＭＳ Ｐゴシック" charset="0"/>
                <a:cs typeface="Arial" charset="0"/>
              </a:rPr>
              <a:t>to</a:t>
            </a:r>
            <a:r>
              <a:rPr lang="en-GB" b="1">
                <a:solidFill>
                  <a:schemeClr val="tx1"/>
                </a:solidFill>
                <a:latin typeface="Arial" charset="0"/>
                <a:ea typeface="ＭＳ Ｐゴシック" charset="0"/>
                <a:cs typeface="Arial" charset="0"/>
              </a:rPr>
              <a:t> P</a:t>
            </a:r>
            <a:r>
              <a:rPr lang="en-GB" b="1" baseline="-25000">
                <a:solidFill>
                  <a:schemeClr val="tx1"/>
                </a:solidFill>
                <a:latin typeface="Arial" charset="0"/>
                <a:ea typeface="ＭＳ Ｐゴシック" charset="0"/>
                <a:cs typeface="Arial" charset="0"/>
              </a:rPr>
              <a:t>1</a:t>
            </a:r>
          </a:p>
        </p:txBody>
      </p:sp>
      <p:sp>
        <p:nvSpPr>
          <p:cNvPr id="98" name="Rectangle 97"/>
          <p:cNvSpPr/>
          <p:nvPr/>
        </p:nvSpPr>
        <p:spPr bwMode="auto">
          <a:xfrm>
            <a:off x="3716338" y="2895600"/>
            <a:ext cx="1236662" cy="67945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Move?</a:t>
            </a:r>
          </a:p>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1</a:t>
            </a:r>
            <a:r>
              <a:rPr lang="en-GB" b="1">
                <a:solidFill>
                  <a:schemeClr val="tx1"/>
                </a:solidFill>
                <a:latin typeface="Arial" charset="0"/>
                <a:ea typeface="ＭＳ Ｐゴシック" charset="0"/>
                <a:cs typeface="Arial" charset="0"/>
              </a:rPr>
              <a:t> </a:t>
            </a:r>
            <a:r>
              <a:rPr lang="en-GB" b="1" baseline="-25000">
                <a:solidFill>
                  <a:schemeClr val="tx1"/>
                </a:solidFill>
                <a:latin typeface="Arial" charset="0"/>
                <a:ea typeface="ＭＳ Ｐゴシック" charset="0"/>
                <a:cs typeface="Arial" charset="0"/>
              </a:rPr>
              <a:t>to</a:t>
            </a:r>
            <a:r>
              <a:rPr lang="en-GB" b="1">
                <a:solidFill>
                  <a:schemeClr val="tx1"/>
                </a:solidFill>
                <a:latin typeface="Arial" charset="0"/>
                <a:ea typeface="ＭＳ Ｐゴシック" charset="0"/>
                <a:cs typeface="Arial" charset="0"/>
              </a:rPr>
              <a:t> P</a:t>
            </a:r>
            <a:r>
              <a:rPr lang="en-GB" b="1" baseline="-25000">
                <a:solidFill>
                  <a:schemeClr val="tx1"/>
                </a:solidFill>
                <a:latin typeface="Arial" charset="0"/>
                <a:ea typeface="ＭＳ Ｐゴシック" charset="0"/>
                <a:cs typeface="Arial" charset="0"/>
              </a:rPr>
              <a:t>2</a:t>
            </a:r>
          </a:p>
        </p:txBody>
      </p:sp>
      <p:sp>
        <p:nvSpPr>
          <p:cNvPr id="99" name="Rectangle 98"/>
          <p:cNvSpPr/>
          <p:nvPr/>
        </p:nvSpPr>
        <p:spPr bwMode="auto">
          <a:xfrm>
            <a:off x="3716338" y="4048125"/>
            <a:ext cx="1236662" cy="67945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Move?</a:t>
            </a:r>
          </a:p>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2</a:t>
            </a:r>
            <a:r>
              <a:rPr lang="en-GB" b="1">
                <a:solidFill>
                  <a:schemeClr val="tx1"/>
                </a:solidFill>
                <a:latin typeface="Arial" charset="0"/>
                <a:ea typeface="ＭＳ Ｐゴシック" charset="0"/>
                <a:cs typeface="Arial" charset="0"/>
              </a:rPr>
              <a:t> </a:t>
            </a:r>
            <a:r>
              <a:rPr lang="en-GB" b="1" baseline="-25000">
                <a:solidFill>
                  <a:schemeClr val="tx1"/>
                </a:solidFill>
                <a:latin typeface="Arial" charset="0"/>
                <a:ea typeface="ＭＳ Ｐゴシック" charset="0"/>
                <a:cs typeface="Arial" charset="0"/>
              </a:rPr>
              <a:t>to</a:t>
            </a:r>
            <a:r>
              <a:rPr lang="en-GB" b="1">
                <a:solidFill>
                  <a:schemeClr val="tx1"/>
                </a:solidFill>
                <a:latin typeface="Arial" charset="0"/>
                <a:ea typeface="ＭＳ Ｐゴシック" charset="0"/>
                <a:cs typeface="Arial" charset="0"/>
              </a:rPr>
              <a:t> P</a:t>
            </a:r>
            <a:r>
              <a:rPr lang="en-GB" b="1" baseline="-25000">
                <a:solidFill>
                  <a:schemeClr val="tx1"/>
                </a:solidFill>
                <a:latin typeface="Arial" charset="0"/>
                <a:ea typeface="ＭＳ Ｐゴシック" charset="0"/>
                <a:cs typeface="Arial" charset="0"/>
              </a:rPr>
              <a:t>3</a:t>
            </a:r>
          </a:p>
        </p:txBody>
      </p:sp>
      <p:sp>
        <p:nvSpPr>
          <p:cNvPr id="70" name="Rectangle 69"/>
          <p:cNvSpPr/>
          <p:nvPr/>
        </p:nvSpPr>
        <p:spPr bwMode="auto">
          <a:xfrm>
            <a:off x="3716338" y="1679575"/>
            <a:ext cx="1236662" cy="67945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Move?</a:t>
            </a:r>
          </a:p>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0</a:t>
            </a:r>
            <a:r>
              <a:rPr lang="en-GB" b="1">
                <a:solidFill>
                  <a:schemeClr val="tx1"/>
                </a:solidFill>
                <a:latin typeface="Arial" charset="0"/>
                <a:ea typeface="ＭＳ Ｐゴシック" charset="0"/>
                <a:cs typeface="Arial" charset="0"/>
              </a:rPr>
              <a:t> </a:t>
            </a:r>
            <a:r>
              <a:rPr lang="en-GB" b="1" baseline="-25000">
                <a:solidFill>
                  <a:schemeClr val="tx1"/>
                </a:solidFill>
                <a:latin typeface="Arial" charset="0"/>
                <a:ea typeface="ＭＳ Ｐゴシック" charset="0"/>
                <a:cs typeface="Arial" charset="0"/>
              </a:rPr>
              <a:t>to</a:t>
            </a:r>
            <a:r>
              <a:rPr lang="en-GB" b="1">
                <a:solidFill>
                  <a:schemeClr val="tx1"/>
                </a:solidFill>
                <a:latin typeface="Arial" charset="0"/>
                <a:ea typeface="ＭＳ Ｐゴシック" charset="0"/>
                <a:cs typeface="Arial" charset="0"/>
              </a:rPr>
              <a:t> P</a:t>
            </a:r>
            <a:r>
              <a:rPr lang="en-GB" b="1" baseline="-25000">
                <a:solidFill>
                  <a:schemeClr val="tx1"/>
                </a:solidFill>
                <a:latin typeface="Arial" charset="0"/>
                <a:ea typeface="ＭＳ Ｐゴシック" charset="0"/>
                <a:cs typeface="Arial" charset="0"/>
              </a:rPr>
              <a:t>1</a:t>
            </a:r>
          </a:p>
        </p:txBody>
      </p:sp>
      <p:sp>
        <p:nvSpPr>
          <p:cNvPr id="101" name="Rectangle 100"/>
          <p:cNvSpPr/>
          <p:nvPr/>
        </p:nvSpPr>
        <p:spPr bwMode="auto">
          <a:xfrm>
            <a:off x="5029200" y="4111625"/>
            <a:ext cx="1236663" cy="67945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FailMove</a:t>
            </a:r>
          </a:p>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1</a:t>
            </a:r>
            <a:r>
              <a:rPr lang="en-GB" b="1">
                <a:solidFill>
                  <a:schemeClr val="tx1"/>
                </a:solidFill>
                <a:latin typeface="Arial" charset="0"/>
                <a:ea typeface="ＭＳ Ｐゴシック" charset="0"/>
                <a:cs typeface="Arial" charset="0"/>
              </a:rPr>
              <a:t> </a:t>
            </a:r>
            <a:r>
              <a:rPr lang="en-GB" b="1" baseline="-25000">
                <a:solidFill>
                  <a:schemeClr val="tx1"/>
                </a:solidFill>
                <a:latin typeface="Arial" charset="0"/>
                <a:ea typeface="ＭＳ Ｐゴシック" charset="0"/>
                <a:cs typeface="Arial" charset="0"/>
              </a:rPr>
              <a:t>to</a:t>
            </a:r>
            <a:r>
              <a:rPr lang="en-GB" b="1">
                <a:solidFill>
                  <a:schemeClr val="tx1"/>
                </a:solidFill>
                <a:latin typeface="Arial" charset="0"/>
                <a:ea typeface="ＭＳ Ｐゴシック" charset="0"/>
                <a:cs typeface="Arial" charset="0"/>
              </a:rPr>
              <a:t> Q</a:t>
            </a:r>
            <a:r>
              <a:rPr lang="en-GB" b="1" baseline="-25000">
                <a:solidFill>
                  <a:schemeClr val="tx1"/>
                </a:solidFill>
                <a:latin typeface="Arial" charset="0"/>
                <a:ea typeface="ＭＳ Ｐゴシック" charset="0"/>
                <a:cs typeface="Arial" charset="0"/>
              </a:rPr>
              <a:t>1</a:t>
            </a:r>
          </a:p>
        </p:txBody>
      </p:sp>
      <p:sp>
        <p:nvSpPr>
          <p:cNvPr id="106" name="Rectangle 105"/>
          <p:cNvSpPr/>
          <p:nvPr/>
        </p:nvSpPr>
        <p:spPr bwMode="auto">
          <a:xfrm>
            <a:off x="5029200" y="5264150"/>
            <a:ext cx="1236663" cy="679450"/>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FailMove</a:t>
            </a:r>
          </a:p>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1</a:t>
            </a:r>
            <a:r>
              <a:rPr lang="en-GB" b="1">
                <a:solidFill>
                  <a:schemeClr val="tx1"/>
                </a:solidFill>
                <a:latin typeface="Arial" charset="0"/>
                <a:ea typeface="ＭＳ Ｐゴシック" charset="0"/>
                <a:cs typeface="Arial" charset="0"/>
              </a:rPr>
              <a:t> </a:t>
            </a:r>
            <a:r>
              <a:rPr lang="en-GB" b="1" baseline="-25000">
                <a:solidFill>
                  <a:schemeClr val="tx1"/>
                </a:solidFill>
                <a:latin typeface="Arial" charset="0"/>
                <a:ea typeface="ＭＳ Ｐゴシック" charset="0"/>
                <a:cs typeface="Arial" charset="0"/>
              </a:rPr>
              <a:t>to</a:t>
            </a:r>
            <a:r>
              <a:rPr lang="en-GB" b="1">
                <a:solidFill>
                  <a:schemeClr val="tx1"/>
                </a:solidFill>
                <a:latin typeface="Arial" charset="0"/>
                <a:ea typeface="ＭＳ Ｐゴシック" charset="0"/>
                <a:cs typeface="Arial" charset="0"/>
              </a:rPr>
              <a:t> Q</a:t>
            </a:r>
            <a:r>
              <a:rPr lang="en-GB" b="1" baseline="-25000">
                <a:solidFill>
                  <a:schemeClr val="tx1"/>
                </a:solidFill>
                <a:latin typeface="Arial" charset="0"/>
                <a:ea typeface="ＭＳ Ｐゴシック" charset="0"/>
                <a:cs typeface="Arial" charset="0"/>
              </a:rPr>
              <a:t>1</a:t>
            </a:r>
          </a:p>
        </p:txBody>
      </p:sp>
      <p:grpSp>
        <p:nvGrpSpPr>
          <p:cNvPr id="44063" name="Group 106"/>
          <p:cNvGrpSpPr>
            <a:grpSpLocks/>
          </p:cNvGrpSpPr>
          <p:nvPr/>
        </p:nvGrpSpPr>
        <p:grpSpPr bwMode="auto">
          <a:xfrm>
            <a:off x="1219200" y="2447925"/>
            <a:ext cx="2273300" cy="1087438"/>
            <a:chOff x="1285852" y="357415"/>
            <a:chExt cx="2535696" cy="1213500"/>
          </a:xfrm>
        </p:grpSpPr>
        <p:sp>
          <p:nvSpPr>
            <p:cNvPr id="108" name="Rectangle 107"/>
            <p:cNvSpPr/>
            <p:nvPr/>
          </p:nvSpPr>
          <p:spPr>
            <a:xfrm>
              <a:off x="1285852" y="357415"/>
              <a:ext cx="2356852" cy="12135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09" name="Teardrop 108"/>
            <p:cNvSpPr/>
            <p:nvPr/>
          </p:nvSpPr>
          <p:spPr>
            <a:xfrm rot="2891724">
              <a:off x="2185328" y="768469"/>
              <a:ext cx="260416" cy="260299"/>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10" name="Teardrop 109"/>
            <p:cNvSpPr/>
            <p:nvPr/>
          </p:nvSpPr>
          <p:spPr>
            <a:xfrm rot="2891724">
              <a:off x="1756810" y="768469"/>
              <a:ext cx="260416" cy="260299"/>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4104" name="TextBox 110"/>
            <p:cNvSpPr txBox="1">
              <a:spLocks noChangeArrowheads="1"/>
            </p:cNvSpPr>
            <p:nvPr/>
          </p:nvSpPr>
          <p:spPr bwMode="auto">
            <a:xfrm>
              <a:off x="2195405" y="1024249"/>
              <a:ext cx="1626143" cy="41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2</a:t>
              </a:r>
              <a:endParaRPr lang="en-GB" sz="1800">
                <a:latin typeface="Calibri" charset="0"/>
              </a:endParaRPr>
            </a:p>
          </p:txBody>
        </p:sp>
        <p:sp>
          <p:nvSpPr>
            <p:cNvPr id="44105" name="TextBox 111"/>
            <p:cNvSpPr txBox="1">
              <a:spLocks noChangeArrowheads="1"/>
            </p:cNvSpPr>
            <p:nvPr/>
          </p:nvSpPr>
          <p:spPr bwMode="auto">
            <a:xfrm>
              <a:off x="1766777" y="1024249"/>
              <a:ext cx="1626143" cy="41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1</a:t>
              </a:r>
              <a:endParaRPr lang="en-GB" sz="1800">
                <a:latin typeface="Calibri" charset="0"/>
              </a:endParaRPr>
            </a:p>
          </p:txBody>
        </p:sp>
      </p:grpSp>
      <p:grpSp>
        <p:nvGrpSpPr>
          <p:cNvPr id="44064" name="Group 112"/>
          <p:cNvGrpSpPr>
            <a:grpSpLocks/>
          </p:cNvGrpSpPr>
          <p:nvPr/>
        </p:nvGrpSpPr>
        <p:grpSpPr bwMode="auto">
          <a:xfrm>
            <a:off x="1219200" y="3600450"/>
            <a:ext cx="2112963" cy="1087438"/>
            <a:chOff x="1285852" y="357663"/>
            <a:chExt cx="2357624" cy="1213500"/>
          </a:xfrm>
        </p:grpSpPr>
        <p:sp>
          <p:nvSpPr>
            <p:cNvPr id="121" name="Rectangle 120"/>
            <p:cNvSpPr/>
            <p:nvPr/>
          </p:nvSpPr>
          <p:spPr>
            <a:xfrm>
              <a:off x="1285852" y="357663"/>
              <a:ext cx="2357624" cy="12135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22" name="Teardrop 121"/>
            <p:cNvSpPr/>
            <p:nvPr/>
          </p:nvSpPr>
          <p:spPr>
            <a:xfrm rot="2891724">
              <a:off x="2614324" y="768674"/>
              <a:ext cx="260416" cy="260384"/>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23" name="Teardrop 122"/>
            <p:cNvSpPr/>
            <p:nvPr/>
          </p:nvSpPr>
          <p:spPr>
            <a:xfrm rot="2891724">
              <a:off x="2185665" y="768674"/>
              <a:ext cx="260416" cy="260384"/>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4099" name="TextBox 126"/>
            <p:cNvSpPr txBox="1">
              <a:spLocks noChangeArrowheads="1"/>
            </p:cNvSpPr>
            <p:nvPr/>
          </p:nvSpPr>
          <p:spPr bwMode="auto">
            <a:xfrm>
              <a:off x="2624033" y="1024250"/>
              <a:ext cx="702376" cy="41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3</a:t>
              </a:r>
              <a:endParaRPr lang="en-GB" sz="1800">
                <a:latin typeface="Calibri" charset="0"/>
              </a:endParaRPr>
            </a:p>
          </p:txBody>
        </p:sp>
        <p:sp>
          <p:nvSpPr>
            <p:cNvPr id="44100" name="TextBox 127"/>
            <p:cNvSpPr txBox="1">
              <a:spLocks noChangeArrowheads="1"/>
            </p:cNvSpPr>
            <p:nvPr/>
          </p:nvSpPr>
          <p:spPr bwMode="auto">
            <a:xfrm>
              <a:off x="2195405" y="1024250"/>
              <a:ext cx="702376" cy="41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2</a:t>
              </a:r>
              <a:endParaRPr lang="en-GB" sz="1800">
                <a:latin typeface="Calibri" charset="0"/>
              </a:endParaRPr>
            </a:p>
          </p:txBody>
        </p:sp>
      </p:grpSp>
      <p:grpSp>
        <p:nvGrpSpPr>
          <p:cNvPr id="44065" name="Group 134"/>
          <p:cNvGrpSpPr>
            <a:grpSpLocks/>
          </p:cNvGrpSpPr>
          <p:nvPr/>
        </p:nvGrpSpPr>
        <p:grpSpPr bwMode="auto">
          <a:xfrm>
            <a:off x="1219200" y="4752975"/>
            <a:ext cx="2112963" cy="1087438"/>
            <a:chOff x="1285852" y="357911"/>
            <a:chExt cx="2357624" cy="1213500"/>
          </a:xfrm>
        </p:grpSpPr>
        <p:sp>
          <p:nvSpPr>
            <p:cNvPr id="137" name="Rectangle 136"/>
            <p:cNvSpPr/>
            <p:nvPr/>
          </p:nvSpPr>
          <p:spPr>
            <a:xfrm>
              <a:off x="1285852" y="357911"/>
              <a:ext cx="2357624" cy="12135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4095" name="TextBox 142"/>
            <p:cNvSpPr txBox="1">
              <a:spLocks noChangeArrowheads="1"/>
            </p:cNvSpPr>
            <p:nvPr/>
          </p:nvSpPr>
          <p:spPr bwMode="auto">
            <a:xfrm>
              <a:off x="1981092" y="1024249"/>
              <a:ext cx="750155" cy="41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Q</a:t>
              </a:r>
              <a:r>
                <a:rPr lang="en-GB" sz="1800" baseline="-25000">
                  <a:latin typeface="Calibri" charset="0"/>
                </a:rPr>
                <a:t>1</a:t>
              </a:r>
              <a:endParaRPr lang="en-GB" sz="1800">
                <a:latin typeface="Calibri" charset="0"/>
              </a:endParaRPr>
            </a:p>
          </p:txBody>
        </p:sp>
      </p:grpSp>
      <p:grpSp>
        <p:nvGrpSpPr>
          <p:cNvPr id="44066" name="Group 143"/>
          <p:cNvGrpSpPr>
            <a:grpSpLocks/>
          </p:cNvGrpSpPr>
          <p:nvPr/>
        </p:nvGrpSpPr>
        <p:grpSpPr bwMode="auto">
          <a:xfrm>
            <a:off x="6469063" y="2384425"/>
            <a:ext cx="2112962" cy="1087438"/>
            <a:chOff x="1285684" y="357991"/>
            <a:chExt cx="2357622" cy="1213500"/>
          </a:xfrm>
        </p:grpSpPr>
        <p:sp>
          <p:nvSpPr>
            <p:cNvPr id="148" name="Rectangle 147"/>
            <p:cNvSpPr/>
            <p:nvPr/>
          </p:nvSpPr>
          <p:spPr>
            <a:xfrm>
              <a:off x="1285684" y="357991"/>
              <a:ext cx="2357622" cy="12135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49" name="Teardrop 148"/>
            <p:cNvSpPr/>
            <p:nvPr/>
          </p:nvSpPr>
          <p:spPr>
            <a:xfrm rot="2891724">
              <a:off x="1756837" y="769003"/>
              <a:ext cx="260416" cy="260383"/>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53" name="Teardrop 152"/>
            <p:cNvSpPr/>
            <p:nvPr/>
          </p:nvSpPr>
          <p:spPr>
            <a:xfrm rot="2891724">
              <a:off x="1328179" y="769003"/>
              <a:ext cx="260416" cy="260383"/>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4092" name="TextBox 153"/>
            <p:cNvSpPr txBox="1">
              <a:spLocks noChangeArrowheads="1"/>
            </p:cNvSpPr>
            <p:nvPr/>
          </p:nvSpPr>
          <p:spPr bwMode="auto">
            <a:xfrm>
              <a:off x="1357290" y="1024250"/>
              <a:ext cx="1058180" cy="41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0</a:t>
              </a:r>
              <a:endParaRPr lang="en-GB" sz="1800">
                <a:latin typeface="Calibri" charset="0"/>
              </a:endParaRPr>
            </a:p>
          </p:txBody>
        </p:sp>
        <p:sp>
          <p:nvSpPr>
            <p:cNvPr id="44093" name="TextBox 157"/>
            <p:cNvSpPr txBox="1">
              <a:spLocks noChangeArrowheads="1"/>
            </p:cNvSpPr>
            <p:nvPr/>
          </p:nvSpPr>
          <p:spPr bwMode="auto">
            <a:xfrm>
              <a:off x="1766777" y="1024250"/>
              <a:ext cx="1058180" cy="41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1</a:t>
              </a:r>
              <a:endParaRPr lang="en-GB" sz="1800">
                <a:latin typeface="Calibri" charset="0"/>
              </a:endParaRPr>
            </a:p>
          </p:txBody>
        </p:sp>
      </p:grpSp>
      <p:grpSp>
        <p:nvGrpSpPr>
          <p:cNvPr id="44067" name="Group 159"/>
          <p:cNvGrpSpPr>
            <a:grpSpLocks/>
          </p:cNvGrpSpPr>
          <p:nvPr/>
        </p:nvGrpSpPr>
        <p:grpSpPr bwMode="auto">
          <a:xfrm>
            <a:off x="6469063" y="3535363"/>
            <a:ext cx="2112962" cy="1089025"/>
            <a:chOff x="1285684" y="356469"/>
            <a:chExt cx="2357622" cy="1215271"/>
          </a:xfrm>
        </p:grpSpPr>
        <p:sp>
          <p:nvSpPr>
            <p:cNvPr id="161" name="Rectangle 160"/>
            <p:cNvSpPr/>
            <p:nvPr/>
          </p:nvSpPr>
          <p:spPr>
            <a:xfrm>
              <a:off x="1285684" y="356469"/>
              <a:ext cx="2357622" cy="1215271"/>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62" name="Teardrop 161"/>
            <p:cNvSpPr/>
            <p:nvPr/>
          </p:nvSpPr>
          <p:spPr>
            <a:xfrm rot="2891724">
              <a:off x="1971168" y="767479"/>
              <a:ext cx="260415" cy="260384"/>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63" name="Teardrop 162"/>
            <p:cNvSpPr/>
            <p:nvPr/>
          </p:nvSpPr>
          <p:spPr>
            <a:xfrm rot="2891724">
              <a:off x="1756838" y="767480"/>
              <a:ext cx="260415" cy="260383"/>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4087" name="TextBox 163"/>
            <p:cNvSpPr txBox="1">
              <a:spLocks noChangeArrowheads="1"/>
            </p:cNvSpPr>
            <p:nvPr/>
          </p:nvSpPr>
          <p:spPr bwMode="auto">
            <a:xfrm>
              <a:off x="1958650" y="1024249"/>
              <a:ext cx="696261" cy="41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Q</a:t>
              </a:r>
              <a:r>
                <a:rPr lang="en-GB" sz="1800" baseline="-25000">
                  <a:latin typeface="Calibri" charset="0"/>
                </a:rPr>
                <a:t>1</a:t>
              </a:r>
              <a:endParaRPr lang="en-GB" sz="1800">
                <a:latin typeface="Calibri" charset="0"/>
              </a:endParaRPr>
            </a:p>
          </p:txBody>
        </p:sp>
        <p:sp>
          <p:nvSpPr>
            <p:cNvPr id="44088" name="TextBox 164"/>
            <p:cNvSpPr txBox="1">
              <a:spLocks noChangeArrowheads="1"/>
            </p:cNvSpPr>
            <p:nvPr/>
          </p:nvSpPr>
          <p:spPr bwMode="auto">
            <a:xfrm>
              <a:off x="1766776" y="1024249"/>
              <a:ext cx="648525" cy="41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1</a:t>
              </a:r>
              <a:endParaRPr lang="en-GB" sz="1800">
                <a:latin typeface="Calibri" charset="0"/>
              </a:endParaRPr>
            </a:p>
          </p:txBody>
        </p:sp>
      </p:grpSp>
      <p:grpSp>
        <p:nvGrpSpPr>
          <p:cNvPr id="44068" name="Group 165"/>
          <p:cNvGrpSpPr>
            <a:grpSpLocks/>
          </p:cNvGrpSpPr>
          <p:nvPr/>
        </p:nvGrpSpPr>
        <p:grpSpPr bwMode="auto">
          <a:xfrm>
            <a:off x="6469063" y="4687888"/>
            <a:ext cx="2112962" cy="1089025"/>
            <a:chOff x="1285684" y="356716"/>
            <a:chExt cx="2357622" cy="1215271"/>
          </a:xfrm>
        </p:grpSpPr>
        <p:sp>
          <p:nvSpPr>
            <p:cNvPr id="167" name="Rectangle 166"/>
            <p:cNvSpPr/>
            <p:nvPr/>
          </p:nvSpPr>
          <p:spPr>
            <a:xfrm>
              <a:off x="1285684" y="356716"/>
              <a:ext cx="2357622" cy="1215271"/>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69" name="Teardrop 168"/>
            <p:cNvSpPr/>
            <p:nvPr/>
          </p:nvSpPr>
          <p:spPr>
            <a:xfrm rot="2891724">
              <a:off x="2185497" y="767727"/>
              <a:ext cx="260415" cy="260383"/>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4082" name="TextBox 169"/>
            <p:cNvSpPr txBox="1">
              <a:spLocks noChangeArrowheads="1"/>
            </p:cNvSpPr>
            <p:nvPr/>
          </p:nvSpPr>
          <p:spPr bwMode="auto">
            <a:xfrm>
              <a:off x="2624032" y="1024250"/>
              <a:ext cx="711063" cy="41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3</a:t>
              </a:r>
              <a:endParaRPr lang="en-GB" sz="1800">
                <a:latin typeface="Calibri" charset="0"/>
              </a:endParaRPr>
            </a:p>
          </p:txBody>
        </p:sp>
        <p:sp>
          <p:nvSpPr>
            <p:cNvPr id="44083" name="TextBox 170"/>
            <p:cNvSpPr txBox="1">
              <a:spLocks noChangeArrowheads="1"/>
            </p:cNvSpPr>
            <p:nvPr/>
          </p:nvSpPr>
          <p:spPr bwMode="auto">
            <a:xfrm>
              <a:off x="2195406" y="1024250"/>
              <a:ext cx="544528" cy="41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2</a:t>
              </a:r>
              <a:endParaRPr lang="en-GB" sz="1800">
                <a:latin typeface="Calibri" charset="0"/>
              </a:endParaRPr>
            </a:p>
          </p:txBody>
        </p:sp>
      </p:grpSp>
      <p:sp>
        <p:nvSpPr>
          <p:cNvPr id="77" name="Teardrop 76"/>
          <p:cNvSpPr/>
          <p:nvPr/>
        </p:nvSpPr>
        <p:spPr bwMode="auto">
          <a:xfrm rot="8291724">
            <a:off x="7221538" y="2432050"/>
            <a:ext cx="233362" cy="233363"/>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80" name="Teardrop 79"/>
          <p:cNvSpPr/>
          <p:nvPr/>
        </p:nvSpPr>
        <p:spPr bwMode="auto">
          <a:xfrm rot="8291724">
            <a:off x="7413625" y="3894138"/>
            <a:ext cx="233363" cy="233362"/>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81" name="Teardrop 80"/>
          <p:cNvSpPr/>
          <p:nvPr/>
        </p:nvSpPr>
        <p:spPr bwMode="auto">
          <a:xfrm rot="8291724">
            <a:off x="7515225" y="5534025"/>
            <a:ext cx="233363" cy="233363"/>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82" name="Teardrop 81"/>
          <p:cNvSpPr/>
          <p:nvPr/>
        </p:nvSpPr>
        <p:spPr bwMode="auto">
          <a:xfrm rot="2891724">
            <a:off x="7093744" y="5055394"/>
            <a:ext cx="233362" cy="2349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84" name="Teardrop 83"/>
          <p:cNvSpPr/>
          <p:nvPr/>
        </p:nvSpPr>
        <p:spPr bwMode="auto">
          <a:xfrm rot="2891724">
            <a:off x="1843087" y="5121276"/>
            <a:ext cx="233363" cy="233362"/>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87" name="Teardrop 86"/>
          <p:cNvSpPr/>
          <p:nvPr/>
        </p:nvSpPr>
        <p:spPr bwMode="auto">
          <a:xfrm rot="8291724">
            <a:off x="2163763" y="5110163"/>
            <a:ext cx="233362" cy="2349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88" name="Teardrop 87"/>
          <p:cNvSpPr/>
          <p:nvPr/>
        </p:nvSpPr>
        <p:spPr bwMode="auto">
          <a:xfrm rot="8291724">
            <a:off x="2163763" y="3648075"/>
            <a:ext cx="233362" cy="233363"/>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90" name="Teardrop 89"/>
          <p:cNvSpPr/>
          <p:nvPr/>
        </p:nvSpPr>
        <p:spPr bwMode="auto">
          <a:xfrm rot="8291724">
            <a:off x="2154238" y="2495550"/>
            <a:ext cx="233362" cy="233363"/>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91" name="Teardrop 90"/>
          <p:cNvSpPr/>
          <p:nvPr/>
        </p:nvSpPr>
        <p:spPr bwMode="auto">
          <a:xfrm rot="8291724">
            <a:off x="2163763" y="1333500"/>
            <a:ext cx="233362" cy="233363"/>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92" name="Teardrop 91"/>
          <p:cNvSpPr/>
          <p:nvPr/>
        </p:nvSpPr>
        <p:spPr bwMode="auto">
          <a:xfrm rot="2891724">
            <a:off x="7669213" y="5056188"/>
            <a:ext cx="233362" cy="233362"/>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44079" name="TextBox 93"/>
          <p:cNvSpPr txBox="1">
            <a:spLocks noChangeArrowheads="1"/>
          </p:cNvSpPr>
          <p:nvPr/>
        </p:nvSpPr>
        <p:spPr bwMode="auto">
          <a:xfrm>
            <a:off x="6934200" y="53340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Q</a:t>
            </a:r>
            <a:r>
              <a:rPr lang="en-GB" sz="1800" baseline="-25000">
                <a:latin typeface="Calibri" charset="0"/>
              </a:rPr>
              <a:t>1</a:t>
            </a:r>
            <a:endParaRPr lang="en-GB" sz="1800">
              <a:latin typeface="Calibri" charset="0"/>
            </a:endParaRPr>
          </a:p>
        </p:txBody>
      </p:sp>
    </p:spTree>
    <p:extLst>
      <p:ext uri="{BB962C8B-B14F-4D97-AF65-F5344CB8AC3E}">
        <p14:creationId xmlns:p14="http://schemas.microsoft.com/office/powerpoint/2010/main" val="151123217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84"/>
          <p:cNvGrpSpPr>
            <a:grpSpLocks/>
          </p:cNvGrpSpPr>
          <p:nvPr/>
        </p:nvGrpSpPr>
        <p:grpSpPr bwMode="auto">
          <a:xfrm>
            <a:off x="762000" y="3427413"/>
            <a:ext cx="2357438" cy="1214437"/>
            <a:chOff x="714348" y="3000372"/>
            <a:chExt cx="2357454" cy="1214446"/>
          </a:xfrm>
        </p:grpSpPr>
        <p:grpSp>
          <p:nvGrpSpPr>
            <p:cNvPr id="46118" name="Group 112"/>
            <p:cNvGrpSpPr>
              <a:grpSpLocks/>
            </p:cNvGrpSpPr>
            <p:nvPr/>
          </p:nvGrpSpPr>
          <p:grpSpPr bwMode="auto">
            <a:xfrm>
              <a:off x="714348" y="3000372"/>
              <a:ext cx="2357454" cy="1214446"/>
              <a:chOff x="1285852" y="357166"/>
              <a:chExt cx="2357454" cy="1214446"/>
            </a:xfrm>
          </p:grpSpPr>
          <p:sp>
            <p:nvSpPr>
              <p:cNvPr id="121" name="Rectangle 120"/>
              <p:cNvSpPr/>
              <p:nvPr/>
            </p:nvSpPr>
            <p:spPr>
              <a:xfrm>
                <a:off x="1285852" y="357166"/>
                <a:ext cx="2357454"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2" name="Teardrop 121"/>
              <p:cNvSpPr/>
              <p:nvPr/>
            </p:nvSpPr>
            <p:spPr>
              <a:xfrm rot="2891724">
                <a:off x="2614599" y="768331"/>
                <a:ext cx="260352" cy="260352"/>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3" name="Teardrop 122"/>
              <p:cNvSpPr/>
              <p:nvPr/>
            </p:nvSpPr>
            <p:spPr>
              <a:xfrm rot="2891724">
                <a:off x="2054207" y="768331"/>
                <a:ext cx="260352" cy="260352"/>
              </a:xfrm>
              <a:prstGeom prst="teardrop">
                <a:avLst>
                  <a:gd name="adj" fmla="val 113333"/>
                </a:avLst>
              </a:prstGeom>
              <a:solidFill>
                <a:schemeClr val="accent5">
                  <a:lumMod val="40000"/>
                  <a:lumOff val="60000"/>
                  <a:alpha val="51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grpSp>
        <p:sp>
          <p:nvSpPr>
            <p:cNvPr id="88" name="Teardrop 87"/>
            <p:cNvSpPr/>
            <p:nvPr/>
          </p:nvSpPr>
          <p:spPr>
            <a:xfrm rot="8291724">
              <a:off x="1768455" y="3054347"/>
              <a:ext cx="260352" cy="260352"/>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grpSp>
      <p:grpSp>
        <p:nvGrpSpPr>
          <p:cNvPr id="46083" name="Group 117"/>
          <p:cNvGrpSpPr>
            <a:grpSpLocks/>
          </p:cNvGrpSpPr>
          <p:nvPr/>
        </p:nvGrpSpPr>
        <p:grpSpPr bwMode="auto">
          <a:xfrm>
            <a:off x="3476625" y="2070100"/>
            <a:ext cx="2357438" cy="1214438"/>
            <a:chOff x="714348" y="4286256"/>
            <a:chExt cx="2357454" cy="1214446"/>
          </a:xfrm>
        </p:grpSpPr>
        <p:sp>
          <p:nvSpPr>
            <p:cNvPr id="125" name="Rectangle 124"/>
            <p:cNvSpPr/>
            <p:nvPr/>
          </p:nvSpPr>
          <p:spPr>
            <a:xfrm>
              <a:off x="714348" y="4286256"/>
              <a:ext cx="2357454"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0" name="Teardrop 119"/>
            <p:cNvSpPr/>
            <p:nvPr/>
          </p:nvSpPr>
          <p:spPr>
            <a:xfrm rot="2891724">
              <a:off x="1411266" y="4697422"/>
              <a:ext cx="260352" cy="260352"/>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4" name="Teardrop 123"/>
            <p:cNvSpPr/>
            <p:nvPr/>
          </p:nvSpPr>
          <p:spPr>
            <a:xfrm rot="8291724">
              <a:off x="1768455" y="4686309"/>
              <a:ext cx="260352" cy="260352"/>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grpSp>
      <p:grpSp>
        <p:nvGrpSpPr>
          <p:cNvPr id="46084" name="Group 128"/>
          <p:cNvGrpSpPr>
            <a:grpSpLocks/>
          </p:cNvGrpSpPr>
          <p:nvPr/>
        </p:nvGrpSpPr>
        <p:grpSpPr bwMode="auto">
          <a:xfrm>
            <a:off x="6191250" y="2070100"/>
            <a:ext cx="2357438" cy="1214438"/>
            <a:chOff x="714348" y="4286256"/>
            <a:chExt cx="2357454" cy="1214446"/>
          </a:xfrm>
        </p:grpSpPr>
        <p:sp>
          <p:nvSpPr>
            <p:cNvPr id="133" name="Rectangle 132"/>
            <p:cNvSpPr/>
            <p:nvPr/>
          </p:nvSpPr>
          <p:spPr>
            <a:xfrm>
              <a:off x="714348" y="4286256"/>
              <a:ext cx="2357454"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31" name="Teardrop 130"/>
            <p:cNvSpPr/>
            <p:nvPr/>
          </p:nvSpPr>
          <p:spPr>
            <a:xfrm rot="2891724">
              <a:off x="1411266" y="4697422"/>
              <a:ext cx="260352" cy="260352"/>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32" name="Teardrop 131"/>
            <p:cNvSpPr/>
            <p:nvPr/>
          </p:nvSpPr>
          <p:spPr>
            <a:xfrm rot="8291724">
              <a:off x="1768455" y="4972061"/>
              <a:ext cx="260352" cy="260352"/>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grpSp>
      <p:grpSp>
        <p:nvGrpSpPr>
          <p:cNvPr id="46085" name="Group 156"/>
          <p:cNvGrpSpPr>
            <a:grpSpLocks/>
          </p:cNvGrpSpPr>
          <p:nvPr/>
        </p:nvGrpSpPr>
        <p:grpSpPr bwMode="auto">
          <a:xfrm>
            <a:off x="3476625" y="3427413"/>
            <a:ext cx="2357438" cy="1214437"/>
            <a:chOff x="714348" y="4286256"/>
            <a:chExt cx="2357454" cy="1214446"/>
          </a:xfrm>
        </p:grpSpPr>
        <p:sp>
          <p:nvSpPr>
            <p:cNvPr id="159" name="Rectangle 158"/>
            <p:cNvSpPr/>
            <p:nvPr/>
          </p:nvSpPr>
          <p:spPr>
            <a:xfrm>
              <a:off x="714348" y="4286256"/>
              <a:ext cx="2357454"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60" name="Teardrop 159"/>
            <p:cNvSpPr/>
            <p:nvPr/>
          </p:nvSpPr>
          <p:spPr>
            <a:xfrm rot="8291724">
              <a:off x="1768455" y="4686309"/>
              <a:ext cx="260352" cy="260352"/>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grpSp>
      <p:grpSp>
        <p:nvGrpSpPr>
          <p:cNvPr id="46086" name="Group 165"/>
          <p:cNvGrpSpPr>
            <a:grpSpLocks/>
          </p:cNvGrpSpPr>
          <p:nvPr/>
        </p:nvGrpSpPr>
        <p:grpSpPr bwMode="auto">
          <a:xfrm>
            <a:off x="6191250" y="3427413"/>
            <a:ext cx="2357438" cy="1214437"/>
            <a:chOff x="714348" y="4286256"/>
            <a:chExt cx="2357454" cy="1214446"/>
          </a:xfrm>
        </p:grpSpPr>
        <p:sp>
          <p:nvSpPr>
            <p:cNvPr id="168" name="Rectangle 167"/>
            <p:cNvSpPr/>
            <p:nvPr/>
          </p:nvSpPr>
          <p:spPr>
            <a:xfrm>
              <a:off x="714348" y="4286256"/>
              <a:ext cx="2357454"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72" name="Teardrop 171"/>
            <p:cNvSpPr/>
            <p:nvPr/>
          </p:nvSpPr>
          <p:spPr>
            <a:xfrm rot="8291724">
              <a:off x="1768455" y="4972061"/>
              <a:ext cx="260352" cy="260352"/>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grpSp>
      <p:sp>
        <p:nvSpPr>
          <p:cNvPr id="173" name="Teardrop 172"/>
          <p:cNvSpPr/>
          <p:nvPr/>
        </p:nvSpPr>
        <p:spPr>
          <a:xfrm rot="2891724">
            <a:off x="4519613" y="3541713"/>
            <a:ext cx="260350" cy="2603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74" name="Teardrop 173"/>
          <p:cNvSpPr/>
          <p:nvPr/>
        </p:nvSpPr>
        <p:spPr>
          <a:xfrm rot="2891724">
            <a:off x="7234238" y="3552825"/>
            <a:ext cx="260350" cy="260350"/>
          </a:xfrm>
          <a:prstGeom prst="teardrop">
            <a:avLst>
              <a:gd name="adj" fmla="val 113333"/>
            </a:avLst>
          </a:prstGeom>
          <a:solidFill>
            <a:schemeClr val="accent5">
              <a:lumMod val="40000"/>
              <a:lumOff val="60000"/>
              <a:alpha val="5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75" name="Teardrop 174"/>
          <p:cNvSpPr/>
          <p:nvPr/>
        </p:nvSpPr>
        <p:spPr>
          <a:xfrm rot="2891724">
            <a:off x="7662863" y="3827463"/>
            <a:ext cx="260350" cy="2603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76" name="Teardrop 175"/>
          <p:cNvSpPr/>
          <p:nvPr/>
        </p:nvSpPr>
        <p:spPr>
          <a:xfrm rot="2891724">
            <a:off x="4162425" y="3827463"/>
            <a:ext cx="260350" cy="260350"/>
          </a:xfrm>
          <a:prstGeom prst="teardrop">
            <a:avLst>
              <a:gd name="adj" fmla="val 113333"/>
            </a:avLst>
          </a:prstGeom>
          <a:solidFill>
            <a:schemeClr val="accent5">
              <a:lumMod val="40000"/>
              <a:lumOff val="60000"/>
              <a:alpha val="5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grpSp>
        <p:nvGrpSpPr>
          <p:cNvPr id="46091" name="Group 176"/>
          <p:cNvGrpSpPr>
            <a:grpSpLocks/>
          </p:cNvGrpSpPr>
          <p:nvPr/>
        </p:nvGrpSpPr>
        <p:grpSpPr bwMode="auto">
          <a:xfrm>
            <a:off x="3476625" y="4784725"/>
            <a:ext cx="2357438" cy="1214438"/>
            <a:chOff x="714348" y="4286256"/>
            <a:chExt cx="2357454" cy="1214446"/>
          </a:xfrm>
        </p:grpSpPr>
        <p:sp>
          <p:nvSpPr>
            <p:cNvPr id="178" name="Rectangle 177"/>
            <p:cNvSpPr/>
            <p:nvPr/>
          </p:nvSpPr>
          <p:spPr>
            <a:xfrm>
              <a:off x="714348" y="4286256"/>
              <a:ext cx="2357454"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79" name="Teardrop 178"/>
            <p:cNvSpPr/>
            <p:nvPr/>
          </p:nvSpPr>
          <p:spPr>
            <a:xfrm rot="8291724">
              <a:off x="1768455" y="4686309"/>
              <a:ext cx="260352" cy="260352"/>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grpSp>
      <p:grpSp>
        <p:nvGrpSpPr>
          <p:cNvPr id="46092" name="Group 179"/>
          <p:cNvGrpSpPr>
            <a:grpSpLocks/>
          </p:cNvGrpSpPr>
          <p:nvPr/>
        </p:nvGrpSpPr>
        <p:grpSpPr bwMode="auto">
          <a:xfrm>
            <a:off x="6191250" y="4784725"/>
            <a:ext cx="2357438" cy="1214438"/>
            <a:chOff x="714348" y="4286256"/>
            <a:chExt cx="2357454" cy="1214446"/>
          </a:xfrm>
        </p:grpSpPr>
        <p:sp>
          <p:nvSpPr>
            <p:cNvPr id="181" name="Rectangle 180"/>
            <p:cNvSpPr/>
            <p:nvPr/>
          </p:nvSpPr>
          <p:spPr>
            <a:xfrm>
              <a:off x="714348" y="4286256"/>
              <a:ext cx="2357454"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82" name="Teardrop 181"/>
            <p:cNvSpPr/>
            <p:nvPr/>
          </p:nvSpPr>
          <p:spPr>
            <a:xfrm rot="8291724">
              <a:off x="1768455" y="4972061"/>
              <a:ext cx="260352" cy="260352"/>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grpSp>
      <p:sp>
        <p:nvSpPr>
          <p:cNvPr id="183" name="Teardrop 182"/>
          <p:cNvSpPr/>
          <p:nvPr/>
        </p:nvSpPr>
        <p:spPr>
          <a:xfrm rot="2891724">
            <a:off x="4887913" y="5184775"/>
            <a:ext cx="260350" cy="2603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84" name="Teardrop 183"/>
          <p:cNvSpPr/>
          <p:nvPr/>
        </p:nvSpPr>
        <p:spPr>
          <a:xfrm rot="2891724">
            <a:off x="7519988" y="5184775"/>
            <a:ext cx="260350" cy="260350"/>
          </a:xfrm>
          <a:prstGeom prst="teardrop">
            <a:avLst>
              <a:gd name="adj" fmla="val 113333"/>
            </a:avLst>
          </a:prstGeom>
          <a:solidFill>
            <a:schemeClr val="accent5">
              <a:lumMod val="40000"/>
              <a:lumOff val="60000"/>
              <a:alpha val="5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85" name="Teardrop 184"/>
          <p:cNvSpPr/>
          <p:nvPr/>
        </p:nvSpPr>
        <p:spPr>
          <a:xfrm rot="2891724">
            <a:off x="7948613" y="5184775"/>
            <a:ext cx="260350" cy="2603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86" name="Teardrop 185"/>
          <p:cNvSpPr/>
          <p:nvPr/>
        </p:nvSpPr>
        <p:spPr>
          <a:xfrm rot="2891724">
            <a:off x="4162425" y="5184775"/>
            <a:ext cx="260350" cy="260350"/>
          </a:xfrm>
          <a:prstGeom prst="teardrop">
            <a:avLst>
              <a:gd name="adj" fmla="val 113333"/>
            </a:avLst>
          </a:prstGeom>
          <a:solidFill>
            <a:schemeClr val="accent5">
              <a:lumMod val="40000"/>
              <a:lumOff val="60000"/>
              <a:alpha val="5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cxnSp>
        <p:nvCxnSpPr>
          <p:cNvPr id="187" name="Straight Connector 186"/>
          <p:cNvCxnSpPr/>
          <p:nvPr/>
        </p:nvCxnSpPr>
        <p:spPr>
          <a:xfrm rot="10800000" flipV="1">
            <a:off x="762000" y="6356350"/>
            <a:ext cx="7786688"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a:off x="7298531" y="63682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5400000">
            <a:off x="1797844" y="634444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5400000">
            <a:off x="4512469" y="636984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flipV="1">
            <a:off x="3119438" y="2678113"/>
            <a:ext cx="357187" cy="1357312"/>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p:nvPr/>
        </p:nvCxnSpPr>
        <p:spPr>
          <a:xfrm>
            <a:off x="3119438" y="4035425"/>
            <a:ext cx="357187" cy="158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a:off x="3119438" y="4035425"/>
            <a:ext cx="357187" cy="135731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03930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Placeholder 4"/>
          <p:cNvSpPr>
            <a:spLocks noGrp="1"/>
          </p:cNvSpPr>
          <p:nvPr>
            <p:ph type="body" idx="1"/>
          </p:nvPr>
        </p:nvSpPr>
        <p:spPr/>
        <p:txBody>
          <a:bodyPr/>
          <a:lstStyle/>
          <a:p>
            <a:endParaRPr lang="en-US">
              <a:latin typeface="Tw Cen MT" charset="0"/>
              <a:ea typeface="ＭＳ Ｐゴシック" charset="0"/>
              <a:cs typeface="ＭＳ Ｐゴシック" charset="0"/>
            </a:endParaRPr>
          </a:p>
        </p:txBody>
      </p:sp>
      <p:sp>
        <p:nvSpPr>
          <p:cNvPr id="4" name="Title 3"/>
          <p:cNvSpPr>
            <a:spLocks noGrp="1"/>
          </p:cNvSpPr>
          <p:nvPr>
            <p:ph type="title"/>
          </p:nvPr>
        </p:nvSpPr>
        <p:spPr/>
        <p:txBody>
          <a:bodyPr/>
          <a:lstStyle/>
          <a:p>
            <a:r>
              <a:rPr lang="en-US" cap="none">
                <a:latin typeface="Tw Cen MT" charset="0"/>
                <a:ea typeface="ＭＳ Ｐゴシック" charset="0"/>
                <a:cs typeface="ＭＳ Ｐゴシック" charset="0"/>
              </a:rPr>
              <a:t>EXTRAPOLATION ALGORITHMS</a:t>
            </a:r>
          </a:p>
        </p:txBody>
      </p:sp>
    </p:spTree>
    <p:extLst>
      <p:ext uri="{BB962C8B-B14F-4D97-AF65-F5344CB8AC3E}">
        <p14:creationId xmlns:p14="http://schemas.microsoft.com/office/powerpoint/2010/main" val="137025450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Extrapolation Algorithms</a:t>
            </a:r>
            <a:endParaRPr lang="en-US" dirty="0"/>
          </a:p>
        </p:txBody>
      </p:sp>
      <p:sp>
        <p:nvSpPr>
          <p:cNvPr id="5" name="Content Placeholder 4"/>
          <p:cNvSpPr>
            <a:spLocks noGrp="1"/>
          </p:cNvSpPr>
          <p:nvPr>
            <p:ph sz="quarter" idx="1"/>
          </p:nvPr>
        </p:nvSpPr>
        <p:spPr/>
        <p:txBody>
          <a:bodyPr/>
          <a:lstStyle/>
          <a:p>
            <a:r>
              <a:rPr lang="en-US" dirty="0" smtClean="0"/>
              <a:t>Because we “see” the historic events of remote clients, can we predict further ahead (i.e. in to their future!)</a:t>
            </a:r>
          </a:p>
          <a:p>
            <a:r>
              <a:rPr lang="en-US" dirty="0"/>
              <a:t>This is most commonly done for position and velocity, in which case it is known as </a:t>
            </a:r>
            <a:r>
              <a:rPr lang="en-US" i="1" dirty="0"/>
              <a:t>dead-reckoning</a:t>
            </a:r>
            <a:r>
              <a:rPr lang="en-GB" dirty="0"/>
              <a:t> </a:t>
            </a:r>
            <a:endParaRPr lang="en-GB" dirty="0" smtClean="0"/>
          </a:p>
          <a:p>
            <a:r>
              <a:rPr lang="en-GB" dirty="0" smtClean="0"/>
              <a:t>You know the position and velocity at a previous time, so where should it be now?</a:t>
            </a:r>
          </a:p>
          <a:p>
            <a:r>
              <a:rPr lang="en-GB" dirty="0" smtClean="0"/>
              <a:t>Two requirements:</a:t>
            </a:r>
          </a:p>
          <a:p>
            <a:pPr lvl="1"/>
            <a:r>
              <a:rPr lang="en-GB" dirty="0" smtClean="0"/>
              <a:t>Extrapolation algorithm: how to predict?</a:t>
            </a:r>
          </a:p>
          <a:p>
            <a:pPr lvl="1"/>
            <a:r>
              <a:rPr lang="en-GB" dirty="0" smtClean="0"/>
              <a:t>Convergence algorithm: what if you got it wrong?</a:t>
            </a:r>
          </a:p>
          <a:p>
            <a:endParaRPr lang="en-US" dirty="0" smtClean="0"/>
          </a:p>
          <a:p>
            <a:endParaRPr lang="en-US" dirty="0"/>
          </a:p>
        </p:txBody>
      </p:sp>
    </p:spTree>
    <p:extLst>
      <p:ext uri="{BB962C8B-B14F-4D97-AF65-F5344CB8AC3E}">
        <p14:creationId xmlns:p14="http://schemas.microsoft.com/office/powerpoint/2010/main" val="2261762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 Reckoning: Extrapolation</a:t>
            </a:r>
            <a:endParaRPr lang="en-US" dirty="0"/>
          </a:p>
        </p:txBody>
      </p:sp>
      <p:sp>
        <p:nvSpPr>
          <p:cNvPr id="3" name="Content Placeholder 2"/>
          <p:cNvSpPr>
            <a:spLocks noGrp="1"/>
          </p:cNvSpPr>
          <p:nvPr>
            <p:ph sz="quarter" idx="1"/>
          </p:nvPr>
        </p:nvSpPr>
        <p:spPr/>
        <p:txBody>
          <a:bodyPr/>
          <a:lstStyle/>
          <a:p>
            <a:r>
              <a:rPr lang="en-US" dirty="0"/>
              <a:t>1</a:t>
            </a:r>
            <a:r>
              <a:rPr lang="en-US" baseline="30000" dirty="0"/>
              <a:t>st</a:t>
            </a:r>
            <a:r>
              <a:rPr lang="en-US" dirty="0"/>
              <a:t> order </a:t>
            </a:r>
            <a:r>
              <a:rPr lang="en-US" dirty="0" smtClean="0"/>
              <a:t>model</a:t>
            </a:r>
            <a:endParaRPr lang="en-GB" dirty="0" smtClean="0"/>
          </a:p>
          <a:p>
            <a:endParaRPr lang="en-GB" dirty="0"/>
          </a:p>
          <a:p>
            <a:endParaRPr lang="en-GB" dirty="0"/>
          </a:p>
          <a:p>
            <a:r>
              <a:rPr lang="en-US" dirty="0"/>
              <a:t>2</a:t>
            </a:r>
            <a:r>
              <a:rPr lang="en-US" baseline="30000" dirty="0"/>
              <a:t>nd</a:t>
            </a:r>
            <a:r>
              <a:rPr lang="en-US" dirty="0"/>
              <a:t> order model</a:t>
            </a:r>
            <a:r>
              <a:rPr lang="en-GB" dirty="0"/>
              <a:t> </a:t>
            </a:r>
            <a:endParaRPr lang="en-GB" dirty="0" smtClean="0"/>
          </a:p>
          <a:p>
            <a:endParaRPr lang="en-GB" dirty="0"/>
          </a:p>
          <a:p>
            <a:endParaRPr lang="en-GB" dirty="0"/>
          </a:p>
          <a:p>
            <a:endParaRPr lang="en-US" dirty="0"/>
          </a:p>
        </p:txBody>
      </p:sp>
      <p:pic>
        <p:nvPicPr>
          <p:cNvPr id="4" name="Picture 3"/>
          <p:cNvPicPr>
            <a:picLocks noChangeAspect="1"/>
          </p:cNvPicPr>
          <p:nvPr/>
        </p:nvPicPr>
        <p:blipFill>
          <a:blip r:embed="rId2"/>
          <a:stretch>
            <a:fillRect/>
          </a:stretch>
        </p:blipFill>
        <p:spPr>
          <a:xfrm>
            <a:off x="2123727" y="2348880"/>
            <a:ext cx="13710323" cy="1008112"/>
          </a:xfrm>
          <a:prstGeom prst="rect">
            <a:avLst/>
          </a:prstGeom>
        </p:spPr>
      </p:pic>
      <p:pic>
        <p:nvPicPr>
          <p:cNvPr id="5" name="Picture 4"/>
          <p:cNvPicPr>
            <a:picLocks noChangeAspect="1"/>
          </p:cNvPicPr>
          <p:nvPr/>
        </p:nvPicPr>
        <p:blipFill>
          <a:blip r:embed="rId3"/>
          <a:stretch>
            <a:fillRect/>
          </a:stretch>
        </p:blipFill>
        <p:spPr>
          <a:xfrm>
            <a:off x="1907703" y="3789040"/>
            <a:ext cx="10644661" cy="1440160"/>
          </a:xfrm>
          <a:prstGeom prst="rect">
            <a:avLst/>
          </a:prstGeom>
        </p:spPr>
      </p:pic>
    </p:spTree>
    <p:extLst>
      <p:ext uri="{BB962C8B-B14F-4D97-AF65-F5344CB8AC3E}">
        <p14:creationId xmlns:p14="http://schemas.microsoft.com/office/powerpoint/2010/main" val="11905740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Send Updates</a:t>
            </a:r>
            <a:endParaRPr lang="en-US" dirty="0"/>
          </a:p>
        </p:txBody>
      </p:sp>
      <p:sp>
        <p:nvSpPr>
          <p:cNvPr id="3" name="Content Placeholder 2"/>
          <p:cNvSpPr>
            <a:spLocks noGrp="1"/>
          </p:cNvSpPr>
          <p:nvPr>
            <p:ph sz="quarter" idx="1"/>
          </p:nvPr>
        </p:nvSpPr>
        <p:spPr/>
        <p:txBody>
          <a:bodyPr/>
          <a:lstStyle/>
          <a:p>
            <a:r>
              <a:rPr lang="en-US" dirty="0" smtClean="0"/>
              <a:t>Note that if this extrapolation is true you never need to send another event!</a:t>
            </a:r>
          </a:p>
          <a:p>
            <a:r>
              <a:rPr lang="en-US" dirty="0" smtClean="0"/>
              <a:t>It will be wrong (diverge) if acceleration changes</a:t>
            </a:r>
          </a:p>
          <a:p>
            <a:r>
              <a:rPr lang="en-US" dirty="0" smtClean="0"/>
              <a:t>BUT you can wait until it diverges a little bit before sending events</a:t>
            </a:r>
          </a:p>
          <a:p>
            <a:r>
              <a:rPr lang="en-US" dirty="0" smtClean="0"/>
              <a:t>The sender can calculate the results as if others were interpolating (a ghost), and send an update when the ghost and real position diverge</a:t>
            </a:r>
            <a:endParaRPr lang="en-US" dirty="0"/>
          </a:p>
        </p:txBody>
      </p:sp>
    </p:spTree>
    <p:extLst>
      <p:ext uri="{BB962C8B-B14F-4D97-AF65-F5344CB8AC3E}">
        <p14:creationId xmlns:p14="http://schemas.microsoft.com/office/powerpoint/2010/main" val="179173855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Box 3"/>
          <p:cNvSpPr txBox="1">
            <a:spLocks noChangeArrowheads="1"/>
          </p:cNvSpPr>
          <p:nvPr/>
        </p:nvSpPr>
        <p:spPr bwMode="auto">
          <a:xfrm>
            <a:off x="228600" y="1524000"/>
            <a:ext cx="1836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1</a:t>
            </a:r>
            <a:r>
              <a:rPr lang="en-GB" sz="2000" baseline="30000">
                <a:latin typeface="Calibri" charset="0"/>
              </a:rPr>
              <a:t>st</a:t>
            </a:r>
            <a:r>
              <a:rPr lang="en-GB" sz="2000">
                <a:latin typeface="Calibri" charset="0"/>
              </a:rPr>
              <a:t> Order Model</a:t>
            </a:r>
          </a:p>
        </p:txBody>
      </p:sp>
      <p:grpSp>
        <p:nvGrpSpPr>
          <p:cNvPr id="49155" name="Group 70"/>
          <p:cNvGrpSpPr>
            <a:grpSpLocks/>
          </p:cNvGrpSpPr>
          <p:nvPr/>
        </p:nvGrpSpPr>
        <p:grpSpPr bwMode="auto">
          <a:xfrm>
            <a:off x="228600" y="2249488"/>
            <a:ext cx="4114800" cy="3048000"/>
            <a:chOff x="1104900" y="1863725"/>
            <a:chExt cx="2643188" cy="1893888"/>
          </a:xfrm>
        </p:grpSpPr>
        <p:sp>
          <p:nvSpPr>
            <p:cNvPr id="40" name="Freeform 39"/>
            <p:cNvSpPr/>
            <p:nvPr/>
          </p:nvSpPr>
          <p:spPr>
            <a:xfrm>
              <a:off x="1176282" y="1863725"/>
              <a:ext cx="2571806" cy="1857391"/>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82240" h="2047842">
                  <a:moveTo>
                    <a:pt x="0" y="1403380"/>
                  </a:moveTo>
                  <a:cubicBezTo>
                    <a:pt x="4344" y="1098464"/>
                    <a:pt x="22352" y="783620"/>
                    <a:pt x="207264" y="574324"/>
                  </a:cubicBezTo>
                  <a:cubicBezTo>
                    <a:pt x="392176" y="365028"/>
                    <a:pt x="932850" y="0"/>
                    <a:pt x="1109472" y="147604"/>
                  </a:cubicBezTo>
                  <a:cubicBezTo>
                    <a:pt x="1286094" y="295208"/>
                    <a:pt x="1348278" y="1155150"/>
                    <a:pt x="1266998" y="1459950"/>
                  </a:cubicBezTo>
                  <a:cubicBezTo>
                    <a:pt x="1159302" y="1693630"/>
                    <a:pt x="514635" y="1904966"/>
                    <a:pt x="621792" y="1976404"/>
                  </a:cubicBezTo>
                  <a:cubicBezTo>
                    <a:pt x="728949" y="2047842"/>
                    <a:pt x="1585634" y="1975504"/>
                    <a:pt x="1909940" y="1888578"/>
                  </a:cubicBezTo>
                  <a:cubicBezTo>
                    <a:pt x="2234246" y="1801652"/>
                    <a:pt x="2395728" y="1567972"/>
                    <a:pt x="2474976" y="1464340"/>
                  </a:cubicBezTo>
                  <a:cubicBezTo>
                    <a:pt x="2554224" y="1360708"/>
                    <a:pt x="2574544" y="1005108"/>
                    <a:pt x="2609088" y="805972"/>
                  </a:cubicBezTo>
                  <a:cubicBezTo>
                    <a:pt x="2643632" y="606836"/>
                    <a:pt x="2657856" y="448340"/>
                    <a:pt x="2682240" y="269524"/>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nvGrpSpPr>
            <p:cNvPr id="49160" name="Group 40"/>
            <p:cNvGrpSpPr>
              <a:grpSpLocks/>
            </p:cNvGrpSpPr>
            <p:nvPr/>
          </p:nvGrpSpPr>
          <p:grpSpPr bwMode="auto">
            <a:xfrm>
              <a:off x="1104900" y="2720975"/>
              <a:ext cx="142875" cy="500063"/>
              <a:chOff x="500034" y="1428737"/>
              <a:chExt cx="142876" cy="500065"/>
            </a:xfrm>
          </p:grpSpPr>
          <p:cxnSp>
            <p:nvCxnSpPr>
              <p:cNvPr id="42" name="Straight Arrow Connector 41"/>
              <p:cNvCxnSpPr/>
              <p:nvPr/>
            </p:nvCxnSpPr>
            <p:spPr>
              <a:xfrm rot="5400000" flipH="1" flipV="1">
                <a:off x="356873" y="1643211"/>
                <a:ext cx="429086"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500034" y="1785746"/>
                <a:ext cx="142766" cy="143029"/>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49161" name="Group 43"/>
            <p:cNvGrpSpPr>
              <a:grpSpLocks/>
            </p:cNvGrpSpPr>
            <p:nvPr/>
          </p:nvGrpSpPr>
          <p:grpSpPr bwMode="auto">
            <a:xfrm rot="2580000">
              <a:off x="1398588" y="2024063"/>
              <a:ext cx="142875" cy="500062"/>
              <a:chOff x="500034" y="1428737"/>
              <a:chExt cx="142876" cy="500065"/>
            </a:xfrm>
          </p:grpSpPr>
          <p:cxnSp>
            <p:nvCxnSpPr>
              <p:cNvPr id="45" name="Straight Arrow Connector 44"/>
              <p:cNvCxnSpPr/>
              <p:nvPr/>
            </p:nvCxnSpPr>
            <p:spPr>
              <a:xfrm rot="5400000" flipH="1" flipV="1">
                <a:off x="356338" y="1643524"/>
                <a:ext cx="429086"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498657" y="1785688"/>
                <a:ext cx="142766" cy="142042"/>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49162" name="Group 46"/>
            <p:cNvGrpSpPr>
              <a:grpSpLocks/>
            </p:cNvGrpSpPr>
            <p:nvPr/>
          </p:nvGrpSpPr>
          <p:grpSpPr bwMode="auto">
            <a:xfrm rot="4800000">
              <a:off x="2077244" y="1712119"/>
              <a:ext cx="142875" cy="500063"/>
              <a:chOff x="500034" y="1428737"/>
              <a:chExt cx="142876" cy="500065"/>
            </a:xfrm>
          </p:grpSpPr>
          <p:cxnSp>
            <p:nvCxnSpPr>
              <p:cNvPr id="48" name="Straight Arrow Connector 47"/>
              <p:cNvCxnSpPr/>
              <p:nvPr/>
            </p:nvCxnSpPr>
            <p:spPr>
              <a:xfrm rot="5400000" flipH="1" flipV="1">
                <a:off x="355237" y="1642310"/>
                <a:ext cx="429316"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498467" y="1784771"/>
                <a:ext cx="143029" cy="14276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49163" name="Group 49"/>
            <p:cNvGrpSpPr>
              <a:grpSpLocks/>
            </p:cNvGrpSpPr>
            <p:nvPr/>
          </p:nvGrpSpPr>
          <p:grpSpPr bwMode="auto">
            <a:xfrm rot="10380000">
              <a:off x="2333625" y="2227263"/>
              <a:ext cx="142875" cy="500062"/>
              <a:chOff x="500034" y="1428737"/>
              <a:chExt cx="142876" cy="500065"/>
            </a:xfrm>
          </p:grpSpPr>
          <p:cxnSp>
            <p:nvCxnSpPr>
              <p:cNvPr id="51" name="Straight Arrow Connector 50"/>
              <p:cNvCxnSpPr/>
              <p:nvPr/>
            </p:nvCxnSpPr>
            <p:spPr>
              <a:xfrm rot="5400000" flipH="1" flipV="1">
                <a:off x="358964" y="1642210"/>
                <a:ext cx="428100"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501041" y="1785787"/>
                <a:ext cx="142766" cy="14302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49164" name="Group 52"/>
            <p:cNvGrpSpPr>
              <a:grpSpLocks/>
            </p:cNvGrpSpPr>
            <p:nvPr/>
          </p:nvGrpSpPr>
          <p:grpSpPr bwMode="auto">
            <a:xfrm rot="-10320000">
              <a:off x="2327275" y="2943225"/>
              <a:ext cx="142875" cy="500063"/>
              <a:chOff x="500034" y="1428737"/>
              <a:chExt cx="142876" cy="500065"/>
            </a:xfrm>
          </p:grpSpPr>
          <p:cxnSp>
            <p:nvCxnSpPr>
              <p:cNvPr id="54" name="Straight Arrow Connector 53"/>
              <p:cNvCxnSpPr/>
              <p:nvPr/>
            </p:nvCxnSpPr>
            <p:spPr>
              <a:xfrm rot="5400000" flipH="1" flipV="1">
                <a:off x="358694" y="1643031"/>
                <a:ext cx="429086"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501860" y="1784676"/>
                <a:ext cx="142766" cy="142042"/>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49165" name="Group 55"/>
            <p:cNvGrpSpPr>
              <a:grpSpLocks/>
            </p:cNvGrpSpPr>
            <p:nvPr/>
          </p:nvGrpSpPr>
          <p:grpSpPr bwMode="auto">
            <a:xfrm rot="-7200000">
              <a:off x="1856581" y="3269457"/>
              <a:ext cx="142875" cy="500062"/>
              <a:chOff x="500034" y="1428737"/>
              <a:chExt cx="142876" cy="500065"/>
            </a:xfrm>
          </p:grpSpPr>
          <p:cxnSp>
            <p:nvCxnSpPr>
              <p:cNvPr id="57" name="Straight Arrow Connector 56"/>
              <p:cNvCxnSpPr/>
              <p:nvPr/>
            </p:nvCxnSpPr>
            <p:spPr>
              <a:xfrm rot="5400000" flipH="1" flipV="1">
                <a:off x="357830" y="1642359"/>
                <a:ext cx="428297"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502665" y="1784243"/>
                <a:ext cx="143029" cy="142766"/>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49166" name="Group 58"/>
            <p:cNvGrpSpPr>
              <a:grpSpLocks/>
            </p:cNvGrpSpPr>
            <p:nvPr/>
          </p:nvGrpSpPr>
          <p:grpSpPr bwMode="auto">
            <a:xfrm rot="5280000">
              <a:off x="2283619" y="3436144"/>
              <a:ext cx="142875" cy="500063"/>
              <a:chOff x="500034" y="1428737"/>
              <a:chExt cx="142876" cy="500065"/>
            </a:xfrm>
          </p:grpSpPr>
          <p:cxnSp>
            <p:nvCxnSpPr>
              <p:cNvPr id="60" name="Straight Arrow Connector 59"/>
              <p:cNvCxnSpPr/>
              <p:nvPr/>
            </p:nvCxnSpPr>
            <p:spPr>
              <a:xfrm rot="5400000" flipH="1" flipV="1">
                <a:off x="355955" y="1643972"/>
                <a:ext cx="428296"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98822" y="1784836"/>
                <a:ext cx="143029" cy="14276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49167" name="Group 61"/>
            <p:cNvGrpSpPr>
              <a:grpSpLocks/>
            </p:cNvGrpSpPr>
            <p:nvPr/>
          </p:nvGrpSpPr>
          <p:grpSpPr bwMode="auto">
            <a:xfrm rot="4200000">
              <a:off x="3137694" y="3266281"/>
              <a:ext cx="142875" cy="500063"/>
              <a:chOff x="500034" y="1428737"/>
              <a:chExt cx="142876" cy="500065"/>
            </a:xfrm>
          </p:grpSpPr>
          <p:cxnSp>
            <p:nvCxnSpPr>
              <p:cNvPr id="63" name="Straight Arrow Connector 62"/>
              <p:cNvCxnSpPr/>
              <p:nvPr/>
            </p:nvCxnSpPr>
            <p:spPr>
              <a:xfrm rot="5400000" flipH="1" flipV="1">
                <a:off x="355558" y="1642464"/>
                <a:ext cx="429316"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498683" y="1784316"/>
                <a:ext cx="143029" cy="14276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49168" name="Group 64"/>
            <p:cNvGrpSpPr>
              <a:grpSpLocks/>
            </p:cNvGrpSpPr>
            <p:nvPr/>
          </p:nvGrpSpPr>
          <p:grpSpPr bwMode="auto">
            <a:xfrm rot="540000">
              <a:off x="3576638" y="2570163"/>
              <a:ext cx="142875" cy="500062"/>
              <a:chOff x="500034" y="1428737"/>
              <a:chExt cx="142876" cy="500065"/>
            </a:xfrm>
          </p:grpSpPr>
          <p:cxnSp>
            <p:nvCxnSpPr>
              <p:cNvPr id="66" name="Straight Arrow Connector 65"/>
              <p:cNvCxnSpPr/>
              <p:nvPr/>
            </p:nvCxnSpPr>
            <p:spPr>
              <a:xfrm rot="5400000" flipH="1" flipV="1">
                <a:off x="355679" y="1642428"/>
                <a:ext cx="428100"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498160" y="1784164"/>
                <a:ext cx="142766" cy="14302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grpSp>
        <p:nvGrpSpPr>
          <p:cNvPr id="49156" name="Group 71"/>
          <p:cNvGrpSpPr>
            <a:grpSpLocks/>
          </p:cNvGrpSpPr>
          <p:nvPr/>
        </p:nvGrpSpPr>
        <p:grpSpPr bwMode="auto">
          <a:xfrm>
            <a:off x="5257800" y="2173288"/>
            <a:ext cx="3573463" cy="3160712"/>
            <a:chOff x="5783263" y="1792288"/>
            <a:chExt cx="2590800" cy="1928812"/>
          </a:xfrm>
        </p:grpSpPr>
        <p:sp>
          <p:nvSpPr>
            <p:cNvPr id="68" name="Freeform 67"/>
            <p:cNvSpPr/>
            <p:nvPr/>
          </p:nvSpPr>
          <p:spPr>
            <a:xfrm>
              <a:off x="5802830" y="1863977"/>
              <a:ext cx="2571233" cy="1857123"/>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82240" h="2047842">
                  <a:moveTo>
                    <a:pt x="0" y="1403380"/>
                  </a:moveTo>
                  <a:cubicBezTo>
                    <a:pt x="4344" y="1098464"/>
                    <a:pt x="22352" y="783620"/>
                    <a:pt x="207264" y="574324"/>
                  </a:cubicBezTo>
                  <a:cubicBezTo>
                    <a:pt x="392176" y="365028"/>
                    <a:pt x="932850" y="0"/>
                    <a:pt x="1109472" y="147604"/>
                  </a:cubicBezTo>
                  <a:cubicBezTo>
                    <a:pt x="1286094" y="295208"/>
                    <a:pt x="1348278" y="1155150"/>
                    <a:pt x="1266998" y="1459950"/>
                  </a:cubicBezTo>
                  <a:cubicBezTo>
                    <a:pt x="1159302" y="1693630"/>
                    <a:pt x="514635" y="1904966"/>
                    <a:pt x="621792" y="1976404"/>
                  </a:cubicBezTo>
                  <a:cubicBezTo>
                    <a:pt x="728949" y="2047842"/>
                    <a:pt x="1585634" y="1975504"/>
                    <a:pt x="1909940" y="1888578"/>
                  </a:cubicBezTo>
                  <a:cubicBezTo>
                    <a:pt x="2234246" y="1801652"/>
                    <a:pt x="2395728" y="1567972"/>
                    <a:pt x="2474976" y="1464340"/>
                  </a:cubicBezTo>
                  <a:cubicBezTo>
                    <a:pt x="2554224" y="1360708"/>
                    <a:pt x="2574544" y="1005108"/>
                    <a:pt x="2609088" y="805972"/>
                  </a:cubicBezTo>
                  <a:cubicBezTo>
                    <a:pt x="2643632" y="606836"/>
                    <a:pt x="2657856" y="448340"/>
                    <a:pt x="2682240" y="269524"/>
                  </a:cubicBezTo>
                </a:path>
              </a:pathLst>
            </a:custGeom>
            <a:ln w="12700">
              <a:prstDash val="sysDot"/>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97" name="Freeform 96"/>
            <p:cNvSpPr/>
            <p:nvPr/>
          </p:nvSpPr>
          <p:spPr>
            <a:xfrm>
              <a:off x="5783263" y="1792288"/>
              <a:ext cx="2586196" cy="1901687"/>
            </a:xfrm>
            <a:custGeom>
              <a:avLst/>
              <a:gdLst>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02080 w 2584704"/>
                <a:gd name="connsiteY5" fmla="*/ 60960 h 1901952"/>
                <a:gd name="connsiteX6" fmla="*/ 1243584 w 2584704"/>
                <a:gd name="connsiteY6" fmla="*/ 475488 h 1901952"/>
                <a:gd name="connsiteX7" fmla="*/ 1353312 w 2584704"/>
                <a:gd name="connsiteY7" fmla="*/ 1219200 h 1901952"/>
                <a:gd name="connsiteX8" fmla="*/ 1280160 w 2584704"/>
                <a:gd name="connsiteY8" fmla="*/ 1207008 h 1901952"/>
                <a:gd name="connsiteX9" fmla="*/ 1158240 w 2584704"/>
                <a:gd name="connsiteY9" fmla="*/ 1694688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901952 w 2584704"/>
                <a:gd name="connsiteY13" fmla="*/ 1853184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02080 w 2584704"/>
                <a:gd name="connsiteY5" fmla="*/ 60960 h 1901952"/>
                <a:gd name="connsiteX6" fmla="*/ 1243584 w 2584704"/>
                <a:gd name="connsiteY6" fmla="*/ 475488 h 1901952"/>
                <a:gd name="connsiteX7" fmla="*/ 1353312 w 2584704"/>
                <a:gd name="connsiteY7" fmla="*/ 121920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901952 w 2584704"/>
                <a:gd name="connsiteY13" fmla="*/ 1853184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62102 w 2584704"/>
                <a:gd name="connsiteY5" fmla="*/ 106470 h 1901952"/>
                <a:gd name="connsiteX6" fmla="*/ 1243584 w 2584704"/>
                <a:gd name="connsiteY6" fmla="*/ 475488 h 1901952"/>
                <a:gd name="connsiteX7" fmla="*/ 1353312 w 2584704"/>
                <a:gd name="connsiteY7" fmla="*/ 121920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901952 w 2584704"/>
                <a:gd name="connsiteY13" fmla="*/ 1853184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533540 w 2584704"/>
                <a:gd name="connsiteY5" fmla="*/ 35032 h 1901952"/>
                <a:gd name="connsiteX6" fmla="*/ 1243584 w 2584704"/>
                <a:gd name="connsiteY6" fmla="*/ 475488 h 1901952"/>
                <a:gd name="connsiteX7" fmla="*/ 1353312 w 2584704"/>
                <a:gd name="connsiteY7" fmla="*/ 121920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901952 w 2584704"/>
                <a:gd name="connsiteY13" fmla="*/ 1853184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62102 w 2584704"/>
                <a:gd name="connsiteY5" fmla="*/ 106470 h 1901952"/>
                <a:gd name="connsiteX6" fmla="*/ 1243584 w 2584704"/>
                <a:gd name="connsiteY6" fmla="*/ 475488 h 1901952"/>
                <a:gd name="connsiteX7" fmla="*/ 1353312 w 2584704"/>
                <a:gd name="connsiteY7" fmla="*/ 121920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901952 w 2584704"/>
                <a:gd name="connsiteY13" fmla="*/ 1853184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62102 w 2584704"/>
                <a:gd name="connsiteY5" fmla="*/ 106470 h 1901952"/>
                <a:gd name="connsiteX6" fmla="*/ 1243584 w 2584704"/>
                <a:gd name="connsiteY6" fmla="*/ 475488 h 1901952"/>
                <a:gd name="connsiteX7" fmla="*/ 1319226 w 2584704"/>
                <a:gd name="connsiteY7" fmla="*/ 117804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901952 w 2584704"/>
                <a:gd name="connsiteY13" fmla="*/ 1853184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62102 w 2584704"/>
                <a:gd name="connsiteY5" fmla="*/ 106470 h 1901952"/>
                <a:gd name="connsiteX6" fmla="*/ 1243584 w 2584704"/>
                <a:gd name="connsiteY6" fmla="*/ 475488 h 1901952"/>
                <a:gd name="connsiteX7" fmla="*/ 1319226 w 2584704"/>
                <a:gd name="connsiteY7" fmla="*/ 117804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819292 w 2584704"/>
                <a:gd name="connsiteY13" fmla="*/ 1892420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62102 w 2584704"/>
                <a:gd name="connsiteY5" fmla="*/ 106470 h 1901952"/>
                <a:gd name="connsiteX6" fmla="*/ 1243584 w 2584704"/>
                <a:gd name="connsiteY6" fmla="*/ 475488 h 1901952"/>
                <a:gd name="connsiteX7" fmla="*/ 1319226 w 2584704"/>
                <a:gd name="connsiteY7" fmla="*/ 117804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890730 w 2584704"/>
                <a:gd name="connsiteY13" fmla="*/ 1892420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319226 w 2584704"/>
                <a:gd name="connsiteY5" fmla="*/ 106470 h 1901952"/>
                <a:gd name="connsiteX6" fmla="*/ 1243584 w 2584704"/>
                <a:gd name="connsiteY6" fmla="*/ 475488 h 1901952"/>
                <a:gd name="connsiteX7" fmla="*/ 1319226 w 2584704"/>
                <a:gd name="connsiteY7" fmla="*/ 117804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890730 w 2584704"/>
                <a:gd name="connsiteY13" fmla="*/ 1892420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19160 w 2584704"/>
                <a:gd name="connsiteY4" fmla="*/ 177908 h 1901952"/>
                <a:gd name="connsiteX5" fmla="*/ 1319226 w 2584704"/>
                <a:gd name="connsiteY5" fmla="*/ 106470 h 1901952"/>
                <a:gd name="connsiteX6" fmla="*/ 1243584 w 2584704"/>
                <a:gd name="connsiteY6" fmla="*/ 475488 h 1901952"/>
                <a:gd name="connsiteX7" fmla="*/ 1319226 w 2584704"/>
                <a:gd name="connsiteY7" fmla="*/ 117804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890730 w 2584704"/>
                <a:gd name="connsiteY13" fmla="*/ 1892420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19160 w 2584704"/>
                <a:gd name="connsiteY4" fmla="*/ 177908 h 1901952"/>
                <a:gd name="connsiteX5" fmla="*/ 1319226 w 2584704"/>
                <a:gd name="connsiteY5" fmla="*/ 106470 h 1901952"/>
                <a:gd name="connsiteX6" fmla="*/ 1208659 w 2584704"/>
                <a:gd name="connsiteY6" fmla="*/ 459613 h 1901952"/>
                <a:gd name="connsiteX7" fmla="*/ 1319226 w 2584704"/>
                <a:gd name="connsiteY7" fmla="*/ 117804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890730 w 2584704"/>
                <a:gd name="connsiteY13" fmla="*/ 1892420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19160 w 2584704"/>
                <a:gd name="connsiteY4" fmla="*/ 177908 h 1901952"/>
                <a:gd name="connsiteX5" fmla="*/ 1319226 w 2584704"/>
                <a:gd name="connsiteY5" fmla="*/ 106470 h 1901952"/>
                <a:gd name="connsiteX6" fmla="*/ 1208659 w 2584704"/>
                <a:gd name="connsiteY6" fmla="*/ 459613 h 1901952"/>
                <a:gd name="connsiteX7" fmla="*/ 1319226 w 2584704"/>
                <a:gd name="connsiteY7" fmla="*/ 1178040 h 1901952"/>
                <a:gd name="connsiteX8" fmla="*/ 1261110 w 2584704"/>
                <a:gd name="connsiteY8" fmla="*/ 1203833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890730 w 2584704"/>
                <a:gd name="connsiteY13" fmla="*/ 1892420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19160 w 2584704"/>
                <a:gd name="connsiteY4" fmla="*/ 177908 h 1901952"/>
                <a:gd name="connsiteX5" fmla="*/ 1319226 w 2584704"/>
                <a:gd name="connsiteY5" fmla="*/ 106470 h 1901952"/>
                <a:gd name="connsiteX6" fmla="*/ 1208659 w 2584704"/>
                <a:gd name="connsiteY6" fmla="*/ 459613 h 1901952"/>
                <a:gd name="connsiteX7" fmla="*/ 1319226 w 2584704"/>
                <a:gd name="connsiteY7" fmla="*/ 1178040 h 1901952"/>
                <a:gd name="connsiteX8" fmla="*/ 1261110 w 2584704"/>
                <a:gd name="connsiteY8" fmla="*/ 1203833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78076 h 1901952"/>
                <a:gd name="connsiteX13" fmla="*/ 1890730 w 2584704"/>
                <a:gd name="connsiteY13" fmla="*/ 1892420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19160 w 2584704"/>
                <a:gd name="connsiteY4" fmla="*/ 177908 h 1901952"/>
                <a:gd name="connsiteX5" fmla="*/ 1319226 w 2584704"/>
                <a:gd name="connsiteY5" fmla="*/ 106470 h 1901952"/>
                <a:gd name="connsiteX6" fmla="*/ 1208659 w 2584704"/>
                <a:gd name="connsiteY6" fmla="*/ 459613 h 1901952"/>
                <a:gd name="connsiteX7" fmla="*/ 1319226 w 2584704"/>
                <a:gd name="connsiteY7" fmla="*/ 1178040 h 1901952"/>
                <a:gd name="connsiteX8" fmla="*/ 1261110 w 2584704"/>
                <a:gd name="connsiteY8" fmla="*/ 1203833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78076 h 1901952"/>
                <a:gd name="connsiteX13" fmla="*/ 1890730 w 2584704"/>
                <a:gd name="connsiteY13" fmla="*/ 1892420 h 1901952"/>
                <a:gd name="connsiteX14" fmla="*/ 1866392 w 2584704"/>
                <a:gd name="connsiteY14" fmla="*/ 177469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19160 w 2584704"/>
                <a:gd name="connsiteY4" fmla="*/ 177908 h 1901952"/>
                <a:gd name="connsiteX5" fmla="*/ 1319226 w 2584704"/>
                <a:gd name="connsiteY5" fmla="*/ 106470 h 1901952"/>
                <a:gd name="connsiteX6" fmla="*/ 1208659 w 2584704"/>
                <a:gd name="connsiteY6" fmla="*/ 459613 h 1901952"/>
                <a:gd name="connsiteX7" fmla="*/ 1319226 w 2584704"/>
                <a:gd name="connsiteY7" fmla="*/ 1178040 h 1901952"/>
                <a:gd name="connsiteX8" fmla="*/ 1261110 w 2584704"/>
                <a:gd name="connsiteY8" fmla="*/ 1203833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78076 h 1901952"/>
                <a:gd name="connsiteX13" fmla="*/ 1890730 w 2584704"/>
                <a:gd name="connsiteY13" fmla="*/ 1892420 h 1901952"/>
                <a:gd name="connsiteX14" fmla="*/ 1866392 w 2584704"/>
                <a:gd name="connsiteY14" fmla="*/ 1774698 h 1901952"/>
                <a:gd name="connsiteX15" fmla="*/ 2523744 w 2584704"/>
                <a:gd name="connsiteY15" fmla="*/ 1536192 h 1901952"/>
                <a:gd name="connsiteX16" fmla="*/ 2466467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107234 w 2584704"/>
                <a:gd name="connsiteY2" fmla="*/ 571504 h 1901952"/>
                <a:gd name="connsiteX3" fmla="*/ 207264 w 2584704"/>
                <a:gd name="connsiteY3" fmla="*/ 585216 h 1901952"/>
                <a:gd name="connsiteX4" fmla="*/ 731520 w 2584704"/>
                <a:gd name="connsiteY4" fmla="*/ 0 h 1901952"/>
                <a:gd name="connsiteX5" fmla="*/ 819160 w 2584704"/>
                <a:gd name="connsiteY5" fmla="*/ 177908 h 1901952"/>
                <a:gd name="connsiteX6" fmla="*/ 1319226 w 2584704"/>
                <a:gd name="connsiteY6" fmla="*/ 106470 h 1901952"/>
                <a:gd name="connsiteX7" fmla="*/ 1208659 w 2584704"/>
                <a:gd name="connsiteY7" fmla="*/ 459613 h 1901952"/>
                <a:gd name="connsiteX8" fmla="*/ 1319226 w 2584704"/>
                <a:gd name="connsiteY8" fmla="*/ 1178040 h 1901952"/>
                <a:gd name="connsiteX9" fmla="*/ 1261110 w 2584704"/>
                <a:gd name="connsiteY9" fmla="*/ 1203833 h 1901952"/>
                <a:gd name="connsiteX10" fmla="*/ 1176350 w 2584704"/>
                <a:gd name="connsiteY10" fmla="*/ 1820982 h 1901952"/>
                <a:gd name="connsiteX11" fmla="*/ 950976 w 2584704"/>
                <a:gd name="connsiteY11" fmla="*/ 1633728 h 1901952"/>
                <a:gd name="connsiteX12" fmla="*/ 451104 w 2584704"/>
                <a:gd name="connsiteY12" fmla="*/ 1901952 h 1901952"/>
                <a:gd name="connsiteX13" fmla="*/ 1011936 w 2584704"/>
                <a:gd name="connsiteY13" fmla="*/ 1878076 h 1901952"/>
                <a:gd name="connsiteX14" fmla="*/ 1890730 w 2584704"/>
                <a:gd name="connsiteY14" fmla="*/ 1892420 h 1901952"/>
                <a:gd name="connsiteX15" fmla="*/ 1866392 w 2584704"/>
                <a:gd name="connsiteY15" fmla="*/ 1774698 h 1901952"/>
                <a:gd name="connsiteX16" fmla="*/ 2523744 w 2584704"/>
                <a:gd name="connsiteY16" fmla="*/ 1536192 h 1901952"/>
                <a:gd name="connsiteX17" fmla="*/ 2466467 w 2584704"/>
                <a:gd name="connsiteY17" fmla="*/ 1146048 h 1901952"/>
                <a:gd name="connsiteX18" fmla="*/ 2584704 w 2584704"/>
                <a:gd name="connsiteY18"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19160 w 2584704"/>
                <a:gd name="connsiteY4" fmla="*/ 177908 h 1901952"/>
                <a:gd name="connsiteX5" fmla="*/ 1319226 w 2584704"/>
                <a:gd name="connsiteY5" fmla="*/ 106470 h 1901952"/>
                <a:gd name="connsiteX6" fmla="*/ 1208659 w 2584704"/>
                <a:gd name="connsiteY6" fmla="*/ 459613 h 1901952"/>
                <a:gd name="connsiteX7" fmla="*/ 1319226 w 2584704"/>
                <a:gd name="connsiteY7" fmla="*/ 1178040 h 1901952"/>
                <a:gd name="connsiteX8" fmla="*/ 1261110 w 2584704"/>
                <a:gd name="connsiteY8" fmla="*/ 1203833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78076 h 1901952"/>
                <a:gd name="connsiteX13" fmla="*/ 1890730 w 2584704"/>
                <a:gd name="connsiteY13" fmla="*/ 1892420 h 1901952"/>
                <a:gd name="connsiteX14" fmla="*/ 1866392 w 2584704"/>
                <a:gd name="connsiteY14" fmla="*/ 1774698 h 1901952"/>
                <a:gd name="connsiteX15" fmla="*/ 2523744 w 2584704"/>
                <a:gd name="connsiteY15" fmla="*/ 1536192 h 1901952"/>
                <a:gd name="connsiteX16" fmla="*/ 2466467 w 2584704"/>
                <a:gd name="connsiteY16" fmla="*/ 1146048 h 1901952"/>
                <a:gd name="connsiteX17" fmla="*/ 2584704 w 2584704"/>
                <a:gd name="connsiteY17" fmla="*/ 438912 h 1901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84704" h="1901952">
                  <a:moveTo>
                    <a:pt x="12192" y="1341120"/>
                  </a:moveTo>
                  <a:lnTo>
                    <a:pt x="0" y="524256"/>
                  </a:lnTo>
                  <a:lnTo>
                    <a:pt x="207264" y="585216"/>
                  </a:lnTo>
                  <a:lnTo>
                    <a:pt x="731520" y="0"/>
                  </a:lnTo>
                  <a:lnTo>
                    <a:pt x="819160" y="177908"/>
                  </a:lnTo>
                  <a:lnTo>
                    <a:pt x="1319226" y="106470"/>
                  </a:lnTo>
                  <a:lnTo>
                    <a:pt x="1208659" y="459613"/>
                  </a:lnTo>
                  <a:lnTo>
                    <a:pt x="1319226" y="1178040"/>
                  </a:lnTo>
                  <a:lnTo>
                    <a:pt x="1261110" y="1203833"/>
                  </a:lnTo>
                  <a:lnTo>
                    <a:pt x="1176350" y="1820982"/>
                  </a:lnTo>
                  <a:lnTo>
                    <a:pt x="950976" y="1633728"/>
                  </a:lnTo>
                  <a:lnTo>
                    <a:pt x="451104" y="1901952"/>
                  </a:lnTo>
                  <a:lnTo>
                    <a:pt x="1011936" y="1878076"/>
                  </a:lnTo>
                  <a:lnTo>
                    <a:pt x="1890730" y="1892420"/>
                  </a:lnTo>
                  <a:lnTo>
                    <a:pt x="1866392" y="1774698"/>
                  </a:lnTo>
                  <a:lnTo>
                    <a:pt x="2523744" y="1536192"/>
                  </a:lnTo>
                  <a:lnTo>
                    <a:pt x="2466467" y="1146048"/>
                  </a:lnTo>
                  <a:lnTo>
                    <a:pt x="2584704" y="438912"/>
                  </a:lnTo>
                </a:path>
              </a:pathLst>
            </a:cu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spTree>
    <p:extLst>
      <p:ext uri="{BB962C8B-B14F-4D97-AF65-F5344CB8AC3E}">
        <p14:creationId xmlns:p14="http://schemas.microsoft.com/office/powerpoint/2010/main" val="328210436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Box 125"/>
          <p:cNvSpPr txBox="1">
            <a:spLocks noChangeArrowheads="1"/>
          </p:cNvSpPr>
          <p:nvPr/>
        </p:nvSpPr>
        <p:spPr bwMode="auto">
          <a:xfrm>
            <a:off x="304800" y="1600200"/>
            <a:ext cx="18938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2</a:t>
            </a:r>
            <a:r>
              <a:rPr lang="en-GB" sz="2000" baseline="30000">
                <a:latin typeface="Calibri" charset="0"/>
              </a:rPr>
              <a:t>nd</a:t>
            </a:r>
            <a:r>
              <a:rPr lang="en-GB" sz="2000">
                <a:latin typeface="Calibri" charset="0"/>
              </a:rPr>
              <a:t> Order Model</a:t>
            </a:r>
          </a:p>
        </p:txBody>
      </p:sp>
      <p:grpSp>
        <p:nvGrpSpPr>
          <p:cNvPr id="50179" name="Group 70"/>
          <p:cNvGrpSpPr>
            <a:grpSpLocks/>
          </p:cNvGrpSpPr>
          <p:nvPr/>
        </p:nvGrpSpPr>
        <p:grpSpPr bwMode="auto">
          <a:xfrm>
            <a:off x="304800" y="2362200"/>
            <a:ext cx="4114800" cy="2971800"/>
            <a:chOff x="1104900" y="4878388"/>
            <a:chExt cx="2643188" cy="1895475"/>
          </a:xfrm>
        </p:grpSpPr>
        <p:cxnSp>
          <p:nvCxnSpPr>
            <p:cNvPr id="135" name="Straight Arrow Connector 134"/>
            <p:cNvCxnSpPr/>
            <p:nvPr/>
          </p:nvCxnSpPr>
          <p:spPr>
            <a:xfrm flipV="1">
              <a:off x="1247665" y="6178489"/>
              <a:ext cx="142765" cy="0"/>
            </a:xfrm>
            <a:prstGeom prst="straightConnector1">
              <a:avLst/>
            </a:prstGeom>
            <a:ln w="22225" cmpd="dbl">
              <a:headEnd type="none"/>
              <a:tailEnd type="arrow" w="sm" len="sm"/>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a:off x="1344541" y="5420097"/>
              <a:ext cx="142765" cy="140743"/>
            </a:xfrm>
            <a:prstGeom prst="straightConnector1">
              <a:avLst/>
            </a:prstGeom>
            <a:ln w="22225" cmpd="dbl">
              <a:headEnd type="none"/>
              <a:tailEnd type="arrow" w="sm" len="sm"/>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rot="5400000">
              <a:off x="1905401" y="5106716"/>
              <a:ext cx="142768" cy="0"/>
            </a:xfrm>
            <a:prstGeom prst="straightConnector1">
              <a:avLst/>
            </a:prstGeom>
            <a:ln w="22225" cmpd="dbl">
              <a:headEnd type="none"/>
              <a:tailEnd type="arrow" w="sm" len="sm"/>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rot="10800000" flipV="1">
              <a:off x="2211327" y="5334031"/>
              <a:ext cx="119310" cy="9113"/>
            </a:xfrm>
            <a:prstGeom prst="straightConnector1">
              <a:avLst/>
            </a:prstGeom>
            <a:ln w="22225" cmpd="dbl">
              <a:headEnd type="none"/>
              <a:tailEnd type="arrow" w="sm" len="sm"/>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rot="10800000">
              <a:off x="2151162" y="6013446"/>
              <a:ext cx="223325" cy="17213"/>
            </a:xfrm>
            <a:prstGeom prst="straightConnector1">
              <a:avLst/>
            </a:prstGeom>
            <a:ln w="22225" cmpd="dbl">
              <a:headEnd type="none"/>
              <a:tailEnd type="arrow" w="sm" len="sm"/>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p:nvPr/>
          </p:nvCxnSpPr>
          <p:spPr>
            <a:xfrm rot="5400000" flipH="1" flipV="1">
              <a:off x="2105272" y="6607301"/>
              <a:ext cx="142768" cy="0"/>
            </a:xfrm>
            <a:prstGeom prst="straightConnector1">
              <a:avLst/>
            </a:prstGeom>
            <a:ln w="22225" cmpd="dbl">
              <a:headEnd type="none"/>
              <a:tailEnd type="arrow" w="sm" len="sm"/>
            </a:ln>
          </p:spPr>
          <p:style>
            <a:lnRef idx="1">
              <a:schemeClr val="accent1"/>
            </a:lnRef>
            <a:fillRef idx="0">
              <a:schemeClr val="accent1"/>
            </a:fillRef>
            <a:effectRef idx="0">
              <a:schemeClr val="accent1"/>
            </a:effectRef>
            <a:fontRef idx="minor">
              <a:schemeClr val="tx1"/>
            </a:fontRef>
          </p:style>
        </p:cxnSp>
        <p:cxnSp>
          <p:nvCxnSpPr>
            <p:cNvPr id="180" name="Straight Arrow Connector 179"/>
            <p:cNvCxnSpPr/>
            <p:nvPr/>
          </p:nvCxnSpPr>
          <p:spPr>
            <a:xfrm rot="16200000" flipV="1">
              <a:off x="2920051" y="6454154"/>
              <a:ext cx="142768" cy="71382"/>
            </a:xfrm>
            <a:prstGeom prst="straightConnector1">
              <a:avLst/>
            </a:prstGeom>
            <a:ln w="22225" cmpd="dbl">
              <a:headEnd type="none"/>
              <a:tailEnd type="arrow" w="sm" len="sm"/>
            </a:ln>
          </p:spPr>
          <p:style>
            <a:lnRef idx="1">
              <a:schemeClr val="accent1"/>
            </a:lnRef>
            <a:fillRef idx="0">
              <a:schemeClr val="accent1"/>
            </a:fillRef>
            <a:effectRef idx="0">
              <a:schemeClr val="accent1"/>
            </a:effectRef>
            <a:fontRef idx="minor">
              <a:schemeClr val="tx1"/>
            </a:fontRef>
          </p:style>
        </p:cxnSp>
        <p:sp>
          <p:nvSpPr>
            <p:cNvPr id="139" name="Freeform 138"/>
            <p:cNvSpPr/>
            <p:nvPr/>
          </p:nvSpPr>
          <p:spPr>
            <a:xfrm>
              <a:off x="1176282" y="4878388"/>
              <a:ext cx="2571806" cy="1856998"/>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82240" h="2047842">
                  <a:moveTo>
                    <a:pt x="0" y="1403380"/>
                  </a:moveTo>
                  <a:cubicBezTo>
                    <a:pt x="4344" y="1098464"/>
                    <a:pt x="22352" y="783620"/>
                    <a:pt x="207264" y="574324"/>
                  </a:cubicBezTo>
                  <a:cubicBezTo>
                    <a:pt x="392176" y="365028"/>
                    <a:pt x="932850" y="0"/>
                    <a:pt x="1109472" y="147604"/>
                  </a:cubicBezTo>
                  <a:cubicBezTo>
                    <a:pt x="1286094" y="295208"/>
                    <a:pt x="1348278" y="1155150"/>
                    <a:pt x="1266998" y="1459950"/>
                  </a:cubicBezTo>
                  <a:cubicBezTo>
                    <a:pt x="1159302" y="1693630"/>
                    <a:pt x="514635" y="1904966"/>
                    <a:pt x="621792" y="1976404"/>
                  </a:cubicBezTo>
                  <a:cubicBezTo>
                    <a:pt x="728949" y="2047842"/>
                    <a:pt x="1585634" y="1975504"/>
                    <a:pt x="1909940" y="1888578"/>
                  </a:cubicBezTo>
                  <a:cubicBezTo>
                    <a:pt x="2234246" y="1801652"/>
                    <a:pt x="2395728" y="1567972"/>
                    <a:pt x="2474976" y="1464340"/>
                  </a:cubicBezTo>
                  <a:cubicBezTo>
                    <a:pt x="2554224" y="1360708"/>
                    <a:pt x="2574544" y="1005108"/>
                    <a:pt x="2609088" y="805972"/>
                  </a:cubicBezTo>
                  <a:cubicBezTo>
                    <a:pt x="2643632" y="606836"/>
                    <a:pt x="2657856" y="448340"/>
                    <a:pt x="2682240" y="269524"/>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nvGrpSpPr>
            <p:cNvPr id="50191" name="Group 139"/>
            <p:cNvGrpSpPr>
              <a:grpSpLocks/>
            </p:cNvGrpSpPr>
            <p:nvPr/>
          </p:nvGrpSpPr>
          <p:grpSpPr bwMode="auto">
            <a:xfrm>
              <a:off x="1104900" y="5735638"/>
              <a:ext cx="142875" cy="500062"/>
              <a:chOff x="500034" y="1428737"/>
              <a:chExt cx="142876" cy="500065"/>
            </a:xfrm>
          </p:grpSpPr>
          <p:cxnSp>
            <p:nvCxnSpPr>
              <p:cNvPr id="141" name="Straight Arrow Connector 140"/>
              <p:cNvCxnSpPr/>
              <p:nvPr/>
            </p:nvCxnSpPr>
            <p:spPr>
              <a:xfrm rot="5400000" flipH="1" flipV="1">
                <a:off x="357263" y="1643262"/>
                <a:ext cx="428307"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42" name="Oval 141"/>
              <p:cNvSpPr/>
              <p:nvPr/>
            </p:nvSpPr>
            <p:spPr>
              <a:xfrm>
                <a:off x="500034" y="1786537"/>
                <a:ext cx="142766" cy="142769"/>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0192" name="Group 142"/>
            <p:cNvGrpSpPr>
              <a:grpSpLocks/>
            </p:cNvGrpSpPr>
            <p:nvPr/>
          </p:nvGrpSpPr>
          <p:grpSpPr bwMode="auto">
            <a:xfrm rot="2580000">
              <a:off x="1398588" y="5040313"/>
              <a:ext cx="142875" cy="500062"/>
              <a:chOff x="500034" y="1428737"/>
              <a:chExt cx="142876" cy="500065"/>
            </a:xfrm>
          </p:grpSpPr>
          <p:cxnSp>
            <p:nvCxnSpPr>
              <p:cNvPr id="144" name="Straight Arrow Connector 143"/>
              <p:cNvCxnSpPr/>
              <p:nvPr/>
            </p:nvCxnSpPr>
            <p:spPr>
              <a:xfrm rot="5400000" flipH="1" flipV="1">
                <a:off x="355945" y="1643779"/>
                <a:ext cx="429319"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45" name="Oval 144"/>
              <p:cNvSpPr/>
              <p:nvPr/>
            </p:nvSpPr>
            <p:spPr>
              <a:xfrm>
                <a:off x="498581" y="1785505"/>
                <a:ext cx="142766" cy="142769"/>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0193" name="Group 145"/>
            <p:cNvGrpSpPr>
              <a:grpSpLocks/>
            </p:cNvGrpSpPr>
            <p:nvPr/>
          </p:nvGrpSpPr>
          <p:grpSpPr bwMode="auto">
            <a:xfrm rot="4800000">
              <a:off x="2077244" y="4728369"/>
              <a:ext cx="142875" cy="500063"/>
              <a:chOff x="500034" y="1428737"/>
              <a:chExt cx="142876" cy="500065"/>
            </a:xfrm>
          </p:grpSpPr>
          <p:cxnSp>
            <p:nvCxnSpPr>
              <p:cNvPr id="147" name="Straight Arrow Connector 146"/>
              <p:cNvCxnSpPr/>
              <p:nvPr/>
            </p:nvCxnSpPr>
            <p:spPr>
              <a:xfrm rot="5400000" flipH="1" flipV="1">
                <a:off x="355205" y="1642312"/>
                <a:ext cx="429316"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48" name="Oval 147"/>
              <p:cNvSpPr/>
              <p:nvPr/>
            </p:nvSpPr>
            <p:spPr>
              <a:xfrm>
                <a:off x="498567" y="1784773"/>
                <a:ext cx="142769" cy="14276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0194" name="Group 148"/>
            <p:cNvGrpSpPr>
              <a:grpSpLocks/>
            </p:cNvGrpSpPr>
            <p:nvPr/>
          </p:nvGrpSpPr>
          <p:grpSpPr bwMode="auto">
            <a:xfrm rot="10380000">
              <a:off x="2333625" y="5243513"/>
              <a:ext cx="142875" cy="500062"/>
              <a:chOff x="500034" y="1428737"/>
              <a:chExt cx="142876" cy="500065"/>
            </a:xfrm>
          </p:grpSpPr>
          <p:cxnSp>
            <p:nvCxnSpPr>
              <p:cNvPr id="150" name="Straight Arrow Connector 149"/>
              <p:cNvCxnSpPr/>
              <p:nvPr/>
            </p:nvCxnSpPr>
            <p:spPr>
              <a:xfrm rot="5400000" flipH="1" flipV="1">
                <a:off x="359180" y="1642757"/>
                <a:ext cx="427294"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500587" y="1786010"/>
                <a:ext cx="142766" cy="142769"/>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0195" name="Group 151"/>
            <p:cNvGrpSpPr>
              <a:grpSpLocks/>
            </p:cNvGrpSpPr>
            <p:nvPr/>
          </p:nvGrpSpPr>
          <p:grpSpPr bwMode="auto">
            <a:xfrm rot="-10320000">
              <a:off x="2327275" y="5957888"/>
              <a:ext cx="142875" cy="500062"/>
              <a:chOff x="500034" y="1428737"/>
              <a:chExt cx="142876" cy="500065"/>
            </a:xfrm>
          </p:grpSpPr>
          <p:cxnSp>
            <p:nvCxnSpPr>
              <p:cNvPr id="153" name="Straight Arrow Connector 152"/>
              <p:cNvCxnSpPr/>
              <p:nvPr/>
            </p:nvCxnSpPr>
            <p:spPr>
              <a:xfrm rot="5400000" flipH="1" flipV="1">
                <a:off x="358677" y="1642788"/>
                <a:ext cx="429319"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54" name="Oval 153"/>
              <p:cNvSpPr/>
              <p:nvPr/>
            </p:nvSpPr>
            <p:spPr>
              <a:xfrm>
                <a:off x="501392" y="1785695"/>
                <a:ext cx="142766" cy="142769"/>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0196" name="Group 154"/>
            <p:cNvGrpSpPr>
              <a:grpSpLocks/>
            </p:cNvGrpSpPr>
            <p:nvPr/>
          </p:nvGrpSpPr>
          <p:grpSpPr bwMode="auto">
            <a:xfrm rot="-7200000">
              <a:off x="1856581" y="6285707"/>
              <a:ext cx="142875" cy="500062"/>
              <a:chOff x="500034" y="1428737"/>
              <a:chExt cx="142876" cy="500065"/>
            </a:xfrm>
          </p:grpSpPr>
          <p:cxnSp>
            <p:nvCxnSpPr>
              <p:cNvPr id="156" name="Straight Arrow Connector 155"/>
              <p:cNvCxnSpPr/>
              <p:nvPr/>
            </p:nvCxnSpPr>
            <p:spPr>
              <a:xfrm rot="5400000" flipH="1" flipV="1">
                <a:off x="358047" y="1642477"/>
                <a:ext cx="428297"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503070" y="1784360"/>
                <a:ext cx="142769" cy="142766"/>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0197" name="Group 157"/>
            <p:cNvGrpSpPr>
              <a:grpSpLocks/>
            </p:cNvGrpSpPr>
            <p:nvPr/>
          </p:nvGrpSpPr>
          <p:grpSpPr bwMode="auto">
            <a:xfrm rot="5280000">
              <a:off x="2283619" y="6452394"/>
              <a:ext cx="142875" cy="500063"/>
              <a:chOff x="500034" y="1428737"/>
              <a:chExt cx="142876" cy="500065"/>
            </a:xfrm>
          </p:grpSpPr>
          <p:cxnSp>
            <p:nvCxnSpPr>
              <p:cNvPr id="159" name="Straight Arrow Connector 158"/>
              <p:cNvCxnSpPr/>
              <p:nvPr/>
            </p:nvCxnSpPr>
            <p:spPr>
              <a:xfrm rot="5400000" flipH="1" flipV="1">
                <a:off x="356051" y="1643977"/>
                <a:ext cx="428296"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60" name="Oval 159"/>
              <p:cNvSpPr/>
              <p:nvPr/>
            </p:nvSpPr>
            <p:spPr>
              <a:xfrm>
                <a:off x="499054" y="1784841"/>
                <a:ext cx="142769" cy="14276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0198" name="Group 160"/>
            <p:cNvGrpSpPr>
              <a:grpSpLocks/>
            </p:cNvGrpSpPr>
            <p:nvPr/>
          </p:nvGrpSpPr>
          <p:grpSpPr bwMode="auto">
            <a:xfrm rot="4200000">
              <a:off x="3137694" y="6282531"/>
              <a:ext cx="142875" cy="500063"/>
              <a:chOff x="500034" y="1428737"/>
              <a:chExt cx="142876" cy="500065"/>
            </a:xfrm>
          </p:grpSpPr>
          <p:cxnSp>
            <p:nvCxnSpPr>
              <p:cNvPr id="162" name="Straight Arrow Connector 161"/>
              <p:cNvCxnSpPr/>
              <p:nvPr/>
            </p:nvCxnSpPr>
            <p:spPr>
              <a:xfrm rot="5400000" flipH="1" flipV="1">
                <a:off x="355225" y="1642355"/>
                <a:ext cx="429316"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63" name="Oval 162"/>
              <p:cNvSpPr/>
              <p:nvPr/>
            </p:nvSpPr>
            <p:spPr>
              <a:xfrm>
                <a:off x="498480" y="1784207"/>
                <a:ext cx="142769" cy="14276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0199" name="Group 163"/>
            <p:cNvGrpSpPr>
              <a:grpSpLocks/>
            </p:cNvGrpSpPr>
            <p:nvPr/>
          </p:nvGrpSpPr>
          <p:grpSpPr bwMode="auto">
            <a:xfrm rot="540000">
              <a:off x="3576638" y="5584825"/>
              <a:ext cx="142875" cy="500063"/>
              <a:chOff x="500034" y="1428737"/>
              <a:chExt cx="142876" cy="500065"/>
            </a:xfrm>
          </p:grpSpPr>
          <p:cxnSp>
            <p:nvCxnSpPr>
              <p:cNvPr id="165" name="Straight Arrow Connector 164"/>
              <p:cNvCxnSpPr/>
              <p:nvPr/>
            </p:nvCxnSpPr>
            <p:spPr>
              <a:xfrm rot="5400000" flipH="1" flipV="1">
                <a:off x="355820" y="1642999"/>
                <a:ext cx="428307"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66" name="Oval 165"/>
              <p:cNvSpPr/>
              <p:nvPr/>
            </p:nvSpPr>
            <p:spPr>
              <a:xfrm>
                <a:off x="498535" y="1784857"/>
                <a:ext cx="142766" cy="14276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grpSp>
        <p:nvGrpSpPr>
          <p:cNvPr id="50180" name="Group 71"/>
          <p:cNvGrpSpPr>
            <a:grpSpLocks/>
          </p:cNvGrpSpPr>
          <p:nvPr/>
        </p:nvGrpSpPr>
        <p:grpSpPr bwMode="auto">
          <a:xfrm>
            <a:off x="5181600" y="1905000"/>
            <a:ext cx="3640138" cy="3429000"/>
            <a:chOff x="5808663" y="4878388"/>
            <a:chExt cx="2573337" cy="1857375"/>
          </a:xfrm>
        </p:grpSpPr>
        <p:sp>
          <p:nvSpPr>
            <p:cNvPr id="192" name="Freeform 191"/>
            <p:cNvSpPr/>
            <p:nvPr/>
          </p:nvSpPr>
          <p:spPr>
            <a:xfrm>
              <a:off x="5809786" y="4878388"/>
              <a:ext cx="2572214" cy="1857375"/>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82240" h="2047842">
                  <a:moveTo>
                    <a:pt x="0" y="1403380"/>
                  </a:moveTo>
                  <a:cubicBezTo>
                    <a:pt x="4344" y="1098464"/>
                    <a:pt x="22352" y="783620"/>
                    <a:pt x="207264" y="574324"/>
                  </a:cubicBezTo>
                  <a:cubicBezTo>
                    <a:pt x="392176" y="365028"/>
                    <a:pt x="932850" y="0"/>
                    <a:pt x="1109472" y="147604"/>
                  </a:cubicBezTo>
                  <a:cubicBezTo>
                    <a:pt x="1286094" y="295208"/>
                    <a:pt x="1348278" y="1155150"/>
                    <a:pt x="1266998" y="1459950"/>
                  </a:cubicBezTo>
                  <a:cubicBezTo>
                    <a:pt x="1159302" y="1693630"/>
                    <a:pt x="514635" y="1904966"/>
                    <a:pt x="621792" y="1976404"/>
                  </a:cubicBezTo>
                  <a:cubicBezTo>
                    <a:pt x="728949" y="2047842"/>
                    <a:pt x="1585634" y="1975504"/>
                    <a:pt x="1909940" y="1888578"/>
                  </a:cubicBezTo>
                  <a:cubicBezTo>
                    <a:pt x="2234246" y="1801652"/>
                    <a:pt x="2395728" y="1567972"/>
                    <a:pt x="2474976" y="1464340"/>
                  </a:cubicBezTo>
                  <a:cubicBezTo>
                    <a:pt x="2554224" y="1360708"/>
                    <a:pt x="2574544" y="1005108"/>
                    <a:pt x="2609088" y="805972"/>
                  </a:cubicBezTo>
                  <a:cubicBezTo>
                    <a:pt x="2643632" y="606836"/>
                    <a:pt x="2657856" y="448340"/>
                    <a:pt x="2682240" y="269524"/>
                  </a:cubicBezTo>
                </a:path>
              </a:pathLst>
            </a:custGeom>
            <a:ln w="12700">
              <a:prstDash val="sysDot"/>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222" name="Freeform 221"/>
            <p:cNvSpPr/>
            <p:nvPr/>
          </p:nvSpPr>
          <p:spPr>
            <a:xfrm>
              <a:off x="5808663" y="4975557"/>
              <a:ext cx="2557625" cy="1734410"/>
            </a:xfrm>
            <a:custGeom>
              <a:avLst/>
              <a:gdLst>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02080 w 2584704"/>
                <a:gd name="connsiteY5" fmla="*/ 60960 h 1901952"/>
                <a:gd name="connsiteX6" fmla="*/ 1243584 w 2584704"/>
                <a:gd name="connsiteY6" fmla="*/ 475488 h 1901952"/>
                <a:gd name="connsiteX7" fmla="*/ 1353312 w 2584704"/>
                <a:gd name="connsiteY7" fmla="*/ 1219200 h 1901952"/>
                <a:gd name="connsiteX8" fmla="*/ 1280160 w 2584704"/>
                <a:gd name="connsiteY8" fmla="*/ 1207008 h 1901952"/>
                <a:gd name="connsiteX9" fmla="*/ 1158240 w 2584704"/>
                <a:gd name="connsiteY9" fmla="*/ 1694688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901952 w 2584704"/>
                <a:gd name="connsiteY13" fmla="*/ 1853184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02080 w 2584704"/>
                <a:gd name="connsiteY5" fmla="*/ 60960 h 1901952"/>
                <a:gd name="connsiteX6" fmla="*/ 1243584 w 2584704"/>
                <a:gd name="connsiteY6" fmla="*/ 475488 h 1901952"/>
                <a:gd name="connsiteX7" fmla="*/ 1353312 w 2584704"/>
                <a:gd name="connsiteY7" fmla="*/ 121920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901952 w 2584704"/>
                <a:gd name="connsiteY13" fmla="*/ 1853184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62102 w 2584704"/>
                <a:gd name="connsiteY5" fmla="*/ 106470 h 1901952"/>
                <a:gd name="connsiteX6" fmla="*/ 1243584 w 2584704"/>
                <a:gd name="connsiteY6" fmla="*/ 475488 h 1901952"/>
                <a:gd name="connsiteX7" fmla="*/ 1353312 w 2584704"/>
                <a:gd name="connsiteY7" fmla="*/ 121920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901952 w 2584704"/>
                <a:gd name="connsiteY13" fmla="*/ 1853184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533540 w 2584704"/>
                <a:gd name="connsiteY5" fmla="*/ 35032 h 1901952"/>
                <a:gd name="connsiteX6" fmla="*/ 1243584 w 2584704"/>
                <a:gd name="connsiteY6" fmla="*/ 475488 h 1901952"/>
                <a:gd name="connsiteX7" fmla="*/ 1353312 w 2584704"/>
                <a:gd name="connsiteY7" fmla="*/ 121920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901952 w 2584704"/>
                <a:gd name="connsiteY13" fmla="*/ 1853184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62102 w 2584704"/>
                <a:gd name="connsiteY5" fmla="*/ 106470 h 1901952"/>
                <a:gd name="connsiteX6" fmla="*/ 1243584 w 2584704"/>
                <a:gd name="connsiteY6" fmla="*/ 475488 h 1901952"/>
                <a:gd name="connsiteX7" fmla="*/ 1353312 w 2584704"/>
                <a:gd name="connsiteY7" fmla="*/ 121920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901952 w 2584704"/>
                <a:gd name="connsiteY13" fmla="*/ 1853184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62102 w 2584704"/>
                <a:gd name="connsiteY5" fmla="*/ 106470 h 1901952"/>
                <a:gd name="connsiteX6" fmla="*/ 1243584 w 2584704"/>
                <a:gd name="connsiteY6" fmla="*/ 475488 h 1901952"/>
                <a:gd name="connsiteX7" fmla="*/ 1319226 w 2584704"/>
                <a:gd name="connsiteY7" fmla="*/ 117804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901952 w 2584704"/>
                <a:gd name="connsiteY13" fmla="*/ 1853184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62102 w 2584704"/>
                <a:gd name="connsiteY5" fmla="*/ 106470 h 1901952"/>
                <a:gd name="connsiteX6" fmla="*/ 1243584 w 2584704"/>
                <a:gd name="connsiteY6" fmla="*/ 475488 h 1901952"/>
                <a:gd name="connsiteX7" fmla="*/ 1319226 w 2584704"/>
                <a:gd name="connsiteY7" fmla="*/ 117804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819292 w 2584704"/>
                <a:gd name="connsiteY13" fmla="*/ 1892420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462102 w 2584704"/>
                <a:gd name="connsiteY5" fmla="*/ 106470 h 1901952"/>
                <a:gd name="connsiteX6" fmla="*/ 1243584 w 2584704"/>
                <a:gd name="connsiteY6" fmla="*/ 475488 h 1901952"/>
                <a:gd name="connsiteX7" fmla="*/ 1319226 w 2584704"/>
                <a:gd name="connsiteY7" fmla="*/ 117804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890730 w 2584704"/>
                <a:gd name="connsiteY13" fmla="*/ 1892420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04672 w 2584704"/>
                <a:gd name="connsiteY4" fmla="*/ 207264 h 1901952"/>
                <a:gd name="connsiteX5" fmla="*/ 1319226 w 2584704"/>
                <a:gd name="connsiteY5" fmla="*/ 106470 h 1901952"/>
                <a:gd name="connsiteX6" fmla="*/ 1243584 w 2584704"/>
                <a:gd name="connsiteY6" fmla="*/ 475488 h 1901952"/>
                <a:gd name="connsiteX7" fmla="*/ 1319226 w 2584704"/>
                <a:gd name="connsiteY7" fmla="*/ 117804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890730 w 2584704"/>
                <a:gd name="connsiteY13" fmla="*/ 1892420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12192 w 2584704"/>
                <a:gd name="connsiteY0" fmla="*/ 1341120 h 1901952"/>
                <a:gd name="connsiteX1" fmla="*/ 0 w 2584704"/>
                <a:gd name="connsiteY1" fmla="*/ 524256 h 1901952"/>
                <a:gd name="connsiteX2" fmla="*/ 207264 w 2584704"/>
                <a:gd name="connsiteY2" fmla="*/ 585216 h 1901952"/>
                <a:gd name="connsiteX3" fmla="*/ 731520 w 2584704"/>
                <a:gd name="connsiteY3" fmla="*/ 0 h 1901952"/>
                <a:gd name="connsiteX4" fmla="*/ 819160 w 2584704"/>
                <a:gd name="connsiteY4" fmla="*/ 177908 h 1901952"/>
                <a:gd name="connsiteX5" fmla="*/ 1319226 w 2584704"/>
                <a:gd name="connsiteY5" fmla="*/ 106470 h 1901952"/>
                <a:gd name="connsiteX6" fmla="*/ 1243584 w 2584704"/>
                <a:gd name="connsiteY6" fmla="*/ 475488 h 1901952"/>
                <a:gd name="connsiteX7" fmla="*/ 1319226 w 2584704"/>
                <a:gd name="connsiteY7" fmla="*/ 1178040 h 1901952"/>
                <a:gd name="connsiteX8" fmla="*/ 1280160 w 2584704"/>
                <a:gd name="connsiteY8" fmla="*/ 1207008 h 1901952"/>
                <a:gd name="connsiteX9" fmla="*/ 1176350 w 2584704"/>
                <a:gd name="connsiteY9" fmla="*/ 1820982 h 1901952"/>
                <a:gd name="connsiteX10" fmla="*/ 950976 w 2584704"/>
                <a:gd name="connsiteY10" fmla="*/ 1633728 h 1901952"/>
                <a:gd name="connsiteX11" fmla="*/ 451104 w 2584704"/>
                <a:gd name="connsiteY11" fmla="*/ 1901952 h 1901952"/>
                <a:gd name="connsiteX12" fmla="*/ 1011936 w 2584704"/>
                <a:gd name="connsiteY12" fmla="*/ 1865376 h 1901952"/>
                <a:gd name="connsiteX13" fmla="*/ 1890730 w 2584704"/>
                <a:gd name="connsiteY13" fmla="*/ 1892420 h 1901952"/>
                <a:gd name="connsiteX14" fmla="*/ 1840992 w 2584704"/>
                <a:gd name="connsiteY14" fmla="*/ 1755648 h 1901952"/>
                <a:gd name="connsiteX15" fmla="*/ 2523744 w 2584704"/>
                <a:gd name="connsiteY15" fmla="*/ 1536192 h 1901952"/>
                <a:gd name="connsiteX16" fmla="*/ 2450592 w 2584704"/>
                <a:gd name="connsiteY16" fmla="*/ 1146048 h 1901952"/>
                <a:gd name="connsiteX17" fmla="*/ 2584704 w 2584704"/>
                <a:gd name="connsiteY17" fmla="*/ 438912 h 1901952"/>
                <a:gd name="connsiteX0" fmla="*/ 0 w 2572512"/>
                <a:gd name="connsiteY0" fmla="*/ 1341120 h 1901952"/>
                <a:gd name="connsiteX1" fmla="*/ 72182 w 2572512"/>
                <a:gd name="connsiteY1" fmla="*/ 544630 h 1901952"/>
                <a:gd name="connsiteX2" fmla="*/ 195072 w 2572512"/>
                <a:gd name="connsiteY2" fmla="*/ 585216 h 1901952"/>
                <a:gd name="connsiteX3" fmla="*/ 719328 w 2572512"/>
                <a:gd name="connsiteY3" fmla="*/ 0 h 1901952"/>
                <a:gd name="connsiteX4" fmla="*/ 806968 w 2572512"/>
                <a:gd name="connsiteY4" fmla="*/ 177908 h 1901952"/>
                <a:gd name="connsiteX5" fmla="*/ 1307034 w 2572512"/>
                <a:gd name="connsiteY5" fmla="*/ 106470 h 1901952"/>
                <a:gd name="connsiteX6" fmla="*/ 1231392 w 2572512"/>
                <a:gd name="connsiteY6" fmla="*/ 475488 h 1901952"/>
                <a:gd name="connsiteX7" fmla="*/ 1307034 w 2572512"/>
                <a:gd name="connsiteY7" fmla="*/ 1178040 h 1901952"/>
                <a:gd name="connsiteX8" fmla="*/ 1267968 w 2572512"/>
                <a:gd name="connsiteY8" fmla="*/ 1207008 h 1901952"/>
                <a:gd name="connsiteX9" fmla="*/ 1164158 w 2572512"/>
                <a:gd name="connsiteY9" fmla="*/ 1820982 h 1901952"/>
                <a:gd name="connsiteX10" fmla="*/ 938784 w 2572512"/>
                <a:gd name="connsiteY10" fmla="*/ 1633728 h 1901952"/>
                <a:gd name="connsiteX11" fmla="*/ 438912 w 2572512"/>
                <a:gd name="connsiteY11" fmla="*/ 1901952 h 1901952"/>
                <a:gd name="connsiteX12" fmla="*/ 999744 w 2572512"/>
                <a:gd name="connsiteY12" fmla="*/ 1865376 h 1901952"/>
                <a:gd name="connsiteX13" fmla="*/ 1878538 w 2572512"/>
                <a:gd name="connsiteY13" fmla="*/ 1892420 h 1901952"/>
                <a:gd name="connsiteX14" fmla="*/ 1828800 w 2572512"/>
                <a:gd name="connsiteY14" fmla="*/ 1755648 h 1901952"/>
                <a:gd name="connsiteX15" fmla="*/ 2511552 w 2572512"/>
                <a:gd name="connsiteY15" fmla="*/ 1536192 h 1901952"/>
                <a:gd name="connsiteX16" fmla="*/ 2438400 w 2572512"/>
                <a:gd name="connsiteY16" fmla="*/ 1146048 h 1901952"/>
                <a:gd name="connsiteX17" fmla="*/ 2572512 w 2572512"/>
                <a:gd name="connsiteY17" fmla="*/ 438912 h 1901952"/>
                <a:gd name="connsiteX0" fmla="*/ 43959 w 2616471"/>
                <a:gd name="connsiteY0" fmla="*/ 1341120 h 1901952"/>
                <a:gd name="connsiteX1" fmla="*/ 116141 w 2616471"/>
                <a:gd name="connsiteY1" fmla="*/ 544630 h 1901952"/>
                <a:gd name="connsiteX2" fmla="*/ 239031 w 2616471"/>
                <a:gd name="connsiteY2" fmla="*/ 585216 h 1901952"/>
                <a:gd name="connsiteX3" fmla="*/ 763287 w 2616471"/>
                <a:gd name="connsiteY3" fmla="*/ 0 h 1901952"/>
                <a:gd name="connsiteX4" fmla="*/ 850927 w 2616471"/>
                <a:gd name="connsiteY4" fmla="*/ 177908 h 1901952"/>
                <a:gd name="connsiteX5" fmla="*/ 1350993 w 2616471"/>
                <a:gd name="connsiteY5" fmla="*/ 106470 h 1901952"/>
                <a:gd name="connsiteX6" fmla="*/ 1275351 w 2616471"/>
                <a:gd name="connsiteY6" fmla="*/ 475488 h 1901952"/>
                <a:gd name="connsiteX7" fmla="*/ 1350993 w 2616471"/>
                <a:gd name="connsiteY7" fmla="*/ 1178040 h 1901952"/>
                <a:gd name="connsiteX8" fmla="*/ 1311927 w 2616471"/>
                <a:gd name="connsiteY8" fmla="*/ 1207008 h 1901952"/>
                <a:gd name="connsiteX9" fmla="*/ 1208117 w 2616471"/>
                <a:gd name="connsiteY9" fmla="*/ 1820982 h 1901952"/>
                <a:gd name="connsiteX10" fmla="*/ 982743 w 2616471"/>
                <a:gd name="connsiteY10" fmla="*/ 1633728 h 1901952"/>
                <a:gd name="connsiteX11" fmla="*/ 482871 w 2616471"/>
                <a:gd name="connsiteY11" fmla="*/ 1901952 h 1901952"/>
                <a:gd name="connsiteX12" fmla="*/ 1043703 w 2616471"/>
                <a:gd name="connsiteY12" fmla="*/ 1865376 h 1901952"/>
                <a:gd name="connsiteX13" fmla="*/ 1922497 w 2616471"/>
                <a:gd name="connsiteY13" fmla="*/ 1892420 h 1901952"/>
                <a:gd name="connsiteX14" fmla="*/ 1872759 w 2616471"/>
                <a:gd name="connsiteY14" fmla="*/ 1755648 h 1901952"/>
                <a:gd name="connsiteX15" fmla="*/ 2555511 w 2616471"/>
                <a:gd name="connsiteY15" fmla="*/ 1536192 h 1901952"/>
                <a:gd name="connsiteX16" fmla="*/ 2482359 w 2616471"/>
                <a:gd name="connsiteY16" fmla="*/ 1146048 h 1901952"/>
                <a:gd name="connsiteX17" fmla="*/ 2616471 w 2616471"/>
                <a:gd name="connsiteY17" fmla="*/ 438912 h 1901952"/>
                <a:gd name="connsiteX0" fmla="*/ 0 w 2572512"/>
                <a:gd name="connsiteY0" fmla="*/ 1341120 h 1901952"/>
                <a:gd name="connsiteX1" fmla="*/ 143621 w 2572512"/>
                <a:gd name="connsiteY1" fmla="*/ 544630 h 1901952"/>
                <a:gd name="connsiteX2" fmla="*/ 195072 w 2572512"/>
                <a:gd name="connsiteY2" fmla="*/ 585216 h 1901952"/>
                <a:gd name="connsiteX3" fmla="*/ 719328 w 2572512"/>
                <a:gd name="connsiteY3" fmla="*/ 0 h 1901952"/>
                <a:gd name="connsiteX4" fmla="*/ 806968 w 2572512"/>
                <a:gd name="connsiteY4" fmla="*/ 177908 h 1901952"/>
                <a:gd name="connsiteX5" fmla="*/ 1307034 w 2572512"/>
                <a:gd name="connsiteY5" fmla="*/ 106470 h 1901952"/>
                <a:gd name="connsiteX6" fmla="*/ 1231392 w 2572512"/>
                <a:gd name="connsiteY6" fmla="*/ 475488 h 1901952"/>
                <a:gd name="connsiteX7" fmla="*/ 1307034 w 2572512"/>
                <a:gd name="connsiteY7" fmla="*/ 1178040 h 1901952"/>
                <a:gd name="connsiteX8" fmla="*/ 1267968 w 2572512"/>
                <a:gd name="connsiteY8" fmla="*/ 1207008 h 1901952"/>
                <a:gd name="connsiteX9" fmla="*/ 1164158 w 2572512"/>
                <a:gd name="connsiteY9" fmla="*/ 1820982 h 1901952"/>
                <a:gd name="connsiteX10" fmla="*/ 938784 w 2572512"/>
                <a:gd name="connsiteY10" fmla="*/ 1633728 h 1901952"/>
                <a:gd name="connsiteX11" fmla="*/ 438912 w 2572512"/>
                <a:gd name="connsiteY11" fmla="*/ 1901952 h 1901952"/>
                <a:gd name="connsiteX12" fmla="*/ 999744 w 2572512"/>
                <a:gd name="connsiteY12" fmla="*/ 1865376 h 1901952"/>
                <a:gd name="connsiteX13" fmla="*/ 1878538 w 2572512"/>
                <a:gd name="connsiteY13" fmla="*/ 1892420 h 1901952"/>
                <a:gd name="connsiteX14" fmla="*/ 1828800 w 2572512"/>
                <a:gd name="connsiteY14" fmla="*/ 1755648 h 1901952"/>
                <a:gd name="connsiteX15" fmla="*/ 2511552 w 2572512"/>
                <a:gd name="connsiteY15" fmla="*/ 1536192 h 1901952"/>
                <a:gd name="connsiteX16" fmla="*/ 2438400 w 2572512"/>
                <a:gd name="connsiteY16" fmla="*/ 1146048 h 1901952"/>
                <a:gd name="connsiteX17" fmla="*/ 2572512 w 2572512"/>
                <a:gd name="connsiteY17" fmla="*/ 438912 h 1901952"/>
                <a:gd name="connsiteX0" fmla="*/ 10869 w 2583381"/>
                <a:gd name="connsiteY0" fmla="*/ 1341120 h 1901952"/>
                <a:gd name="connsiteX1" fmla="*/ 154490 w 2583381"/>
                <a:gd name="connsiteY1" fmla="*/ 544630 h 1901952"/>
                <a:gd name="connsiteX2" fmla="*/ 205941 w 2583381"/>
                <a:gd name="connsiteY2" fmla="*/ 585216 h 1901952"/>
                <a:gd name="connsiteX3" fmla="*/ 730197 w 2583381"/>
                <a:gd name="connsiteY3" fmla="*/ 0 h 1901952"/>
                <a:gd name="connsiteX4" fmla="*/ 817837 w 2583381"/>
                <a:gd name="connsiteY4" fmla="*/ 177908 h 1901952"/>
                <a:gd name="connsiteX5" fmla="*/ 1317903 w 2583381"/>
                <a:gd name="connsiteY5" fmla="*/ 106470 h 1901952"/>
                <a:gd name="connsiteX6" fmla="*/ 1242261 w 2583381"/>
                <a:gd name="connsiteY6" fmla="*/ 475488 h 1901952"/>
                <a:gd name="connsiteX7" fmla="*/ 1317903 w 2583381"/>
                <a:gd name="connsiteY7" fmla="*/ 1178040 h 1901952"/>
                <a:gd name="connsiteX8" fmla="*/ 1278837 w 2583381"/>
                <a:gd name="connsiteY8" fmla="*/ 1207008 h 1901952"/>
                <a:gd name="connsiteX9" fmla="*/ 1175027 w 2583381"/>
                <a:gd name="connsiteY9" fmla="*/ 1820982 h 1901952"/>
                <a:gd name="connsiteX10" fmla="*/ 949653 w 2583381"/>
                <a:gd name="connsiteY10" fmla="*/ 1633728 h 1901952"/>
                <a:gd name="connsiteX11" fmla="*/ 449781 w 2583381"/>
                <a:gd name="connsiteY11" fmla="*/ 1901952 h 1901952"/>
                <a:gd name="connsiteX12" fmla="*/ 1010613 w 2583381"/>
                <a:gd name="connsiteY12" fmla="*/ 1865376 h 1901952"/>
                <a:gd name="connsiteX13" fmla="*/ 1889407 w 2583381"/>
                <a:gd name="connsiteY13" fmla="*/ 1892420 h 1901952"/>
                <a:gd name="connsiteX14" fmla="*/ 1839669 w 2583381"/>
                <a:gd name="connsiteY14" fmla="*/ 1755648 h 1901952"/>
                <a:gd name="connsiteX15" fmla="*/ 2522421 w 2583381"/>
                <a:gd name="connsiteY15" fmla="*/ 1536192 h 1901952"/>
                <a:gd name="connsiteX16" fmla="*/ 2449269 w 2583381"/>
                <a:gd name="connsiteY16" fmla="*/ 1146048 h 1901952"/>
                <a:gd name="connsiteX17" fmla="*/ 2583381 w 2583381"/>
                <a:gd name="connsiteY17" fmla="*/ 438912 h 1901952"/>
                <a:gd name="connsiteX0" fmla="*/ 10869 w 2583381"/>
                <a:gd name="connsiteY0" fmla="*/ 1234650 h 1795482"/>
                <a:gd name="connsiteX1" fmla="*/ 154490 w 2583381"/>
                <a:gd name="connsiteY1" fmla="*/ 438160 h 1795482"/>
                <a:gd name="connsiteX2" fmla="*/ 205941 w 2583381"/>
                <a:gd name="connsiteY2" fmla="*/ 478746 h 1795482"/>
                <a:gd name="connsiteX3" fmla="*/ 797432 w 2583381"/>
                <a:gd name="connsiteY3" fmla="*/ 9532 h 1795482"/>
                <a:gd name="connsiteX4" fmla="*/ 817837 w 2583381"/>
                <a:gd name="connsiteY4" fmla="*/ 71438 h 1795482"/>
                <a:gd name="connsiteX5" fmla="*/ 1317903 w 2583381"/>
                <a:gd name="connsiteY5" fmla="*/ 0 h 1795482"/>
                <a:gd name="connsiteX6" fmla="*/ 1242261 w 2583381"/>
                <a:gd name="connsiteY6" fmla="*/ 369018 h 1795482"/>
                <a:gd name="connsiteX7" fmla="*/ 1317903 w 2583381"/>
                <a:gd name="connsiteY7" fmla="*/ 1071570 h 1795482"/>
                <a:gd name="connsiteX8" fmla="*/ 1278837 w 2583381"/>
                <a:gd name="connsiteY8" fmla="*/ 1100538 h 1795482"/>
                <a:gd name="connsiteX9" fmla="*/ 1175027 w 2583381"/>
                <a:gd name="connsiteY9" fmla="*/ 1714512 h 1795482"/>
                <a:gd name="connsiteX10" fmla="*/ 949653 w 2583381"/>
                <a:gd name="connsiteY10" fmla="*/ 1527258 h 1795482"/>
                <a:gd name="connsiteX11" fmla="*/ 449781 w 2583381"/>
                <a:gd name="connsiteY11" fmla="*/ 1795482 h 1795482"/>
                <a:gd name="connsiteX12" fmla="*/ 1010613 w 2583381"/>
                <a:gd name="connsiteY12" fmla="*/ 1758906 h 1795482"/>
                <a:gd name="connsiteX13" fmla="*/ 1889407 w 2583381"/>
                <a:gd name="connsiteY13" fmla="*/ 1785950 h 1795482"/>
                <a:gd name="connsiteX14" fmla="*/ 1839669 w 2583381"/>
                <a:gd name="connsiteY14" fmla="*/ 1649178 h 1795482"/>
                <a:gd name="connsiteX15" fmla="*/ 2522421 w 2583381"/>
                <a:gd name="connsiteY15" fmla="*/ 1429722 h 1795482"/>
                <a:gd name="connsiteX16" fmla="*/ 2449269 w 2583381"/>
                <a:gd name="connsiteY16" fmla="*/ 1039578 h 1795482"/>
                <a:gd name="connsiteX17" fmla="*/ 2583381 w 2583381"/>
                <a:gd name="connsiteY17" fmla="*/ 332442 h 1795482"/>
                <a:gd name="connsiteX0" fmla="*/ 10869 w 2583381"/>
                <a:gd name="connsiteY0" fmla="*/ 1510870 h 2071702"/>
                <a:gd name="connsiteX1" fmla="*/ 154490 w 2583381"/>
                <a:gd name="connsiteY1" fmla="*/ 714380 h 2071702"/>
                <a:gd name="connsiteX2" fmla="*/ 205941 w 2583381"/>
                <a:gd name="connsiteY2" fmla="*/ 754966 h 2071702"/>
                <a:gd name="connsiteX3" fmla="*/ 654556 w 2583381"/>
                <a:gd name="connsiteY3" fmla="*/ 0 h 2071702"/>
                <a:gd name="connsiteX4" fmla="*/ 817837 w 2583381"/>
                <a:gd name="connsiteY4" fmla="*/ 347658 h 2071702"/>
                <a:gd name="connsiteX5" fmla="*/ 1317903 w 2583381"/>
                <a:gd name="connsiteY5" fmla="*/ 276220 h 2071702"/>
                <a:gd name="connsiteX6" fmla="*/ 1242261 w 2583381"/>
                <a:gd name="connsiteY6" fmla="*/ 645238 h 2071702"/>
                <a:gd name="connsiteX7" fmla="*/ 1317903 w 2583381"/>
                <a:gd name="connsiteY7" fmla="*/ 1347790 h 2071702"/>
                <a:gd name="connsiteX8" fmla="*/ 1278837 w 2583381"/>
                <a:gd name="connsiteY8" fmla="*/ 1376758 h 2071702"/>
                <a:gd name="connsiteX9" fmla="*/ 1175027 w 2583381"/>
                <a:gd name="connsiteY9" fmla="*/ 1990732 h 2071702"/>
                <a:gd name="connsiteX10" fmla="*/ 949653 w 2583381"/>
                <a:gd name="connsiteY10" fmla="*/ 1803478 h 2071702"/>
                <a:gd name="connsiteX11" fmla="*/ 449781 w 2583381"/>
                <a:gd name="connsiteY11" fmla="*/ 2071702 h 2071702"/>
                <a:gd name="connsiteX12" fmla="*/ 1010613 w 2583381"/>
                <a:gd name="connsiteY12" fmla="*/ 2035126 h 2071702"/>
                <a:gd name="connsiteX13" fmla="*/ 1889407 w 2583381"/>
                <a:gd name="connsiteY13" fmla="*/ 2062170 h 2071702"/>
                <a:gd name="connsiteX14" fmla="*/ 1839669 w 2583381"/>
                <a:gd name="connsiteY14" fmla="*/ 1925398 h 2071702"/>
                <a:gd name="connsiteX15" fmla="*/ 2522421 w 2583381"/>
                <a:gd name="connsiteY15" fmla="*/ 1705942 h 2071702"/>
                <a:gd name="connsiteX16" fmla="*/ 2449269 w 2583381"/>
                <a:gd name="connsiteY16" fmla="*/ 1315798 h 2071702"/>
                <a:gd name="connsiteX17" fmla="*/ 2583381 w 2583381"/>
                <a:gd name="connsiteY17" fmla="*/ 608662 h 2071702"/>
                <a:gd name="connsiteX0" fmla="*/ 10869 w 2583381"/>
                <a:gd name="connsiteY0" fmla="*/ 1510870 h 2071702"/>
                <a:gd name="connsiteX1" fmla="*/ 154490 w 2583381"/>
                <a:gd name="connsiteY1" fmla="*/ 714380 h 2071702"/>
                <a:gd name="connsiteX2" fmla="*/ 205941 w 2583381"/>
                <a:gd name="connsiteY2" fmla="*/ 754966 h 2071702"/>
                <a:gd name="connsiteX3" fmla="*/ 654556 w 2583381"/>
                <a:gd name="connsiteY3" fmla="*/ 0 h 2071702"/>
                <a:gd name="connsiteX4" fmla="*/ 817837 w 2583381"/>
                <a:gd name="connsiteY4" fmla="*/ 347658 h 2071702"/>
                <a:gd name="connsiteX5" fmla="*/ 1317903 w 2583381"/>
                <a:gd name="connsiteY5" fmla="*/ 276220 h 2071702"/>
                <a:gd name="connsiteX6" fmla="*/ 1242261 w 2583381"/>
                <a:gd name="connsiteY6" fmla="*/ 645238 h 2071702"/>
                <a:gd name="connsiteX7" fmla="*/ 1317903 w 2583381"/>
                <a:gd name="connsiteY7" fmla="*/ 1347790 h 2071702"/>
                <a:gd name="connsiteX8" fmla="*/ 1278837 w 2583381"/>
                <a:gd name="connsiteY8" fmla="*/ 1376758 h 2071702"/>
                <a:gd name="connsiteX9" fmla="*/ 1175027 w 2583381"/>
                <a:gd name="connsiteY9" fmla="*/ 1990732 h 2071702"/>
                <a:gd name="connsiteX10" fmla="*/ 949653 w 2583381"/>
                <a:gd name="connsiteY10" fmla="*/ 1803478 h 2071702"/>
                <a:gd name="connsiteX11" fmla="*/ 449781 w 2583381"/>
                <a:gd name="connsiteY11" fmla="*/ 2071702 h 2071702"/>
                <a:gd name="connsiteX12" fmla="*/ 1010613 w 2583381"/>
                <a:gd name="connsiteY12" fmla="*/ 2035126 h 2071702"/>
                <a:gd name="connsiteX13" fmla="*/ 1889407 w 2583381"/>
                <a:gd name="connsiteY13" fmla="*/ 2062170 h 2071702"/>
                <a:gd name="connsiteX14" fmla="*/ 1839669 w 2583381"/>
                <a:gd name="connsiteY14" fmla="*/ 1925398 h 2071702"/>
                <a:gd name="connsiteX15" fmla="*/ 2522421 w 2583381"/>
                <a:gd name="connsiteY15" fmla="*/ 1705942 h 2071702"/>
                <a:gd name="connsiteX16" fmla="*/ 2449269 w 2583381"/>
                <a:gd name="connsiteY16" fmla="*/ 1315798 h 2071702"/>
                <a:gd name="connsiteX17" fmla="*/ 2583381 w 2583381"/>
                <a:gd name="connsiteY17" fmla="*/ 608662 h 2071702"/>
                <a:gd name="connsiteX0" fmla="*/ 10869 w 2583381"/>
                <a:gd name="connsiteY0" fmla="*/ 1510870 h 2071702"/>
                <a:gd name="connsiteX1" fmla="*/ 154490 w 2583381"/>
                <a:gd name="connsiteY1" fmla="*/ 714380 h 2071702"/>
                <a:gd name="connsiteX2" fmla="*/ 205941 w 2583381"/>
                <a:gd name="connsiteY2" fmla="*/ 754966 h 2071702"/>
                <a:gd name="connsiteX3" fmla="*/ 654556 w 2583381"/>
                <a:gd name="connsiteY3" fmla="*/ 0 h 2071702"/>
                <a:gd name="connsiteX4" fmla="*/ 817837 w 2583381"/>
                <a:gd name="connsiteY4" fmla="*/ 347658 h 2071702"/>
                <a:gd name="connsiteX5" fmla="*/ 1317903 w 2583381"/>
                <a:gd name="connsiteY5" fmla="*/ 276220 h 2071702"/>
                <a:gd name="connsiteX6" fmla="*/ 1242261 w 2583381"/>
                <a:gd name="connsiteY6" fmla="*/ 645238 h 2071702"/>
                <a:gd name="connsiteX7" fmla="*/ 1317903 w 2583381"/>
                <a:gd name="connsiteY7" fmla="*/ 1347790 h 2071702"/>
                <a:gd name="connsiteX8" fmla="*/ 1278837 w 2583381"/>
                <a:gd name="connsiteY8" fmla="*/ 1376758 h 2071702"/>
                <a:gd name="connsiteX9" fmla="*/ 1175027 w 2583381"/>
                <a:gd name="connsiteY9" fmla="*/ 1990732 h 2071702"/>
                <a:gd name="connsiteX10" fmla="*/ 949653 w 2583381"/>
                <a:gd name="connsiteY10" fmla="*/ 1803478 h 2071702"/>
                <a:gd name="connsiteX11" fmla="*/ 449781 w 2583381"/>
                <a:gd name="connsiteY11" fmla="*/ 2071702 h 2071702"/>
                <a:gd name="connsiteX12" fmla="*/ 1010613 w 2583381"/>
                <a:gd name="connsiteY12" fmla="*/ 2035126 h 2071702"/>
                <a:gd name="connsiteX13" fmla="*/ 1889407 w 2583381"/>
                <a:gd name="connsiteY13" fmla="*/ 2062170 h 2071702"/>
                <a:gd name="connsiteX14" fmla="*/ 1839669 w 2583381"/>
                <a:gd name="connsiteY14" fmla="*/ 1925398 h 2071702"/>
                <a:gd name="connsiteX15" fmla="*/ 2522421 w 2583381"/>
                <a:gd name="connsiteY15" fmla="*/ 1705942 h 2071702"/>
                <a:gd name="connsiteX16" fmla="*/ 2449269 w 2583381"/>
                <a:gd name="connsiteY16" fmla="*/ 1315798 h 2071702"/>
                <a:gd name="connsiteX17" fmla="*/ 2583381 w 2583381"/>
                <a:gd name="connsiteY17" fmla="*/ 608662 h 2071702"/>
                <a:gd name="connsiteX0" fmla="*/ 10869 w 2583381"/>
                <a:gd name="connsiteY0" fmla="*/ 1234650 h 1795482"/>
                <a:gd name="connsiteX1" fmla="*/ 154490 w 2583381"/>
                <a:gd name="connsiteY1" fmla="*/ 438160 h 1795482"/>
                <a:gd name="connsiteX2" fmla="*/ 205941 w 2583381"/>
                <a:gd name="connsiteY2" fmla="*/ 478746 h 1795482"/>
                <a:gd name="connsiteX3" fmla="*/ 797432 w 2583381"/>
                <a:gd name="connsiteY3" fmla="*/ 80970 h 1795482"/>
                <a:gd name="connsiteX4" fmla="*/ 817837 w 2583381"/>
                <a:gd name="connsiteY4" fmla="*/ 71438 h 1795482"/>
                <a:gd name="connsiteX5" fmla="*/ 1317903 w 2583381"/>
                <a:gd name="connsiteY5" fmla="*/ 0 h 1795482"/>
                <a:gd name="connsiteX6" fmla="*/ 1242261 w 2583381"/>
                <a:gd name="connsiteY6" fmla="*/ 369018 h 1795482"/>
                <a:gd name="connsiteX7" fmla="*/ 1317903 w 2583381"/>
                <a:gd name="connsiteY7" fmla="*/ 1071570 h 1795482"/>
                <a:gd name="connsiteX8" fmla="*/ 1278837 w 2583381"/>
                <a:gd name="connsiteY8" fmla="*/ 1100538 h 1795482"/>
                <a:gd name="connsiteX9" fmla="*/ 1175027 w 2583381"/>
                <a:gd name="connsiteY9" fmla="*/ 1714512 h 1795482"/>
                <a:gd name="connsiteX10" fmla="*/ 949653 w 2583381"/>
                <a:gd name="connsiteY10" fmla="*/ 1527258 h 1795482"/>
                <a:gd name="connsiteX11" fmla="*/ 449781 w 2583381"/>
                <a:gd name="connsiteY11" fmla="*/ 1795482 h 1795482"/>
                <a:gd name="connsiteX12" fmla="*/ 1010613 w 2583381"/>
                <a:gd name="connsiteY12" fmla="*/ 1758906 h 1795482"/>
                <a:gd name="connsiteX13" fmla="*/ 1889407 w 2583381"/>
                <a:gd name="connsiteY13" fmla="*/ 1785950 h 1795482"/>
                <a:gd name="connsiteX14" fmla="*/ 1839669 w 2583381"/>
                <a:gd name="connsiteY14" fmla="*/ 1649178 h 1795482"/>
                <a:gd name="connsiteX15" fmla="*/ 2522421 w 2583381"/>
                <a:gd name="connsiteY15" fmla="*/ 1429722 h 1795482"/>
                <a:gd name="connsiteX16" fmla="*/ 2449269 w 2583381"/>
                <a:gd name="connsiteY16" fmla="*/ 1039578 h 1795482"/>
                <a:gd name="connsiteX17" fmla="*/ 2583381 w 2583381"/>
                <a:gd name="connsiteY17" fmla="*/ 332442 h 1795482"/>
                <a:gd name="connsiteX0" fmla="*/ 10869 w 2583381"/>
                <a:gd name="connsiteY0" fmla="*/ 1234650 h 1795482"/>
                <a:gd name="connsiteX1" fmla="*/ 154490 w 2583381"/>
                <a:gd name="connsiteY1" fmla="*/ 438160 h 1795482"/>
                <a:gd name="connsiteX2" fmla="*/ 205941 w 2583381"/>
                <a:gd name="connsiteY2" fmla="*/ 478746 h 1795482"/>
                <a:gd name="connsiteX3" fmla="*/ 797432 w 2583381"/>
                <a:gd name="connsiteY3" fmla="*/ 80970 h 1795482"/>
                <a:gd name="connsiteX4" fmla="*/ 817837 w 2583381"/>
                <a:gd name="connsiteY4" fmla="*/ 71438 h 1795482"/>
                <a:gd name="connsiteX5" fmla="*/ 1317903 w 2583381"/>
                <a:gd name="connsiteY5" fmla="*/ 0 h 1795482"/>
                <a:gd name="connsiteX6" fmla="*/ 1242261 w 2583381"/>
                <a:gd name="connsiteY6" fmla="*/ 369018 h 1795482"/>
                <a:gd name="connsiteX7" fmla="*/ 1317903 w 2583381"/>
                <a:gd name="connsiteY7" fmla="*/ 1071570 h 1795482"/>
                <a:gd name="connsiteX8" fmla="*/ 1278837 w 2583381"/>
                <a:gd name="connsiteY8" fmla="*/ 1100538 h 1795482"/>
                <a:gd name="connsiteX9" fmla="*/ 1175027 w 2583381"/>
                <a:gd name="connsiteY9" fmla="*/ 1714512 h 1795482"/>
                <a:gd name="connsiteX10" fmla="*/ 949653 w 2583381"/>
                <a:gd name="connsiteY10" fmla="*/ 1527258 h 1795482"/>
                <a:gd name="connsiteX11" fmla="*/ 449781 w 2583381"/>
                <a:gd name="connsiteY11" fmla="*/ 1795482 h 1795482"/>
                <a:gd name="connsiteX12" fmla="*/ 1010613 w 2583381"/>
                <a:gd name="connsiteY12" fmla="*/ 1758906 h 1795482"/>
                <a:gd name="connsiteX13" fmla="*/ 1889407 w 2583381"/>
                <a:gd name="connsiteY13" fmla="*/ 1785950 h 1795482"/>
                <a:gd name="connsiteX14" fmla="*/ 1839669 w 2583381"/>
                <a:gd name="connsiteY14" fmla="*/ 1649178 h 1795482"/>
                <a:gd name="connsiteX15" fmla="*/ 2522421 w 2583381"/>
                <a:gd name="connsiteY15" fmla="*/ 1429722 h 1795482"/>
                <a:gd name="connsiteX16" fmla="*/ 2449269 w 2583381"/>
                <a:gd name="connsiteY16" fmla="*/ 1039578 h 1795482"/>
                <a:gd name="connsiteX17" fmla="*/ 2583381 w 2583381"/>
                <a:gd name="connsiteY17" fmla="*/ 332442 h 1795482"/>
                <a:gd name="connsiteX0" fmla="*/ 10869 w 2583381"/>
                <a:gd name="connsiteY0" fmla="*/ 1234650 h 1795482"/>
                <a:gd name="connsiteX1" fmla="*/ 154490 w 2583381"/>
                <a:gd name="connsiteY1" fmla="*/ 438160 h 1795482"/>
                <a:gd name="connsiteX2" fmla="*/ 205941 w 2583381"/>
                <a:gd name="connsiteY2" fmla="*/ 478746 h 1795482"/>
                <a:gd name="connsiteX3" fmla="*/ 797432 w 2583381"/>
                <a:gd name="connsiteY3" fmla="*/ 80970 h 1795482"/>
                <a:gd name="connsiteX4" fmla="*/ 817837 w 2583381"/>
                <a:gd name="connsiteY4" fmla="*/ 71438 h 1795482"/>
                <a:gd name="connsiteX5" fmla="*/ 1317903 w 2583381"/>
                <a:gd name="connsiteY5" fmla="*/ 0 h 1795482"/>
                <a:gd name="connsiteX6" fmla="*/ 1242261 w 2583381"/>
                <a:gd name="connsiteY6" fmla="*/ 369018 h 1795482"/>
                <a:gd name="connsiteX7" fmla="*/ 1317903 w 2583381"/>
                <a:gd name="connsiteY7" fmla="*/ 1071570 h 1795482"/>
                <a:gd name="connsiteX8" fmla="*/ 1278837 w 2583381"/>
                <a:gd name="connsiteY8" fmla="*/ 1100538 h 1795482"/>
                <a:gd name="connsiteX9" fmla="*/ 1175027 w 2583381"/>
                <a:gd name="connsiteY9" fmla="*/ 1714512 h 1795482"/>
                <a:gd name="connsiteX10" fmla="*/ 949653 w 2583381"/>
                <a:gd name="connsiteY10" fmla="*/ 1527258 h 1795482"/>
                <a:gd name="connsiteX11" fmla="*/ 449781 w 2583381"/>
                <a:gd name="connsiteY11" fmla="*/ 1795482 h 1795482"/>
                <a:gd name="connsiteX12" fmla="*/ 1010613 w 2583381"/>
                <a:gd name="connsiteY12" fmla="*/ 1758906 h 1795482"/>
                <a:gd name="connsiteX13" fmla="*/ 1889407 w 2583381"/>
                <a:gd name="connsiteY13" fmla="*/ 1785950 h 1795482"/>
                <a:gd name="connsiteX14" fmla="*/ 1839669 w 2583381"/>
                <a:gd name="connsiteY14" fmla="*/ 1649178 h 1795482"/>
                <a:gd name="connsiteX15" fmla="*/ 2522421 w 2583381"/>
                <a:gd name="connsiteY15" fmla="*/ 1429722 h 1795482"/>
                <a:gd name="connsiteX16" fmla="*/ 2449269 w 2583381"/>
                <a:gd name="connsiteY16" fmla="*/ 1039578 h 1795482"/>
                <a:gd name="connsiteX17" fmla="*/ 2583381 w 2583381"/>
                <a:gd name="connsiteY17" fmla="*/ 332442 h 1795482"/>
                <a:gd name="connsiteX0" fmla="*/ 10869 w 2583381"/>
                <a:gd name="connsiteY0" fmla="*/ 1163212 h 1724044"/>
                <a:gd name="connsiteX1" fmla="*/ 154490 w 2583381"/>
                <a:gd name="connsiteY1" fmla="*/ 366722 h 1724044"/>
                <a:gd name="connsiteX2" fmla="*/ 205941 w 2583381"/>
                <a:gd name="connsiteY2" fmla="*/ 407308 h 1724044"/>
                <a:gd name="connsiteX3" fmla="*/ 797432 w 2583381"/>
                <a:gd name="connsiteY3" fmla="*/ 9532 h 1724044"/>
                <a:gd name="connsiteX4" fmla="*/ 817837 w 2583381"/>
                <a:gd name="connsiteY4" fmla="*/ 0 h 1724044"/>
                <a:gd name="connsiteX5" fmla="*/ 1297498 w 2583381"/>
                <a:gd name="connsiteY5" fmla="*/ 80970 h 1724044"/>
                <a:gd name="connsiteX6" fmla="*/ 1242261 w 2583381"/>
                <a:gd name="connsiteY6" fmla="*/ 297580 h 1724044"/>
                <a:gd name="connsiteX7" fmla="*/ 1317903 w 2583381"/>
                <a:gd name="connsiteY7" fmla="*/ 1000132 h 1724044"/>
                <a:gd name="connsiteX8" fmla="*/ 1278837 w 2583381"/>
                <a:gd name="connsiteY8" fmla="*/ 1029100 h 1724044"/>
                <a:gd name="connsiteX9" fmla="*/ 1175027 w 2583381"/>
                <a:gd name="connsiteY9" fmla="*/ 1643074 h 1724044"/>
                <a:gd name="connsiteX10" fmla="*/ 949653 w 2583381"/>
                <a:gd name="connsiteY10" fmla="*/ 1455820 h 1724044"/>
                <a:gd name="connsiteX11" fmla="*/ 449781 w 2583381"/>
                <a:gd name="connsiteY11" fmla="*/ 1724044 h 1724044"/>
                <a:gd name="connsiteX12" fmla="*/ 1010613 w 2583381"/>
                <a:gd name="connsiteY12" fmla="*/ 1687468 h 1724044"/>
                <a:gd name="connsiteX13" fmla="*/ 1889407 w 2583381"/>
                <a:gd name="connsiteY13" fmla="*/ 1714512 h 1724044"/>
                <a:gd name="connsiteX14" fmla="*/ 1839669 w 2583381"/>
                <a:gd name="connsiteY14" fmla="*/ 1577740 h 1724044"/>
                <a:gd name="connsiteX15" fmla="*/ 2522421 w 2583381"/>
                <a:gd name="connsiteY15" fmla="*/ 1358284 h 1724044"/>
                <a:gd name="connsiteX16" fmla="*/ 2449269 w 2583381"/>
                <a:gd name="connsiteY16" fmla="*/ 968140 h 1724044"/>
                <a:gd name="connsiteX17" fmla="*/ 2583381 w 2583381"/>
                <a:gd name="connsiteY17" fmla="*/ 261004 h 1724044"/>
                <a:gd name="connsiteX0" fmla="*/ 10869 w 2583381"/>
                <a:gd name="connsiteY0" fmla="*/ 1242587 h 1803419"/>
                <a:gd name="connsiteX1" fmla="*/ 154490 w 2583381"/>
                <a:gd name="connsiteY1" fmla="*/ 446097 h 1803419"/>
                <a:gd name="connsiteX2" fmla="*/ 205941 w 2583381"/>
                <a:gd name="connsiteY2" fmla="*/ 486683 h 1803419"/>
                <a:gd name="connsiteX3" fmla="*/ 797432 w 2583381"/>
                <a:gd name="connsiteY3" fmla="*/ 88907 h 1803419"/>
                <a:gd name="connsiteX4" fmla="*/ 817837 w 2583381"/>
                <a:gd name="connsiteY4" fmla="*/ 79375 h 1803419"/>
                <a:gd name="connsiteX5" fmla="*/ 1297498 w 2583381"/>
                <a:gd name="connsiteY5" fmla="*/ 160345 h 1803419"/>
                <a:gd name="connsiteX6" fmla="*/ 1242261 w 2583381"/>
                <a:gd name="connsiteY6" fmla="*/ 376955 h 1803419"/>
                <a:gd name="connsiteX7" fmla="*/ 1317903 w 2583381"/>
                <a:gd name="connsiteY7" fmla="*/ 1079507 h 1803419"/>
                <a:gd name="connsiteX8" fmla="*/ 1278837 w 2583381"/>
                <a:gd name="connsiteY8" fmla="*/ 1108475 h 1803419"/>
                <a:gd name="connsiteX9" fmla="*/ 1175027 w 2583381"/>
                <a:gd name="connsiteY9" fmla="*/ 1722449 h 1803419"/>
                <a:gd name="connsiteX10" fmla="*/ 949653 w 2583381"/>
                <a:gd name="connsiteY10" fmla="*/ 1535195 h 1803419"/>
                <a:gd name="connsiteX11" fmla="*/ 449781 w 2583381"/>
                <a:gd name="connsiteY11" fmla="*/ 1803419 h 1803419"/>
                <a:gd name="connsiteX12" fmla="*/ 1010613 w 2583381"/>
                <a:gd name="connsiteY12" fmla="*/ 1766843 h 1803419"/>
                <a:gd name="connsiteX13" fmla="*/ 1889407 w 2583381"/>
                <a:gd name="connsiteY13" fmla="*/ 1793887 h 1803419"/>
                <a:gd name="connsiteX14" fmla="*/ 1839669 w 2583381"/>
                <a:gd name="connsiteY14" fmla="*/ 1657115 h 1803419"/>
                <a:gd name="connsiteX15" fmla="*/ 2522421 w 2583381"/>
                <a:gd name="connsiteY15" fmla="*/ 1437659 h 1803419"/>
                <a:gd name="connsiteX16" fmla="*/ 2449269 w 2583381"/>
                <a:gd name="connsiteY16" fmla="*/ 1047515 h 1803419"/>
                <a:gd name="connsiteX17" fmla="*/ 2583381 w 2583381"/>
                <a:gd name="connsiteY17" fmla="*/ 340379 h 1803419"/>
                <a:gd name="connsiteX0" fmla="*/ 10869 w 2583381"/>
                <a:gd name="connsiteY0" fmla="*/ 1242587 h 1803419"/>
                <a:gd name="connsiteX1" fmla="*/ 154490 w 2583381"/>
                <a:gd name="connsiteY1" fmla="*/ 446097 h 1803419"/>
                <a:gd name="connsiteX2" fmla="*/ 205941 w 2583381"/>
                <a:gd name="connsiteY2" fmla="*/ 486683 h 1803419"/>
                <a:gd name="connsiteX3" fmla="*/ 797432 w 2583381"/>
                <a:gd name="connsiteY3" fmla="*/ 88907 h 1803419"/>
                <a:gd name="connsiteX4" fmla="*/ 817837 w 2583381"/>
                <a:gd name="connsiteY4" fmla="*/ 79375 h 1803419"/>
                <a:gd name="connsiteX5" fmla="*/ 1297498 w 2583381"/>
                <a:gd name="connsiteY5" fmla="*/ 160345 h 1803419"/>
                <a:gd name="connsiteX6" fmla="*/ 1242261 w 2583381"/>
                <a:gd name="connsiteY6" fmla="*/ 376955 h 1803419"/>
                <a:gd name="connsiteX7" fmla="*/ 1317903 w 2583381"/>
                <a:gd name="connsiteY7" fmla="*/ 1079507 h 1803419"/>
                <a:gd name="connsiteX8" fmla="*/ 1278837 w 2583381"/>
                <a:gd name="connsiteY8" fmla="*/ 1108475 h 1803419"/>
                <a:gd name="connsiteX9" fmla="*/ 1175027 w 2583381"/>
                <a:gd name="connsiteY9" fmla="*/ 1722449 h 1803419"/>
                <a:gd name="connsiteX10" fmla="*/ 949653 w 2583381"/>
                <a:gd name="connsiteY10" fmla="*/ 1535195 h 1803419"/>
                <a:gd name="connsiteX11" fmla="*/ 449781 w 2583381"/>
                <a:gd name="connsiteY11" fmla="*/ 1803419 h 1803419"/>
                <a:gd name="connsiteX12" fmla="*/ 1010613 w 2583381"/>
                <a:gd name="connsiteY12" fmla="*/ 1766843 h 1803419"/>
                <a:gd name="connsiteX13" fmla="*/ 1889407 w 2583381"/>
                <a:gd name="connsiteY13" fmla="*/ 1793887 h 1803419"/>
                <a:gd name="connsiteX14" fmla="*/ 1839669 w 2583381"/>
                <a:gd name="connsiteY14" fmla="*/ 1657115 h 1803419"/>
                <a:gd name="connsiteX15" fmla="*/ 2522421 w 2583381"/>
                <a:gd name="connsiteY15" fmla="*/ 1437659 h 1803419"/>
                <a:gd name="connsiteX16" fmla="*/ 2449269 w 2583381"/>
                <a:gd name="connsiteY16" fmla="*/ 1047515 h 1803419"/>
                <a:gd name="connsiteX17" fmla="*/ 2583381 w 2583381"/>
                <a:gd name="connsiteY17" fmla="*/ 340379 h 1803419"/>
                <a:gd name="connsiteX0" fmla="*/ 10869 w 2583381"/>
                <a:gd name="connsiteY0" fmla="*/ 1193376 h 1754208"/>
                <a:gd name="connsiteX1" fmla="*/ 154490 w 2583381"/>
                <a:gd name="connsiteY1" fmla="*/ 396886 h 1754208"/>
                <a:gd name="connsiteX2" fmla="*/ 205941 w 2583381"/>
                <a:gd name="connsiteY2" fmla="*/ 437472 h 1754208"/>
                <a:gd name="connsiteX3" fmla="*/ 797432 w 2583381"/>
                <a:gd name="connsiteY3" fmla="*/ 39696 h 1754208"/>
                <a:gd name="connsiteX4" fmla="*/ 817837 w 2583381"/>
                <a:gd name="connsiteY4" fmla="*/ 30164 h 1754208"/>
                <a:gd name="connsiteX5" fmla="*/ 1297498 w 2583381"/>
                <a:gd name="connsiteY5" fmla="*/ 182573 h 1754208"/>
                <a:gd name="connsiteX6" fmla="*/ 1242261 w 2583381"/>
                <a:gd name="connsiteY6" fmla="*/ 327744 h 1754208"/>
                <a:gd name="connsiteX7" fmla="*/ 1317903 w 2583381"/>
                <a:gd name="connsiteY7" fmla="*/ 1030296 h 1754208"/>
                <a:gd name="connsiteX8" fmla="*/ 1278837 w 2583381"/>
                <a:gd name="connsiteY8" fmla="*/ 1059264 h 1754208"/>
                <a:gd name="connsiteX9" fmla="*/ 1175027 w 2583381"/>
                <a:gd name="connsiteY9" fmla="*/ 1673238 h 1754208"/>
                <a:gd name="connsiteX10" fmla="*/ 949653 w 2583381"/>
                <a:gd name="connsiteY10" fmla="*/ 1485984 h 1754208"/>
                <a:gd name="connsiteX11" fmla="*/ 449781 w 2583381"/>
                <a:gd name="connsiteY11" fmla="*/ 1754208 h 1754208"/>
                <a:gd name="connsiteX12" fmla="*/ 1010613 w 2583381"/>
                <a:gd name="connsiteY12" fmla="*/ 1717632 h 1754208"/>
                <a:gd name="connsiteX13" fmla="*/ 1889407 w 2583381"/>
                <a:gd name="connsiteY13" fmla="*/ 1744676 h 1754208"/>
                <a:gd name="connsiteX14" fmla="*/ 1839669 w 2583381"/>
                <a:gd name="connsiteY14" fmla="*/ 1607904 h 1754208"/>
                <a:gd name="connsiteX15" fmla="*/ 2522421 w 2583381"/>
                <a:gd name="connsiteY15" fmla="*/ 1388448 h 1754208"/>
                <a:gd name="connsiteX16" fmla="*/ 2449269 w 2583381"/>
                <a:gd name="connsiteY16" fmla="*/ 998304 h 1754208"/>
                <a:gd name="connsiteX17" fmla="*/ 2583381 w 2583381"/>
                <a:gd name="connsiteY17" fmla="*/ 291168 h 1754208"/>
                <a:gd name="connsiteX0" fmla="*/ 10869 w 2583381"/>
                <a:gd name="connsiteY0" fmla="*/ 1193376 h 1754208"/>
                <a:gd name="connsiteX1" fmla="*/ 154490 w 2583381"/>
                <a:gd name="connsiteY1" fmla="*/ 396886 h 1754208"/>
                <a:gd name="connsiteX2" fmla="*/ 205941 w 2583381"/>
                <a:gd name="connsiteY2" fmla="*/ 437472 h 1754208"/>
                <a:gd name="connsiteX3" fmla="*/ 797432 w 2583381"/>
                <a:gd name="connsiteY3" fmla="*/ 39696 h 1754208"/>
                <a:gd name="connsiteX4" fmla="*/ 817837 w 2583381"/>
                <a:gd name="connsiteY4" fmla="*/ 30164 h 1754208"/>
                <a:gd name="connsiteX5" fmla="*/ 1297498 w 2583381"/>
                <a:gd name="connsiteY5" fmla="*/ 182572 h 1754208"/>
                <a:gd name="connsiteX6" fmla="*/ 1242261 w 2583381"/>
                <a:gd name="connsiteY6" fmla="*/ 327744 h 1754208"/>
                <a:gd name="connsiteX7" fmla="*/ 1317903 w 2583381"/>
                <a:gd name="connsiteY7" fmla="*/ 1030296 h 1754208"/>
                <a:gd name="connsiteX8" fmla="*/ 1278837 w 2583381"/>
                <a:gd name="connsiteY8" fmla="*/ 1059264 h 1754208"/>
                <a:gd name="connsiteX9" fmla="*/ 1175027 w 2583381"/>
                <a:gd name="connsiteY9" fmla="*/ 1673238 h 1754208"/>
                <a:gd name="connsiteX10" fmla="*/ 949653 w 2583381"/>
                <a:gd name="connsiteY10" fmla="*/ 1485984 h 1754208"/>
                <a:gd name="connsiteX11" fmla="*/ 449781 w 2583381"/>
                <a:gd name="connsiteY11" fmla="*/ 1754208 h 1754208"/>
                <a:gd name="connsiteX12" fmla="*/ 1010613 w 2583381"/>
                <a:gd name="connsiteY12" fmla="*/ 1717632 h 1754208"/>
                <a:gd name="connsiteX13" fmla="*/ 1889407 w 2583381"/>
                <a:gd name="connsiteY13" fmla="*/ 1744676 h 1754208"/>
                <a:gd name="connsiteX14" fmla="*/ 1839669 w 2583381"/>
                <a:gd name="connsiteY14" fmla="*/ 1607904 h 1754208"/>
                <a:gd name="connsiteX15" fmla="*/ 2522421 w 2583381"/>
                <a:gd name="connsiteY15" fmla="*/ 1388448 h 1754208"/>
                <a:gd name="connsiteX16" fmla="*/ 2449269 w 2583381"/>
                <a:gd name="connsiteY16" fmla="*/ 998304 h 1754208"/>
                <a:gd name="connsiteX17" fmla="*/ 2583381 w 2583381"/>
                <a:gd name="connsiteY17" fmla="*/ 291168 h 1754208"/>
                <a:gd name="connsiteX0" fmla="*/ 10869 w 2583381"/>
                <a:gd name="connsiteY0" fmla="*/ 1193376 h 1754208"/>
                <a:gd name="connsiteX1" fmla="*/ 154490 w 2583381"/>
                <a:gd name="connsiteY1" fmla="*/ 396886 h 1754208"/>
                <a:gd name="connsiteX2" fmla="*/ 205941 w 2583381"/>
                <a:gd name="connsiteY2" fmla="*/ 437472 h 1754208"/>
                <a:gd name="connsiteX3" fmla="*/ 797432 w 2583381"/>
                <a:gd name="connsiteY3" fmla="*/ 39696 h 1754208"/>
                <a:gd name="connsiteX4" fmla="*/ 817837 w 2583381"/>
                <a:gd name="connsiteY4" fmla="*/ 30164 h 1754208"/>
                <a:gd name="connsiteX5" fmla="*/ 1297498 w 2583381"/>
                <a:gd name="connsiteY5" fmla="*/ 182572 h 1754208"/>
                <a:gd name="connsiteX6" fmla="*/ 1226060 w 2583381"/>
                <a:gd name="connsiteY6" fmla="*/ 325448 h 1754208"/>
                <a:gd name="connsiteX7" fmla="*/ 1317903 w 2583381"/>
                <a:gd name="connsiteY7" fmla="*/ 1030296 h 1754208"/>
                <a:gd name="connsiteX8" fmla="*/ 1278837 w 2583381"/>
                <a:gd name="connsiteY8" fmla="*/ 1059264 h 1754208"/>
                <a:gd name="connsiteX9" fmla="*/ 1175027 w 2583381"/>
                <a:gd name="connsiteY9" fmla="*/ 1673238 h 1754208"/>
                <a:gd name="connsiteX10" fmla="*/ 949653 w 2583381"/>
                <a:gd name="connsiteY10" fmla="*/ 1485984 h 1754208"/>
                <a:gd name="connsiteX11" fmla="*/ 449781 w 2583381"/>
                <a:gd name="connsiteY11" fmla="*/ 1754208 h 1754208"/>
                <a:gd name="connsiteX12" fmla="*/ 1010613 w 2583381"/>
                <a:gd name="connsiteY12" fmla="*/ 1717632 h 1754208"/>
                <a:gd name="connsiteX13" fmla="*/ 1889407 w 2583381"/>
                <a:gd name="connsiteY13" fmla="*/ 1744676 h 1754208"/>
                <a:gd name="connsiteX14" fmla="*/ 1839669 w 2583381"/>
                <a:gd name="connsiteY14" fmla="*/ 1607904 h 1754208"/>
                <a:gd name="connsiteX15" fmla="*/ 2522421 w 2583381"/>
                <a:gd name="connsiteY15" fmla="*/ 1388448 h 1754208"/>
                <a:gd name="connsiteX16" fmla="*/ 2449269 w 2583381"/>
                <a:gd name="connsiteY16" fmla="*/ 998304 h 1754208"/>
                <a:gd name="connsiteX17" fmla="*/ 2583381 w 2583381"/>
                <a:gd name="connsiteY17" fmla="*/ 291168 h 1754208"/>
                <a:gd name="connsiteX0" fmla="*/ 10869 w 2583381"/>
                <a:gd name="connsiteY0" fmla="*/ 1193376 h 1754208"/>
                <a:gd name="connsiteX1" fmla="*/ 154490 w 2583381"/>
                <a:gd name="connsiteY1" fmla="*/ 396886 h 1754208"/>
                <a:gd name="connsiteX2" fmla="*/ 205941 w 2583381"/>
                <a:gd name="connsiteY2" fmla="*/ 437472 h 1754208"/>
                <a:gd name="connsiteX3" fmla="*/ 797432 w 2583381"/>
                <a:gd name="connsiteY3" fmla="*/ 39696 h 1754208"/>
                <a:gd name="connsiteX4" fmla="*/ 817837 w 2583381"/>
                <a:gd name="connsiteY4" fmla="*/ 30164 h 1754208"/>
                <a:gd name="connsiteX5" fmla="*/ 1297498 w 2583381"/>
                <a:gd name="connsiteY5" fmla="*/ 182572 h 1754208"/>
                <a:gd name="connsiteX6" fmla="*/ 1226060 w 2583381"/>
                <a:gd name="connsiteY6" fmla="*/ 325448 h 1754208"/>
                <a:gd name="connsiteX7" fmla="*/ 1317903 w 2583381"/>
                <a:gd name="connsiteY7" fmla="*/ 1030296 h 1754208"/>
                <a:gd name="connsiteX8" fmla="*/ 1278837 w 2583381"/>
                <a:gd name="connsiteY8" fmla="*/ 1059264 h 1754208"/>
                <a:gd name="connsiteX9" fmla="*/ 1175027 w 2583381"/>
                <a:gd name="connsiteY9" fmla="*/ 1673238 h 1754208"/>
                <a:gd name="connsiteX10" fmla="*/ 949653 w 2583381"/>
                <a:gd name="connsiteY10" fmla="*/ 1485984 h 1754208"/>
                <a:gd name="connsiteX11" fmla="*/ 449781 w 2583381"/>
                <a:gd name="connsiteY11" fmla="*/ 1754208 h 1754208"/>
                <a:gd name="connsiteX12" fmla="*/ 1010613 w 2583381"/>
                <a:gd name="connsiteY12" fmla="*/ 1717632 h 1754208"/>
                <a:gd name="connsiteX13" fmla="*/ 1889407 w 2583381"/>
                <a:gd name="connsiteY13" fmla="*/ 1744676 h 1754208"/>
                <a:gd name="connsiteX14" fmla="*/ 1839669 w 2583381"/>
                <a:gd name="connsiteY14" fmla="*/ 1607904 h 1754208"/>
                <a:gd name="connsiteX15" fmla="*/ 2522421 w 2583381"/>
                <a:gd name="connsiteY15" fmla="*/ 1388448 h 1754208"/>
                <a:gd name="connsiteX16" fmla="*/ 2449269 w 2583381"/>
                <a:gd name="connsiteY16" fmla="*/ 998304 h 1754208"/>
                <a:gd name="connsiteX17" fmla="*/ 2583381 w 2583381"/>
                <a:gd name="connsiteY17" fmla="*/ 291168 h 1754208"/>
                <a:gd name="connsiteX0" fmla="*/ 10869 w 2583381"/>
                <a:gd name="connsiteY0" fmla="*/ 1193376 h 1754208"/>
                <a:gd name="connsiteX1" fmla="*/ 154490 w 2583381"/>
                <a:gd name="connsiteY1" fmla="*/ 396886 h 1754208"/>
                <a:gd name="connsiteX2" fmla="*/ 205941 w 2583381"/>
                <a:gd name="connsiteY2" fmla="*/ 437472 h 1754208"/>
                <a:gd name="connsiteX3" fmla="*/ 797432 w 2583381"/>
                <a:gd name="connsiteY3" fmla="*/ 39696 h 1754208"/>
                <a:gd name="connsiteX4" fmla="*/ 817837 w 2583381"/>
                <a:gd name="connsiteY4" fmla="*/ 30164 h 1754208"/>
                <a:gd name="connsiteX5" fmla="*/ 1297498 w 2583381"/>
                <a:gd name="connsiteY5" fmla="*/ 182572 h 1754208"/>
                <a:gd name="connsiteX6" fmla="*/ 1202235 w 2583381"/>
                <a:gd name="connsiteY6" fmla="*/ 320679 h 1754208"/>
                <a:gd name="connsiteX7" fmla="*/ 1317903 w 2583381"/>
                <a:gd name="connsiteY7" fmla="*/ 1030296 h 1754208"/>
                <a:gd name="connsiteX8" fmla="*/ 1278837 w 2583381"/>
                <a:gd name="connsiteY8" fmla="*/ 1059264 h 1754208"/>
                <a:gd name="connsiteX9" fmla="*/ 1175027 w 2583381"/>
                <a:gd name="connsiteY9" fmla="*/ 1673238 h 1754208"/>
                <a:gd name="connsiteX10" fmla="*/ 949653 w 2583381"/>
                <a:gd name="connsiteY10" fmla="*/ 1485984 h 1754208"/>
                <a:gd name="connsiteX11" fmla="*/ 449781 w 2583381"/>
                <a:gd name="connsiteY11" fmla="*/ 1754208 h 1754208"/>
                <a:gd name="connsiteX12" fmla="*/ 1010613 w 2583381"/>
                <a:gd name="connsiteY12" fmla="*/ 1717632 h 1754208"/>
                <a:gd name="connsiteX13" fmla="*/ 1889407 w 2583381"/>
                <a:gd name="connsiteY13" fmla="*/ 1744676 h 1754208"/>
                <a:gd name="connsiteX14" fmla="*/ 1839669 w 2583381"/>
                <a:gd name="connsiteY14" fmla="*/ 1607904 h 1754208"/>
                <a:gd name="connsiteX15" fmla="*/ 2522421 w 2583381"/>
                <a:gd name="connsiteY15" fmla="*/ 1388448 h 1754208"/>
                <a:gd name="connsiteX16" fmla="*/ 2449269 w 2583381"/>
                <a:gd name="connsiteY16" fmla="*/ 998304 h 1754208"/>
                <a:gd name="connsiteX17" fmla="*/ 2583381 w 2583381"/>
                <a:gd name="connsiteY17" fmla="*/ 291168 h 175420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202235 w 2583381"/>
                <a:gd name="connsiteY6" fmla="*/ 301629 h 1735158"/>
                <a:gd name="connsiteX7" fmla="*/ 1317903 w 2583381"/>
                <a:gd name="connsiteY7" fmla="*/ 1011246 h 1735158"/>
                <a:gd name="connsiteX8" fmla="*/ 1278837 w 2583381"/>
                <a:gd name="connsiteY8" fmla="*/ 1040214 h 1735158"/>
                <a:gd name="connsiteX9" fmla="*/ 1175027 w 2583381"/>
                <a:gd name="connsiteY9" fmla="*/ 1654188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202235 w 2583381"/>
                <a:gd name="connsiteY6" fmla="*/ 301629 h 1735158"/>
                <a:gd name="connsiteX7" fmla="*/ 1317903 w 2583381"/>
                <a:gd name="connsiteY7" fmla="*/ 1011246 h 1735158"/>
                <a:gd name="connsiteX8" fmla="*/ 1247881 w 2583381"/>
                <a:gd name="connsiteY8" fmla="*/ 1037833 h 1735158"/>
                <a:gd name="connsiteX9" fmla="*/ 1175027 w 2583381"/>
                <a:gd name="connsiteY9" fmla="*/ 1654188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202235 w 2583381"/>
                <a:gd name="connsiteY6" fmla="*/ 301629 h 1735158"/>
                <a:gd name="connsiteX7" fmla="*/ 1248847 w 2583381"/>
                <a:gd name="connsiteY7" fmla="*/ 1032678 h 1735158"/>
                <a:gd name="connsiteX8" fmla="*/ 1247881 w 2583381"/>
                <a:gd name="connsiteY8" fmla="*/ 1037833 h 1735158"/>
                <a:gd name="connsiteX9" fmla="*/ 1175027 w 2583381"/>
                <a:gd name="connsiteY9" fmla="*/ 1654188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202235 w 2583381"/>
                <a:gd name="connsiteY6" fmla="*/ 301629 h 1735158"/>
                <a:gd name="connsiteX7" fmla="*/ 1248847 w 2583381"/>
                <a:gd name="connsiteY7" fmla="*/ 1032678 h 1735158"/>
                <a:gd name="connsiteX8" fmla="*/ 1247881 w 2583381"/>
                <a:gd name="connsiteY8" fmla="*/ 1037833 h 1735158"/>
                <a:gd name="connsiteX9" fmla="*/ 1175027 w 2583381"/>
                <a:gd name="connsiteY9" fmla="*/ 1654188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202235 w 2583381"/>
                <a:gd name="connsiteY6" fmla="*/ 301629 h 1735158"/>
                <a:gd name="connsiteX7" fmla="*/ 1248847 w 2583381"/>
                <a:gd name="connsiteY7" fmla="*/ 1032678 h 1735158"/>
                <a:gd name="connsiteX8" fmla="*/ 1247881 w 2583381"/>
                <a:gd name="connsiteY8" fmla="*/ 1037833 h 1735158"/>
                <a:gd name="connsiteX9" fmla="*/ 1175027 w 2583381"/>
                <a:gd name="connsiteY9" fmla="*/ 1654188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1175027 w 2583381"/>
                <a:gd name="connsiteY9" fmla="*/ 1654188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1013102 w 2583381"/>
                <a:gd name="connsiteY9" fmla="*/ 1518457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1013102 w 2583381"/>
                <a:gd name="connsiteY9" fmla="*/ 1518457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1013102 w 2583381"/>
                <a:gd name="connsiteY9" fmla="*/ 1518457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40308 w 2583381"/>
                <a:gd name="connsiteY9" fmla="*/ 1377968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40308 w 2583381"/>
                <a:gd name="connsiteY9" fmla="*/ 1377968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40308 w 2583381"/>
                <a:gd name="connsiteY9" fmla="*/ 1377968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13 w 2583381"/>
                <a:gd name="connsiteY12" fmla="*/ 1698582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02 w 2583381"/>
                <a:gd name="connsiteY12" fmla="*/ 1717616 h 1735158"/>
                <a:gd name="connsiteX13" fmla="*/ 1889407 w 2583381"/>
                <a:gd name="connsiteY13" fmla="*/ 1725626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02 w 2583381"/>
                <a:gd name="connsiteY12" fmla="*/ 1717616 h 1735158"/>
                <a:gd name="connsiteX13" fmla="*/ 1848925 w 2583381"/>
                <a:gd name="connsiteY13" fmla="*/ 1618469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02 w 2583381"/>
                <a:gd name="connsiteY12" fmla="*/ 1717616 h 1735158"/>
                <a:gd name="connsiteX13" fmla="*/ 1848925 w 2583381"/>
                <a:gd name="connsiteY13" fmla="*/ 1618469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02 w 2583381"/>
                <a:gd name="connsiteY12" fmla="*/ 1717616 h 1735158"/>
                <a:gd name="connsiteX13" fmla="*/ 1848925 w 2583381"/>
                <a:gd name="connsiteY13" fmla="*/ 1618469 h 1735158"/>
                <a:gd name="connsiteX14" fmla="*/ 1839669 w 2583381"/>
                <a:gd name="connsiteY14" fmla="*/ 1588854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02 w 2583381"/>
                <a:gd name="connsiteY12" fmla="*/ 1717616 h 1735158"/>
                <a:gd name="connsiteX13" fmla="*/ 1848925 w 2583381"/>
                <a:gd name="connsiteY13" fmla="*/ 1618469 h 1735158"/>
                <a:gd name="connsiteX14" fmla="*/ 1851575 w 2583381"/>
                <a:gd name="connsiteY14" fmla="*/ 1612667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02 w 2583381"/>
                <a:gd name="connsiteY12" fmla="*/ 1717616 h 1735158"/>
                <a:gd name="connsiteX13" fmla="*/ 1848925 w 2583381"/>
                <a:gd name="connsiteY13" fmla="*/ 1618469 h 1735158"/>
                <a:gd name="connsiteX14" fmla="*/ 1851575 w 2583381"/>
                <a:gd name="connsiteY14" fmla="*/ 1617430 h 1735158"/>
                <a:gd name="connsiteX15" fmla="*/ 2522421 w 2583381"/>
                <a:gd name="connsiteY15" fmla="*/ 1369398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02 w 2583381"/>
                <a:gd name="connsiteY12" fmla="*/ 1717616 h 1735158"/>
                <a:gd name="connsiteX13" fmla="*/ 1848925 w 2583381"/>
                <a:gd name="connsiteY13" fmla="*/ 1618469 h 1735158"/>
                <a:gd name="connsiteX14" fmla="*/ 1851575 w 2583381"/>
                <a:gd name="connsiteY14" fmla="*/ 1617430 h 1735158"/>
                <a:gd name="connsiteX15" fmla="*/ 2531946 w 2583381"/>
                <a:gd name="connsiteY15" fmla="*/ 1112223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02 w 2583381"/>
                <a:gd name="connsiteY12" fmla="*/ 1717616 h 1735158"/>
                <a:gd name="connsiteX13" fmla="*/ 1848925 w 2583381"/>
                <a:gd name="connsiteY13" fmla="*/ 1618469 h 1735158"/>
                <a:gd name="connsiteX14" fmla="*/ 1851575 w 2583381"/>
                <a:gd name="connsiteY14" fmla="*/ 1617430 h 1735158"/>
                <a:gd name="connsiteX15" fmla="*/ 2531946 w 2583381"/>
                <a:gd name="connsiteY15" fmla="*/ 1112223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02 w 2583381"/>
                <a:gd name="connsiteY12" fmla="*/ 1717616 h 1735158"/>
                <a:gd name="connsiteX13" fmla="*/ 1848925 w 2583381"/>
                <a:gd name="connsiteY13" fmla="*/ 1618469 h 1735158"/>
                <a:gd name="connsiteX14" fmla="*/ 1851575 w 2583381"/>
                <a:gd name="connsiteY14" fmla="*/ 1617430 h 1735158"/>
                <a:gd name="connsiteX15" fmla="*/ 2531946 w 2583381"/>
                <a:gd name="connsiteY15" fmla="*/ 1112223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02 w 2583381"/>
                <a:gd name="connsiteY12" fmla="*/ 1717616 h 1735158"/>
                <a:gd name="connsiteX13" fmla="*/ 1848925 w 2583381"/>
                <a:gd name="connsiteY13" fmla="*/ 1618469 h 1735158"/>
                <a:gd name="connsiteX14" fmla="*/ 1851575 w 2583381"/>
                <a:gd name="connsiteY14" fmla="*/ 1617430 h 1735158"/>
                <a:gd name="connsiteX15" fmla="*/ 2511944 w 2583381"/>
                <a:gd name="connsiteY15" fmla="*/ 1092216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02 w 2583381"/>
                <a:gd name="connsiteY12" fmla="*/ 1717616 h 1735158"/>
                <a:gd name="connsiteX13" fmla="*/ 1848925 w 2583381"/>
                <a:gd name="connsiteY13" fmla="*/ 1618469 h 1735158"/>
                <a:gd name="connsiteX14" fmla="*/ 1851575 w 2583381"/>
                <a:gd name="connsiteY14" fmla="*/ 1617430 h 1735158"/>
                <a:gd name="connsiteX15" fmla="*/ 2511944 w 2583381"/>
                <a:gd name="connsiteY15" fmla="*/ 1092216 h 1735158"/>
                <a:gd name="connsiteX16" fmla="*/ 2449269 w 2583381"/>
                <a:gd name="connsiteY16" fmla="*/ 979254 h 1735158"/>
                <a:gd name="connsiteX17" fmla="*/ 2583381 w 2583381"/>
                <a:gd name="connsiteY17" fmla="*/ 272118 h 1735158"/>
                <a:gd name="connsiteX0" fmla="*/ 10869 w 2583381"/>
                <a:gd name="connsiteY0" fmla="*/ 1174326 h 1735158"/>
                <a:gd name="connsiteX1" fmla="*/ 154490 w 2583381"/>
                <a:gd name="connsiteY1" fmla="*/ 377836 h 1735158"/>
                <a:gd name="connsiteX2" fmla="*/ 205941 w 2583381"/>
                <a:gd name="connsiteY2" fmla="*/ 418422 h 1735158"/>
                <a:gd name="connsiteX3" fmla="*/ 797432 w 2583381"/>
                <a:gd name="connsiteY3" fmla="*/ 20646 h 1735158"/>
                <a:gd name="connsiteX4" fmla="*/ 803549 w 2583381"/>
                <a:gd name="connsiteY4" fmla="*/ 30164 h 1735158"/>
                <a:gd name="connsiteX5" fmla="*/ 1297498 w 2583381"/>
                <a:gd name="connsiteY5" fmla="*/ 163522 h 1735158"/>
                <a:gd name="connsiteX6" fmla="*/ 1190316 w 2583381"/>
                <a:gd name="connsiteY6" fmla="*/ 301623 h 1735158"/>
                <a:gd name="connsiteX7" fmla="*/ 1248847 w 2583381"/>
                <a:gd name="connsiteY7" fmla="*/ 1032678 h 1735158"/>
                <a:gd name="connsiteX8" fmla="*/ 1247881 w 2583381"/>
                <a:gd name="connsiteY8" fmla="*/ 1037833 h 1735158"/>
                <a:gd name="connsiteX9" fmla="*/ 918866 w 2583381"/>
                <a:gd name="connsiteY9" fmla="*/ 1377954 h 1735158"/>
                <a:gd name="connsiteX10" fmla="*/ 949653 w 2583381"/>
                <a:gd name="connsiteY10" fmla="*/ 1466934 h 1735158"/>
                <a:gd name="connsiteX11" fmla="*/ 449781 w 2583381"/>
                <a:gd name="connsiteY11" fmla="*/ 1735158 h 1735158"/>
                <a:gd name="connsiteX12" fmla="*/ 1010602 w 2583381"/>
                <a:gd name="connsiteY12" fmla="*/ 1717616 h 1735158"/>
                <a:gd name="connsiteX13" fmla="*/ 1848925 w 2583381"/>
                <a:gd name="connsiteY13" fmla="*/ 1618469 h 1735158"/>
                <a:gd name="connsiteX14" fmla="*/ 1851575 w 2583381"/>
                <a:gd name="connsiteY14" fmla="*/ 1617430 h 1735158"/>
                <a:gd name="connsiteX15" fmla="*/ 2535735 w 2583381"/>
                <a:gd name="connsiteY15" fmla="*/ 1051723 h 1735158"/>
                <a:gd name="connsiteX16" fmla="*/ 2449269 w 2583381"/>
                <a:gd name="connsiteY16" fmla="*/ 979254 h 1735158"/>
                <a:gd name="connsiteX17" fmla="*/ 2583381 w 2583381"/>
                <a:gd name="connsiteY17" fmla="*/ 272118 h 1735158"/>
                <a:gd name="connsiteX0" fmla="*/ 10869 w 2564331"/>
                <a:gd name="connsiteY0" fmla="*/ 1174326 h 1735158"/>
                <a:gd name="connsiteX1" fmla="*/ 154490 w 2564331"/>
                <a:gd name="connsiteY1" fmla="*/ 377836 h 1735158"/>
                <a:gd name="connsiteX2" fmla="*/ 205941 w 2564331"/>
                <a:gd name="connsiteY2" fmla="*/ 418422 h 1735158"/>
                <a:gd name="connsiteX3" fmla="*/ 797432 w 2564331"/>
                <a:gd name="connsiteY3" fmla="*/ 20646 h 1735158"/>
                <a:gd name="connsiteX4" fmla="*/ 803549 w 2564331"/>
                <a:gd name="connsiteY4" fmla="*/ 30164 h 1735158"/>
                <a:gd name="connsiteX5" fmla="*/ 1297498 w 2564331"/>
                <a:gd name="connsiteY5" fmla="*/ 163522 h 1735158"/>
                <a:gd name="connsiteX6" fmla="*/ 1190316 w 2564331"/>
                <a:gd name="connsiteY6" fmla="*/ 301623 h 1735158"/>
                <a:gd name="connsiteX7" fmla="*/ 1248847 w 2564331"/>
                <a:gd name="connsiteY7" fmla="*/ 1032678 h 1735158"/>
                <a:gd name="connsiteX8" fmla="*/ 1247881 w 2564331"/>
                <a:gd name="connsiteY8" fmla="*/ 1037833 h 1735158"/>
                <a:gd name="connsiteX9" fmla="*/ 918866 w 2564331"/>
                <a:gd name="connsiteY9" fmla="*/ 1377954 h 1735158"/>
                <a:gd name="connsiteX10" fmla="*/ 949653 w 2564331"/>
                <a:gd name="connsiteY10" fmla="*/ 1466934 h 1735158"/>
                <a:gd name="connsiteX11" fmla="*/ 449781 w 2564331"/>
                <a:gd name="connsiteY11" fmla="*/ 1735158 h 1735158"/>
                <a:gd name="connsiteX12" fmla="*/ 1010602 w 2564331"/>
                <a:gd name="connsiteY12" fmla="*/ 1717616 h 1735158"/>
                <a:gd name="connsiteX13" fmla="*/ 1848925 w 2564331"/>
                <a:gd name="connsiteY13" fmla="*/ 1618469 h 1735158"/>
                <a:gd name="connsiteX14" fmla="*/ 1851575 w 2564331"/>
                <a:gd name="connsiteY14" fmla="*/ 1617430 h 1735158"/>
                <a:gd name="connsiteX15" fmla="*/ 2535735 w 2564331"/>
                <a:gd name="connsiteY15" fmla="*/ 1051723 h 1735158"/>
                <a:gd name="connsiteX16" fmla="*/ 2449269 w 2564331"/>
                <a:gd name="connsiteY16" fmla="*/ 979254 h 1735158"/>
                <a:gd name="connsiteX17" fmla="*/ 2564331 w 2564331"/>
                <a:gd name="connsiteY17" fmla="*/ 272118 h 1735158"/>
                <a:gd name="connsiteX0" fmla="*/ 10869 w 2557187"/>
                <a:gd name="connsiteY0" fmla="*/ 1174326 h 1735158"/>
                <a:gd name="connsiteX1" fmla="*/ 154490 w 2557187"/>
                <a:gd name="connsiteY1" fmla="*/ 377836 h 1735158"/>
                <a:gd name="connsiteX2" fmla="*/ 205941 w 2557187"/>
                <a:gd name="connsiteY2" fmla="*/ 418422 h 1735158"/>
                <a:gd name="connsiteX3" fmla="*/ 797432 w 2557187"/>
                <a:gd name="connsiteY3" fmla="*/ 20646 h 1735158"/>
                <a:gd name="connsiteX4" fmla="*/ 803549 w 2557187"/>
                <a:gd name="connsiteY4" fmla="*/ 30164 h 1735158"/>
                <a:gd name="connsiteX5" fmla="*/ 1297498 w 2557187"/>
                <a:gd name="connsiteY5" fmla="*/ 163522 h 1735158"/>
                <a:gd name="connsiteX6" fmla="*/ 1190316 w 2557187"/>
                <a:gd name="connsiteY6" fmla="*/ 301623 h 1735158"/>
                <a:gd name="connsiteX7" fmla="*/ 1248847 w 2557187"/>
                <a:gd name="connsiteY7" fmla="*/ 1032678 h 1735158"/>
                <a:gd name="connsiteX8" fmla="*/ 1247881 w 2557187"/>
                <a:gd name="connsiteY8" fmla="*/ 1037833 h 1735158"/>
                <a:gd name="connsiteX9" fmla="*/ 918866 w 2557187"/>
                <a:gd name="connsiteY9" fmla="*/ 1377954 h 1735158"/>
                <a:gd name="connsiteX10" fmla="*/ 949653 w 2557187"/>
                <a:gd name="connsiteY10" fmla="*/ 1466934 h 1735158"/>
                <a:gd name="connsiteX11" fmla="*/ 449781 w 2557187"/>
                <a:gd name="connsiteY11" fmla="*/ 1735158 h 1735158"/>
                <a:gd name="connsiteX12" fmla="*/ 1010602 w 2557187"/>
                <a:gd name="connsiteY12" fmla="*/ 1717616 h 1735158"/>
                <a:gd name="connsiteX13" fmla="*/ 1848925 w 2557187"/>
                <a:gd name="connsiteY13" fmla="*/ 1618469 h 1735158"/>
                <a:gd name="connsiteX14" fmla="*/ 1851575 w 2557187"/>
                <a:gd name="connsiteY14" fmla="*/ 1617430 h 1735158"/>
                <a:gd name="connsiteX15" fmla="*/ 2535735 w 2557187"/>
                <a:gd name="connsiteY15" fmla="*/ 1051723 h 1735158"/>
                <a:gd name="connsiteX16" fmla="*/ 2449269 w 2557187"/>
                <a:gd name="connsiteY16" fmla="*/ 979254 h 1735158"/>
                <a:gd name="connsiteX17" fmla="*/ 2557187 w 2557187"/>
                <a:gd name="connsiteY17" fmla="*/ 272118 h 1735158"/>
                <a:gd name="connsiteX0" fmla="*/ 10869 w 2557187"/>
                <a:gd name="connsiteY0" fmla="*/ 1174326 h 1735158"/>
                <a:gd name="connsiteX1" fmla="*/ 154490 w 2557187"/>
                <a:gd name="connsiteY1" fmla="*/ 377836 h 1735158"/>
                <a:gd name="connsiteX2" fmla="*/ 205941 w 2557187"/>
                <a:gd name="connsiteY2" fmla="*/ 418422 h 1735158"/>
                <a:gd name="connsiteX3" fmla="*/ 797432 w 2557187"/>
                <a:gd name="connsiteY3" fmla="*/ 20646 h 1735158"/>
                <a:gd name="connsiteX4" fmla="*/ 803549 w 2557187"/>
                <a:gd name="connsiteY4" fmla="*/ 30164 h 1735158"/>
                <a:gd name="connsiteX5" fmla="*/ 1297498 w 2557187"/>
                <a:gd name="connsiteY5" fmla="*/ 163522 h 1735158"/>
                <a:gd name="connsiteX6" fmla="*/ 1190316 w 2557187"/>
                <a:gd name="connsiteY6" fmla="*/ 301623 h 1735158"/>
                <a:gd name="connsiteX7" fmla="*/ 1248847 w 2557187"/>
                <a:gd name="connsiteY7" fmla="*/ 1032678 h 1735158"/>
                <a:gd name="connsiteX8" fmla="*/ 1247881 w 2557187"/>
                <a:gd name="connsiteY8" fmla="*/ 1037833 h 1735158"/>
                <a:gd name="connsiteX9" fmla="*/ 918866 w 2557187"/>
                <a:gd name="connsiteY9" fmla="*/ 1377954 h 1735158"/>
                <a:gd name="connsiteX10" fmla="*/ 949653 w 2557187"/>
                <a:gd name="connsiteY10" fmla="*/ 1466934 h 1735158"/>
                <a:gd name="connsiteX11" fmla="*/ 449781 w 2557187"/>
                <a:gd name="connsiteY11" fmla="*/ 1735158 h 1735158"/>
                <a:gd name="connsiteX12" fmla="*/ 1010602 w 2557187"/>
                <a:gd name="connsiteY12" fmla="*/ 1717616 h 1735158"/>
                <a:gd name="connsiteX13" fmla="*/ 1848925 w 2557187"/>
                <a:gd name="connsiteY13" fmla="*/ 1618469 h 1735158"/>
                <a:gd name="connsiteX14" fmla="*/ 1851575 w 2557187"/>
                <a:gd name="connsiteY14" fmla="*/ 1617430 h 1735158"/>
                <a:gd name="connsiteX15" fmla="*/ 2547641 w 2557187"/>
                <a:gd name="connsiteY15" fmla="*/ 1027910 h 1735158"/>
                <a:gd name="connsiteX16" fmla="*/ 2449269 w 2557187"/>
                <a:gd name="connsiteY16" fmla="*/ 979254 h 1735158"/>
                <a:gd name="connsiteX17" fmla="*/ 2557187 w 2557187"/>
                <a:gd name="connsiteY17" fmla="*/ 272118 h 1735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57187" h="1735158">
                  <a:moveTo>
                    <a:pt x="10869" y="1174326"/>
                  </a:moveTo>
                  <a:cubicBezTo>
                    <a:pt x="0" y="869131"/>
                    <a:pt x="38349" y="621099"/>
                    <a:pt x="154490" y="377836"/>
                  </a:cubicBezTo>
                  <a:lnTo>
                    <a:pt x="205941" y="418422"/>
                  </a:lnTo>
                  <a:cubicBezTo>
                    <a:pt x="423728" y="187394"/>
                    <a:pt x="684390" y="45279"/>
                    <a:pt x="797432" y="20646"/>
                  </a:cubicBezTo>
                  <a:lnTo>
                    <a:pt x="803549" y="30164"/>
                  </a:lnTo>
                  <a:cubicBezTo>
                    <a:pt x="987237" y="0"/>
                    <a:pt x="1132836" y="3177"/>
                    <a:pt x="1297498" y="163522"/>
                  </a:cubicBezTo>
                  <a:lnTo>
                    <a:pt x="1190316" y="301623"/>
                  </a:lnTo>
                  <a:cubicBezTo>
                    <a:pt x="1232034" y="566729"/>
                    <a:pt x="1259491" y="777079"/>
                    <a:pt x="1248847" y="1032678"/>
                  </a:cubicBezTo>
                  <a:lnTo>
                    <a:pt x="1247881" y="1037833"/>
                  </a:lnTo>
                  <a:cubicBezTo>
                    <a:pt x="1257715" y="1245654"/>
                    <a:pt x="1111402" y="1339163"/>
                    <a:pt x="918866" y="1377954"/>
                  </a:cubicBezTo>
                  <a:lnTo>
                    <a:pt x="949653" y="1466934"/>
                  </a:lnTo>
                  <a:cubicBezTo>
                    <a:pt x="775886" y="1549198"/>
                    <a:pt x="616405" y="1645750"/>
                    <a:pt x="449781" y="1735158"/>
                  </a:cubicBezTo>
                  <a:lnTo>
                    <a:pt x="1010602" y="1717616"/>
                  </a:lnTo>
                  <a:cubicBezTo>
                    <a:pt x="1297186" y="1703617"/>
                    <a:pt x="1557562" y="1663408"/>
                    <a:pt x="1848925" y="1618469"/>
                  </a:cubicBezTo>
                  <a:lnTo>
                    <a:pt x="1851575" y="1617430"/>
                  </a:lnTo>
                  <a:cubicBezTo>
                    <a:pt x="2123609" y="1534753"/>
                    <a:pt x="2394670" y="1248700"/>
                    <a:pt x="2547641" y="1027910"/>
                  </a:cubicBezTo>
                  <a:lnTo>
                    <a:pt x="2449269" y="979254"/>
                  </a:lnTo>
                  <a:lnTo>
                    <a:pt x="2557187" y="272118"/>
                  </a:lnTo>
                </a:path>
              </a:pathLst>
            </a:cu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spTree>
    <p:extLst>
      <p:ext uri="{BB962C8B-B14F-4D97-AF65-F5344CB8AC3E}">
        <p14:creationId xmlns:p14="http://schemas.microsoft.com/office/powerpoint/2010/main" val="33419024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GB" i="1" dirty="0"/>
              <a:t>Latency </a:t>
            </a:r>
            <a:endParaRPr lang="en-GB" dirty="0"/>
          </a:p>
          <a:p>
            <a:r>
              <a:rPr lang="en-GB" dirty="0"/>
              <a:t>- Mitigation strategies</a:t>
            </a:r>
          </a:p>
          <a:p>
            <a:r>
              <a:rPr lang="en-GB" dirty="0"/>
              <a:t>- </a:t>
            </a:r>
            <a:r>
              <a:rPr lang="en-GB" dirty="0" err="1"/>
              <a:t>Playout</a:t>
            </a:r>
            <a:r>
              <a:rPr lang="en-GB" dirty="0"/>
              <a:t> delays, local lag and dead reckoning</a:t>
            </a:r>
          </a:p>
          <a:p>
            <a:endParaRPr lang="en-US" dirty="0"/>
          </a:p>
        </p:txBody>
      </p:sp>
    </p:spTree>
    <p:extLst>
      <p:ext uri="{BB962C8B-B14F-4D97-AF65-F5344CB8AC3E}">
        <p14:creationId xmlns:p14="http://schemas.microsoft.com/office/powerpoint/2010/main" val="402255234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74"/>
          <p:cNvGrpSpPr>
            <a:grpSpLocks/>
          </p:cNvGrpSpPr>
          <p:nvPr/>
        </p:nvGrpSpPr>
        <p:grpSpPr bwMode="auto">
          <a:xfrm>
            <a:off x="-58738" y="1922463"/>
            <a:ext cx="8855076" cy="3294062"/>
            <a:chOff x="917575" y="1285875"/>
            <a:chExt cx="7500938" cy="2790705"/>
          </a:xfrm>
        </p:grpSpPr>
        <p:sp>
          <p:nvSpPr>
            <p:cNvPr id="51203" name="TextBox 3"/>
            <p:cNvSpPr txBox="1">
              <a:spLocks noChangeArrowheads="1"/>
            </p:cNvSpPr>
            <p:nvPr/>
          </p:nvSpPr>
          <p:spPr bwMode="auto">
            <a:xfrm>
              <a:off x="917575" y="3214688"/>
              <a:ext cx="2405063" cy="860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a) Player model sending three </a:t>
              </a:r>
            </a:p>
            <a:p>
              <a:pPr algn="ctr" eaLnBrk="1" hangingPunct="1"/>
              <a:r>
                <a:rPr lang="en-GB" sz="2000">
                  <a:latin typeface="Calibri" charset="0"/>
                </a:rPr>
                <a:t>updates</a:t>
              </a:r>
            </a:p>
          </p:txBody>
        </p:sp>
        <p:sp>
          <p:nvSpPr>
            <p:cNvPr id="71" name="Freeform 70"/>
            <p:cNvSpPr/>
            <p:nvPr/>
          </p:nvSpPr>
          <p:spPr>
            <a:xfrm>
              <a:off x="1846788" y="1628829"/>
              <a:ext cx="785326" cy="1073245"/>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09088"/>
                <a:gd name="connsiteY0" fmla="*/ 1403380 h 2047842"/>
                <a:gd name="connsiteX1" fmla="*/ 207264 w 2609088"/>
                <a:gd name="connsiteY1" fmla="*/ 574324 h 2047842"/>
                <a:gd name="connsiteX2" fmla="*/ 1109472 w 2609088"/>
                <a:gd name="connsiteY2" fmla="*/ 147604 h 2047842"/>
                <a:gd name="connsiteX3" fmla="*/ 1266998 w 2609088"/>
                <a:gd name="connsiteY3" fmla="*/ 1459950 h 2047842"/>
                <a:gd name="connsiteX4" fmla="*/ 621792 w 2609088"/>
                <a:gd name="connsiteY4" fmla="*/ 1976404 h 2047842"/>
                <a:gd name="connsiteX5" fmla="*/ 1909940 w 2609088"/>
                <a:gd name="connsiteY5" fmla="*/ 1888578 h 2047842"/>
                <a:gd name="connsiteX6" fmla="*/ 2474976 w 2609088"/>
                <a:gd name="connsiteY6" fmla="*/ 1464340 h 2047842"/>
                <a:gd name="connsiteX7" fmla="*/ 2609088 w 2609088"/>
                <a:gd name="connsiteY7" fmla="*/ 805972 h 2047842"/>
                <a:gd name="connsiteX0" fmla="*/ 0 w 2474976"/>
                <a:gd name="connsiteY0" fmla="*/ 1403380 h 2047842"/>
                <a:gd name="connsiteX1" fmla="*/ 207264 w 2474976"/>
                <a:gd name="connsiteY1" fmla="*/ 574324 h 2047842"/>
                <a:gd name="connsiteX2" fmla="*/ 1109472 w 2474976"/>
                <a:gd name="connsiteY2" fmla="*/ 147604 h 2047842"/>
                <a:gd name="connsiteX3" fmla="*/ 1266998 w 2474976"/>
                <a:gd name="connsiteY3" fmla="*/ 1459950 h 2047842"/>
                <a:gd name="connsiteX4" fmla="*/ 621792 w 2474976"/>
                <a:gd name="connsiteY4" fmla="*/ 1976404 h 2047842"/>
                <a:gd name="connsiteX5" fmla="*/ 1909940 w 2474976"/>
                <a:gd name="connsiteY5" fmla="*/ 1888578 h 2047842"/>
                <a:gd name="connsiteX6" fmla="*/ 2474976 w 2474976"/>
                <a:gd name="connsiteY6" fmla="*/ 1464340 h 2047842"/>
                <a:gd name="connsiteX0" fmla="*/ 0 w 1909940"/>
                <a:gd name="connsiteY0" fmla="*/ 1403380 h 2047842"/>
                <a:gd name="connsiteX1" fmla="*/ 207264 w 1909940"/>
                <a:gd name="connsiteY1" fmla="*/ 574324 h 2047842"/>
                <a:gd name="connsiteX2" fmla="*/ 1109472 w 1909940"/>
                <a:gd name="connsiteY2" fmla="*/ 147604 h 2047842"/>
                <a:gd name="connsiteX3" fmla="*/ 1266998 w 1909940"/>
                <a:gd name="connsiteY3" fmla="*/ 1459950 h 2047842"/>
                <a:gd name="connsiteX4" fmla="*/ 621792 w 1909940"/>
                <a:gd name="connsiteY4" fmla="*/ 1976404 h 2047842"/>
                <a:gd name="connsiteX5" fmla="*/ 1909940 w 1909940"/>
                <a:gd name="connsiteY5" fmla="*/ 1888578 h 2047842"/>
                <a:gd name="connsiteX0" fmla="*/ 0 w 1348278"/>
                <a:gd name="connsiteY0" fmla="*/ 1403380 h 1976404"/>
                <a:gd name="connsiteX1" fmla="*/ 207264 w 1348278"/>
                <a:gd name="connsiteY1" fmla="*/ 574324 h 1976404"/>
                <a:gd name="connsiteX2" fmla="*/ 1109472 w 1348278"/>
                <a:gd name="connsiteY2" fmla="*/ 147604 h 1976404"/>
                <a:gd name="connsiteX3" fmla="*/ 1266998 w 1348278"/>
                <a:gd name="connsiteY3" fmla="*/ 1459950 h 1976404"/>
                <a:gd name="connsiteX4" fmla="*/ 621792 w 1348278"/>
                <a:gd name="connsiteY4" fmla="*/ 1976404 h 1976404"/>
                <a:gd name="connsiteX0" fmla="*/ 0 w 1348278"/>
                <a:gd name="connsiteY0" fmla="*/ 1403380 h 1459950"/>
                <a:gd name="connsiteX1" fmla="*/ 207264 w 1348278"/>
                <a:gd name="connsiteY1" fmla="*/ 574324 h 1459950"/>
                <a:gd name="connsiteX2" fmla="*/ 1109472 w 1348278"/>
                <a:gd name="connsiteY2" fmla="*/ 147604 h 1459950"/>
                <a:gd name="connsiteX3" fmla="*/ 1266998 w 1348278"/>
                <a:gd name="connsiteY3" fmla="*/ 1459950 h 1459950"/>
                <a:gd name="connsiteX0" fmla="*/ 0 w 1109472"/>
                <a:gd name="connsiteY0" fmla="*/ 1403380 h 1403380"/>
                <a:gd name="connsiteX1" fmla="*/ 207264 w 1109472"/>
                <a:gd name="connsiteY1" fmla="*/ 574324 h 1403380"/>
                <a:gd name="connsiteX2" fmla="*/ 1109472 w 1109472"/>
                <a:gd name="connsiteY2" fmla="*/ 147604 h 1403380"/>
                <a:gd name="connsiteX0" fmla="*/ 0 w 819575"/>
                <a:gd name="connsiteY0" fmla="*/ 1314693 h 1314693"/>
                <a:gd name="connsiteX1" fmla="*/ 207264 w 819575"/>
                <a:gd name="connsiteY1" fmla="*/ 485637 h 1314693"/>
                <a:gd name="connsiteX2" fmla="*/ 819575 w 819575"/>
                <a:gd name="connsiteY2" fmla="*/ 147604 h 1314693"/>
                <a:gd name="connsiteX0" fmla="*/ 0 w 819575"/>
                <a:gd name="connsiteY0" fmla="*/ 1183400 h 1183400"/>
                <a:gd name="connsiteX1" fmla="*/ 207264 w 819575"/>
                <a:gd name="connsiteY1" fmla="*/ 354344 h 1183400"/>
                <a:gd name="connsiteX2" fmla="*/ 819575 w 819575"/>
                <a:gd name="connsiteY2" fmla="*/ 16311 h 1183400"/>
              </a:gdLst>
              <a:ahLst/>
              <a:cxnLst>
                <a:cxn ang="0">
                  <a:pos x="connsiteX0" y="connsiteY0"/>
                </a:cxn>
                <a:cxn ang="0">
                  <a:pos x="connsiteX1" y="connsiteY1"/>
                </a:cxn>
                <a:cxn ang="0">
                  <a:pos x="connsiteX2" y="connsiteY2"/>
                </a:cxn>
              </a:cxnLst>
              <a:rect l="l" t="t" r="r" b="b"/>
              <a:pathLst>
                <a:path w="819575" h="1183400">
                  <a:moveTo>
                    <a:pt x="0" y="1183400"/>
                  </a:moveTo>
                  <a:cubicBezTo>
                    <a:pt x="4344" y="878484"/>
                    <a:pt x="70668" y="548859"/>
                    <a:pt x="207264" y="354344"/>
                  </a:cubicBezTo>
                  <a:cubicBezTo>
                    <a:pt x="343860" y="159829"/>
                    <a:pt x="621453" y="0"/>
                    <a:pt x="819575" y="16311"/>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nvGrpSpPr>
            <p:cNvPr id="51205" name="Group 43"/>
            <p:cNvGrpSpPr>
              <a:grpSpLocks/>
            </p:cNvGrpSpPr>
            <p:nvPr/>
          </p:nvGrpSpPr>
          <p:grpSpPr bwMode="auto">
            <a:xfrm rot="2580000">
              <a:off x="2068513" y="1590675"/>
              <a:ext cx="142875" cy="500063"/>
              <a:chOff x="500034" y="1428737"/>
              <a:chExt cx="142876" cy="500065"/>
            </a:xfrm>
          </p:grpSpPr>
          <p:cxnSp>
            <p:nvCxnSpPr>
              <p:cNvPr id="76" name="Straight Arrow Connector 75"/>
              <p:cNvCxnSpPr/>
              <p:nvPr/>
            </p:nvCxnSpPr>
            <p:spPr>
              <a:xfrm rot="5400000" flipH="1" flipV="1">
                <a:off x="357404" y="1643047"/>
                <a:ext cx="427686"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498244" y="1784860"/>
                <a:ext cx="142543" cy="142562"/>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51206" name="TextBox 84"/>
            <p:cNvSpPr txBox="1">
              <a:spLocks noChangeArrowheads="1"/>
            </p:cNvSpPr>
            <p:nvPr/>
          </p:nvSpPr>
          <p:spPr bwMode="auto">
            <a:xfrm>
              <a:off x="3352800" y="3214688"/>
              <a:ext cx="2300288" cy="860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b) Ghost model path without</a:t>
              </a:r>
            </a:p>
            <a:p>
              <a:pPr algn="ctr" eaLnBrk="1" hangingPunct="1"/>
              <a:r>
                <a:rPr lang="en-GB" sz="2000">
                  <a:latin typeface="Calibri" charset="0"/>
                </a:rPr>
                <a:t> blending</a:t>
              </a:r>
            </a:p>
          </p:txBody>
        </p:sp>
        <p:sp>
          <p:nvSpPr>
            <p:cNvPr id="51207" name="TextBox 88"/>
            <p:cNvSpPr txBox="1">
              <a:spLocks noChangeArrowheads="1"/>
            </p:cNvSpPr>
            <p:nvPr/>
          </p:nvSpPr>
          <p:spPr bwMode="auto">
            <a:xfrm>
              <a:off x="1436688" y="2571749"/>
              <a:ext cx="288925" cy="312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t</a:t>
              </a:r>
              <a:r>
                <a:rPr lang="en-GB" sz="1800" baseline="-25000">
                  <a:latin typeface="Calibri" charset="0"/>
                </a:rPr>
                <a:t>o</a:t>
              </a:r>
              <a:endParaRPr lang="en-GB" sz="1800">
                <a:latin typeface="Calibri" charset="0"/>
              </a:endParaRPr>
            </a:p>
          </p:txBody>
        </p:sp>
        <p:sp>
          <p:nvSpPr>
            <p:cNvPr id="51208" name="TextBox 89"/>
            <p:cNvSpPr txBox="1">
              <a:spLocks noChangeArrowheads="1"/>
            </p:cNvSpPr>
            <p:nvPr/>
          </p:nvSpPr>
          <p:spPr bwMode="auto">
            <a:xfrm>
              <a:off x="1654175" y="1785938"/>
              <a:ext cx="287338" cy="312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t</a:t>
              </a:r>
              <a:r>
                <a:rPr lang="en-GB" sz="1800" baseline="-25000">
                  <a:latin typeface="Calibri" charset="0"/>
                </a:rPr>
                <a:t>1</a:t>
              </a:r>
              <a:endParaRPr lang="en-GB" sz="1800">
                <a:latin typeface="Calibri" charset="0"/>
              </a:endParaRPr>
            </a:p>
          </p:txBody>
        </p:sp>
        <p:grpSp>
          <p:nvGrpSpPr>
            <p:cNvPr id="51209" name="Group 43"/>
            <p:cNvGrpSpPr>
              <a:grpSpLocks/>
            </p:cNvGrpSpPr>
            <p:nvPr/>
          </p:nvGrpSpPr>
          <p:grpSpPr bwMode="auto">
            <a:xfrm rot="5400000">
              <a:off x="2774156" y="1383507"/>
              <a:ext cx="142875" cy="500062"/>
              <a:chOff x="500034" y="1428737"/>
              <a:chExt cx="142876" cy="500065"/>
            </a:xfrm>
          </p:grpSpPr>
          <p:cxnSp>
            <p:nvCxnSpPr>
              <p:cNvPr id="92" name="Straight Arrow Connector 91"/>
              <p:cNvCxnSpPr/>
              <p:nvPr/>
            </p:nvCxnSpPr>
            <p:spPr>
              <a:xfrm rot="5400000" flipH="1" flipV="1">
                <a:off x="353621" y="1645489"/>
                <a:ext cx="428974"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496826" y="1787360"/>
                <a:ext cx="143908" cy="142543"/>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51210" name="TextBox 93"/>
            <p:cNvSpPr txBox="1">
              <a:spLocks noChangeArrowheads="1"/>
            </p:cNvSpPr>
            <p:nvPr/>
          </p:nvSpPr>
          <p:spPr bwMode="auto">
            <a:xfrm>
              <a:off x="2295525" y="1285875"/>
              <a:ext cx="287338" cy="312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t</a:t>
              </a:r>
              <a:r>
                <a:rPr lang="en-GB" sz="1800" baseline="-25000">
                  <a:latin typeface="Calibri" charset="0"/>
                </a:rPr>
                <a:t>2</a:t>
              </a:r>
              <a:endParaRPr lang="en-GB" sz="1800">
                <a:latin typeface="Calibri" charset="0"/>
              </a:endParaRPr>
            </a:p>
          </p:txBody>
        </p:sp>
        <p:grpSp>
          <p:nvGrpSpPr>
            <p:cNvPr id="51211" name="Group 40"/>
            <p:cNvGrpSpPr>
              <a:grpSpLocks/>
            </p:cNvGrpSpPr>
            <p:nvPr/>
          </p:nvGrpSpPr>
          <p:grpSpPr bwMode="auto">
            <a:xfrm>
              <a:off x="1774825" y="2286000"/>
              <a:ext cx="142875" cy="500063"/>
              <a:chOff x="500034" y="1428737"/>
              <a:chExt cx="142876" cy="500065"/>
            </a:xfrm>
          </p:grpSpPr>
          <p:cxnSp>
            <p:nvCxnSpPr>
              <p:cNvPr id="108" name="Straight Arrow Connector 107"/>
              <p:cNvCxnSpPr/>
              <p:nvPr/>
            </p:nvCxnSpPr>
            <p:spPr>
              <a:xfrm rot="5400000" flipH="1" flipV="1">
                <a:off x="358154" y="1643074"/>
                <a:ext cx="427686"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09" name="Oval 108"/>
              <p:cNvSpPr/>
              <p:nvPr/>
            </p:nvSpPr>
            <p:spPr>
              <a:xfrm>
                <a:off x="499381" y="1785635"/>
                <a:ext cx="143888" cy="142562"/>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122" name="Freeform 121"/>
            <p:cNvSpPr/>
            <p:nvPr/>
          </p:nvSpPr>
          <p:spPr>
            <a:xfrm>
              <a:off x="6390651" y="1626139"/>
              <a:ext cx="786670" cy="1073245"/>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09088"/>
                <a:gd name="connsiteY0" fmla="*/ 1403380 h 2047842"/>
                <a:gd name="connsiteX1" fmla="*/ 207264 w 2609088"/>
                <a:gd name="connsiteY1" fmla="*/ 574324 h 2047842"/>
                <a:gd name="connsiteX2" fmla="*/ 1109472 w 2609088"/>
                <a:gd name="connsiteY2" fmla="*/ 147604 h 2047842"/>
                <a:gd name="connsiteX3" fmla="*/ 1266998 w 2609088"/>
                <a:gd name="connsiteY3" fmla="*/ 1459950 h 2047842"/>
                <a:gd name="connsiteX4" fmla="*/ 621792 w 2609088"/>
                <a:gd name="connsiteY4" fmla="*/ 1976404 h 2047842"/>
                <a:gd name="connsiteX5" fmla="*/ 1909940 w 2609088"/>
                <a:gd name="connsiteY5" fmla="*/ 1888578 h 2047842"/>
                <a:gd name="connsiteX6" fmla="*/ 2474976 w 2609088"/>
                <a:gd name="connsiteY6" fmla="*/ 1464340 h 2047842"/>
                <a:gd name="connsiteX7" fmla="*/ 2609088 w 2609088"/>
                <a:gd name="connsiteY7" fmla="*/ 805972 h 2047842"/>
                <a:gd name="connsiteX0" fmla="*/ 0 w 2474976"/>
                <a:gd name="connsiteY0" fmla="*/ 1403380 h 2047842"/>
                <a:gd name="connsiteX1" fmla="*/ 207264 w 2474976"/>
                <a:gd name="connsiteY1" fmla="*/ 574324 h 2047842"/>
                <a:gd name="connsiteX2" fmla="*/ 1109472 w 2474976"/>
                <a:gd name="connsiteY2" fmla="*/ 147604 h 2047842"/>
                <a:gd name="connsiteX3" fmla="*/ 1266998 w 2474976"/>
                <a:gd name="connsiteY3" fmla="*/ 1459950 h 2047842"/>
                <a:gd name="connsiteX4" fmla="*/ 621792 w 2474976"/>
                <a:gd name="connsiteY4" fmla="*/ 1976404 h 2047842"/>
                <a:gd name="connsiteX5" fmla="*/ 1909940 w 2474976"/>
                <a:gd name="connsiteY5" fmla="*/ 1888578 h 2047842"/>
                <a:gd name="connsiteX6" fmla="*/ 2474976 w 2474976"/>
                <a:gd name="connsiteY6" fmla="*/ 1464340 h 2047842"/>
                <a:gd name="connsiteX0" fmla="*/ 0 w 1909940"/>
                <a:gd name="connsiteY0" fmla="*/ 1403380 h 2047842"/>
                <a:gd name="connsiteX1" fmla="*/ 207264 w 1909940"/>
                <a:gd name="connsiteY1" fmla="*/ 574324 h 2047842"/>
                <a:gd name="connsiteX2" fmla="*/ 1109472 w 1909940"/>
                <a:gd name="connsiteY2" fmla="*/ 147604 h 2047842"/>
                <a:gd name="connsiteX3" fmla="*/ 1266998 w 1909940"/>
                <a:gd name="connsiteY3" fmla="*/ 1459950 h 2047842"/>
                <a:gd name="connsiteX4" fmla="*/ 621792 w 1909940"/>
                <a:gd name="connsiteY4" fmla="*/ 1976404 h 2047842"/>
                <a:gd name="connsiteX5" fmla="*/ 1909940 w 1909940"/>
                <a:gd name="connsiteY5" fmla="*/ 1888578 h 2047842"/>
                <a:gd name="connsiteX0" fmla="*/ 0 w 1348278"/>
                <a:gd name="connsiteY0" fmla="*/ 1403380 h 1976404"/>
                <a:gd name="connsiteX1" fmla="*/ 207264 w 1348278"/>
                <a:gd name="connsiteY1" fmla="*/ 574324 h 1976404"/>
                <a:gd name="connsiteX2" fmla="*/ 1109472 w 1348278"/>
                <a:gd name="connsiteY2" fmla="*/ 147604 h 1976404"/>
                <a:gd name="connsiteX3" fmla="*/ 1266998 w 1348278"/>
                <a:gd name="connsiteY3" fmla="*/ 1459950 h 1976404"/>
                <a:gd name="connsiteX4" fmla="*/ 621792 w 1348278"/>
                <a:gd name="connsiteY4" fmla="*/ 1976404 h 1976404"/>
                <a:gd name="connsiteX0" fmla="*/ 0 w 1348278"/>
                <a:gd name="connsiteY0" fmla="*/ 1403380 h 1459950"/>
                <a:gd name="connsiteX1" fmla="*/ 207264 w 1348278"/>
                <a:gd name="connsiteY1" fmla="*/ 574324 h 1459950"/>
                <a:gd name="connsiteX2" fmla="*/ 1109472 w 1348278"/>
                <a:gd name="connsiteY2" fmla="*/ 147604 h 1459950"/>
                <a:gd name="connsiteX3" fmla="*/ 1266998 w 1348278"/>
                <a:gd name="connsiteY3" fmla="*/ 1459950 h 1459950"/>
                <a:gd name="connsiteX0" fmla="*/ 0 w 1109472"/>
                <a:gd name="connsiteY0" fmla="*/ 1403380 h 1403380"/>
                <a:gd name="connsiteX1" fmla="*/ 207264 w 1109472"/>
                <a:gd name="connsiteY1" fmla="*/ 574324 h 1403380"/>
                <a:gd name="connsiteX2" fmla="*/ 1109472 w 1109472"/>
                <a:gd name="connsiteY2" fmla="*/ 147604 h 1403380"/>
                <a:gd name="connsiteX0" fmla="*/ 0 w 819575"/>
                <a:gd name="connsiteY0" fmla="*/ 1314693 h 1314693"/>
                <a:gd name="connsiteX1" fmla="*/ 207264 w 819575"/>
                <a:gd name="connsiteY1" fmla="*/ 485637 h 1314693"/>
                <a:gd name="connsiteX2" fmla="*/ 819575 w 819575"/>
                <a:gd name="connsiteY2" fmla="*/ 147604 h 1314693"/>
                <a:gd name="connsiteX0" fmla="*/ 0 w 819575"/>
                <a:gd name="connsiteY0" fmla="*/ 1183400 h 1183400"/>
                <a:gd name="connsiteX1" fmla="*/ 207264 w 819575"/>
                <a:gd name="connsiteY1" fmla="*/ 354344 h 1183400"/>
                <a:gd name="connsiteX2" fmla="*/ 819575 w 819575"/>
                <a:gd name="connsiteY2" fmla="*/ 16311 h 1183400"/>
              </a:gdLst>
              <a:ahLst/>
              <a:cxnLst>
                <a:cxn ang="0">
                  <a:pos x="connsiteX0" y="connsiteY0"/>
                </a:cxn>
                <a:cxn ang="0">
                  <a:pos x="connsiteX1" y="connsiteY1"/>
                </a:cxn>
                <a:cxn ang="0">
                  <a:pos x="connsiteX2" y="connsiteY2"/>
                </a:cxn>
              </a:cxnLst>
              <a:rect l="l" t="t" r="r" b="b"/>
              <a:pathLst>
                <a:path w="819575" h="1183400">
                  <a:moveTo>
                    <a:pt x="0" y="1183400"/>
                  </a:moveTo>
                  <a:cubicBezTo>
                    <a:pt x="4344" y="878484"/>
                    <a:pt x="70668" y="548859"/>
                    <a:pt x="207264" y="354344"/>
                  </a:cubicBezTo>
                  <a:cubicBezTo>
                    <a:pt x="343860" y="159829"/>
                    <a:pt x="621453" y="0"/>
                    <a:pt x="819575" y="16311"/>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51213" name="TextBox 122"/>
            <p:cNvSpPr txBox="1">
              <a:spLocks noChangeArrowheads="1"/>
            </p:cNvSpPr>
            <p:nvPr/>
          </p:nvSpPr>
          <p:spPr bwMode="auto">
            <a:xfrm>
              <a:off x="5751513" y="3216274"/>
              <a:ext cx="2667000" cy="860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c) Old ghost model and new ghost</a:t>
              </a:r>
            </a:p>
            <a:p>
              <a:pPr algn="ctr" eaLnBrk="1" hangingPunct="1"/>
              <a:r>
                <a:rPr lang="en-GB" sz="2000">
                  <a:latin typeface="Calibri" charset="0"/>
                </a:rPr>
                <a:t>model at t</a:t>
              </a:r>
              <a:r>
                <a:rPr lang="en-GB" sz="2000" baseline="-25000">
                  <a:latin typeface="Calibri" charset="0"/>
                </a:rPr>
                <a:t>1</a:t>
              </a:r>
              <a:endParaRPr lang="en-GB" sz="2000">
                <a:latin typeface="Calibri" charset="0"/>
              </a:endParaRPr>
            </a:p>
          </p:txBody>
        </p:sp>
        <p:grpSp>
          <p:nvGrpSpPr>
            <p:cNvPr id="6" name="Group 43"/>
            <p:cNvGrpSpPr/>
            <p:nvPr/>
          </p:nvGrpSpPr>
          <p:grpSpPr>
            <a:xfrm rot="2580000">
              <a:off x="6550200" y="1632806"/>
              <a:ext cx="243603" cy="452084"/>
              <a:chOff x="449673" y="1476718"/>
              <a:chExt cx="243603" cy="452084"/>
            </a:xfrm>
            <a:solidFill>
              <a:schemeClr val="accent5">
                <a:lumMod val="40000"/>
                <a:lumOff val="60000"/>
                <a:alpha val="51000"/>
              </a:schemeClr>
            </a:solidFill>
          </p:grpSpPr>
          <p:cxnSp>
            <p:nvCxnSpPr>
              <p:cNvPr id="125" name="Straight Arrow Connector 124"/>
              <p:cNvCxnSpPr>
                <a:stCxn id="127" idx="0"/>
              </p:cNvCxnSpPr>
              <p:nvPr/>
            </p:nvCxnSpPr>
            <p:spPr>
              <a:xfrm rot="2820000" flipH="1" flipV="1">
                <a:off x="440860" y="1485531"/>
                <a:ext cx="261229" cy="243603"/>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27" name="Oval 126"/>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7" name="Group 40"/>
            <p:cNvGrpSpPr/>
            <p:nvPr/>
          </p:nvGrpSpPr>
          <p:grpSpPr>
            <a:xfrm>
              <a:off x="6294140" y="1398192"/>
              <a:ext cx="142876" cy="500064"/>
              <a:chOff x="500034" y="1428738"/>
              <a:chExt cx="142876" cy="500064"/>
            </a:xfrm>
            <a:solidFill>
              <a:schemeClr val="accent5">
                <a:lumMod val="40000"/>
                <a:lumOff val="60000"/>
                <a:alpha val="49000"/>
              </a:schemeClr>
            </a:solidFill>
          </p:grpSpPr>
          <p:cxnSp>
            <p:nvCxnSpPr>
              <p:cNvPr id="129" name="Straight Arrow Connector 128"/>
              <p:cNvCxnSpPr>
                <a:stCxn id="130" idx="0"/>
              </p:cNvCxnSpPr>
              <p:nvPr/>
            </p:nvCxnSpPr>
            <p:spPr>
              <a:xfrm rot="5400000" flipH="1" flipV="1">
                <a:off x="392879" y="1607331"/>
                <a:ext cx="357188" cy="2"/>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30" name="Oval 129"/>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298" name="Freeform 297"/>
            <p:cNvSpPr/>
            <p:nvPr/>
          </p:nvSpPr>
          <p:spPr>
            <a:xfrm>
              <a:off x="4105944" y="1591171"/>
              <a:ext cx="785326" cy="1074590"/>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09088"/>
                <a:gd name="connsiteY0" fmla="*/ 1403380 h 2047842"/>
                <a:gd name="connsiteX1" fmla="*/ 207264 w 2609088"/>
                <a:gd name="connsiteY1" fmla="*/ 574324 h 2047842"/>
                <a:gd name="connsiteX2" fmla="*/ 1109472 w 2609088"/>
                <a:gd name="connsiteY2" fmla="*/ 147604 h 2047842"/>
                <a:gd name="connsiteX3" fmla="*/ 1266998 w 2609088"/>
                <a:gd name="connsiteY3" fmla="*/ 1459950 h 2047842"/>
                <a:gd name="connsiteX4" fmla="*/ 621792 w 2609088"/>
                <a:gd name="connsiteY4" fmla="*/ 1976404 h 2047842"/>
                <a:gd name="connsiteX5" fmla="*/ 1909940 w 2609088"/>
                <a:gd name="connsiteY5" fmla="*/ 1888578 h 2047842"/>
                <a:gd name="connsiteX6" fmla="*/ 2474976 w 2609088"/>
                <a:gd name="connsiteY6" fmla="*/ 1464340 h 2047842"/>
                <a:gd name="connsiteX7" fmla="*/ 2609088 w 2609088"/>
                <a:gd name="connsiteY7" fmla="*/ 805972 h 2047842"/>
                <a:gd name="connsiteX0" fmla="*/ 0 w 2474976"/>
                <a:gd name="connsiteY0" fmla="*/ 1403380 h 2047842"/>
                <a:gd name="connsiteX1" fmla="*/ 207264 w 2474976"/>
                <a:gd name="connsiteY1" fmla="*/ 574324 h 2047842"/>
                <a:gd name="connsiteX2" fmla="*/ 1109472 w 2474976"/>
                <a:gd name="connsiteY2" fmla="*/ 147604 h 2047842"/>
                <a:gd name="connsiteX3" fmla="*/ 1266998 w 2474976"/>
                <a:gd name="connsiteY3" fmla="*/ 1459950 h 2047842"/>
                <a:gd name="connsiteX4" fmla="*/ 621792 w 2474976"/>
                <a:gd name="connsiteY4" fmla="*/ 1976404 h 2047842"/>
                <a:gd name="connsiteX5" fmla="*/ 1909940 w 2474976"/>
                <a:gd name="connsiteY5" fmla="*/ 1888578 h 2047842"/>
                <a:gd name="connsiteX6" fmla="*/ 2474976 w 2474976"/>
                <a:gd name="connsiteY6" fmla="*/ 1464340 h 2047842"/>
                <a:gd name="connsiteX0" fmla="*/ 0 w 1909940"/>
                <a:gd name="connsiteY0" fmla="*/ 1403380 h 2047842"/>
                <a:gd name="connsiteX1" fmla="*/ 207264 w 1909940"/>
                <a:gd name="connsiteY1" fmla="*/ 574324 h 2047842"/>
                <a:gd name="connsiteX2" fmla="*/ 1109472 w 1909940"/>
                <a:gd name="connsiteY2" fmla="*/ 147604 h 2047842"/>
                <a:gd name="connsiteX3" fmla="*/ 1266998 w 1909940"/>
                <a:gd name="connsiteY3" fmla="*/ 1459950 h 2047842"/>
                <a:gd name="connsiteX4" fmla="*/ 621792 w 1909940"/>
                <a:gd name="connsiteY4" fmla="*/ 1976404 h 2047842"/>
                <a:gd name="connsiteX5" fmla="*/ 1909940 w 1909940"/>
                <a:gd name="connsiteY5" fmla="*/ 1888578 h 2047842"/>
                <a:gd name="connsiteX0" fmla="*/ 0 w 1348278"/>
                <a:gd name="connsiteY0" fmla="*/ 1403380 h 1976404"/>
                <a:gd name="connsiteX1" fmla="*/ 207264 w 1348278"/>
                <a:gd name="connsiteY1" fmla="*/ 574324 h 1976404"/>
                <a:gd name="connsiteX2" fmla="*/ 1109472 w 1348278"/>
                <a:gd name="connsiteY2" fmla="*/ 147604 h 1976404"/>
                <a:gd name="connsiteX3" fmla="*/ 1266998 w 1348278"/>
                <a:gd name="connsiteY3" fmla="*/ 1459950 h 1976404"/>
                <a:gd name="connsiteX4" fmla="*/ 621792 w 1348278"/>
                <a:gd name="connsiteY4" fmla="*/ 1976404 h 1976404"/>
                <a:gd name="connsiteX0" fmla="*/ 0 w 1348278"/>
                <a:gd name="connsiteY0" fmla="*/ 1403380 h 1459950"/>
                <a:gd name="connsiteX1" fmla="*/ 207264 w 1348278"/>
                <a:gd name="connsiteY1" fmla="*/ 574324 h 1459950"/>
                <a:gd name="connsiteX2" fmla="*/ 1109472 w 1348278"/>
                <a:gd name="connsiteY2" fmla="*/ 147604 h 1459950"/>
                <a:gd name="connsiteX3" fmla="*/ 1266998 w 1348278"/>
                <a:gd name="connsiteY3" fmla="*/ 1459950 h 1459950"/>
                <a:gd name="connsiteX0" fmla="*/ 0 w 1109472"/>
                <a:gd name="connsiteY0" fmla="*/ 1403380 h 1403380"/>
                <a:gd name="connsiteX1" fmla="*/ 207264 w 1109472"/>
                <a:gd name="connsiteY1" fmla="*/ 574324 h 1403380"/>
                <a:gd name="connsiteX2" fmla="*/ 1109472 w 1109472"/>
                <a:gd name="connsiteY2" fmla="*/ 147604 h 1403380"/>
                <a:gd name="connsiteX0" fmla="*/ 0 w 819575"/>
                <a:gd name="connsiteY0" fmla="*/ 1314693 h 1314693"/>
                <a:gd name="connsiteX1" fmla="*/ 207264 w 819575"/>
                <a:gd name="connsiteY1" fmla="*/ 485637 h 1314693"/>
                <a:gd name="connsiteX2" fmla="*/ 819575 w 819575"/>
                <a:gd name="connsiteY2" fmla="*/ 147604 h 1314693"/>
                <a:gd name="connsiteX0" fmla="*/ 0 w 819575"/>
                <a:gd name="connsiteY0" fmla="*/ 1183400 h 1183400"/>
                <a:gd name="connsiteX1" fmla="*/ 207264 w 819575"/>
                <a:gd name="connsiteY1" fmla="*/ 354344 h 1183400"/>
                <a:gd name="connsiteX2" fmla="*/ 819575 w 819575"/>
                <a:gd name="connsiteY2" fmla="*/ 16311 h 1183400"/>
              </a:gdLst>
              <a:ahLst/>
              <a:cxnLst>
                <a:cxn ang="0">
                  <a:pos x="connsiteX0" y="connsiteY0"/>
                </a:cxn>
                <a:cxn ang="0">
                  <a:pos x="connsiteX1" y="connsiteY1"/>
                </a:cxn>
                <a:cxn ang="0">
                  <a:pos x="connsiteX2" y="connsiteY2"/>
                </a:cxn>
              </a:cxnLst>
              <a:rect l="l" t="t" r="r" b="b"/>
              <a:pathLst>
                <a:path w="819575" h="1183400">
                  <a:moveTo>
                    <a:pt x="0" y="1183400"/>
                  </a:moveTo>
                  <a:cubicBezTo>
                    <a:pt x="4344" y="878484"/>
                    <a:pt x="70668" y="548859"/>
                    <a:pt x="207264" y="354344"/>
                  </a:cubicBezTo>
                  <a:cubicBezTo>
                    <a:pt x="343860" y="159829"/>
                    <a:pt x="621453" y="0"/>
                    <a:pt x="819575" y="16311"/>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299" name="Freeform 298"/>
            <p:cNvSpPr/>
            <p:nvPr/>
          </p:nvSpPr>
          <p:spPr>
            <a:xfrm>
              <a:off x="4088463" y="1428436"/>
              <a:ext cx="948038" cy="1245394"/>
            </a:xfrm>
            <a:custGeom>
              <a:avLst/>
              <a:gdLst>
                <a:gd name="connsiteX0" fmla="*/ 12700 w 584200"/>
                <a:gd name="connsiteY0" fmla="*/ 1206500 h 1206500"/>
                <a:gd name="connsiteX1" fmla="*/ 0 w 584200"/>
                <a:gd name="connsiteY1" fmla="*/ 342900 h 1206500"/>
                <a:gd name="connsiteX2" fmla="*/ 203200 w 584200"/>
                <a:gd name="connsiteY2" fmla="*/ 482600 h 1206500"/>
                <a:gd name="connsiteX3" fmla="*/ 584200 w 584200"/>
                <a:gd name="connsiteY3" fmla="*/ 0 h 1206500"/>
                <a:gd name="connsiteX0" fmla="*/ 12700 w 649817"/>
                <a:gd name="connsiteY0" fmla="*/ 1289050 h 1289050"/>
                <a:gd name="connsiteX1" fmla="*/ 0 w 649817"/>
                <a:gd name="connsiteY1" fmla="*/ 425450 h 1289050"/>
                <a:gd name="connsiteX2" fmla="*/ 203200 w 649817"/>
                <a:gd name="connsiteY2" fmla="*/ 565150 h 1289050"/>
                <a:gd name="connsiteX3" fmla="*/ 584200 w 649817"/>
                <a:gd name="connsiteY3" fmla="*/ 82550 h 1289050"/>
                <a:gd name="connsiteX4" fmla="*/ 596900 w 649817"/>
                <a:gd name="connsiteY4" fmla="*/ 69850 h 1289050"/>
                <a:gd name="connsiteX0" fmla="*/ 12700 w 825516"/>
                <a:gd name="connsiteY0" fmla="*/ 1289050 h 1289050"/>
                <a:gd name="connsiteX1" fmla="*/ 0 w 825516"/>
                <a:gd name="connsiteY1" fmla="*/ 425450 h 1289050"/>
                <a:gd name="connsiteX2" fmla="*/ 203200 w 825516"/>
                <a:gd name="connsiteY2" fmla="*/ 565150 h 1289050"/>
                <a:gd name="connsiteX3" fmla="*/ 584200 w 825516"/>
                <a:gd name="connsiteY3" fmla="*/ 82550 h 1289050"/>
                <a:gd name="connsiteX4" fmla="*/ 825516 w 825516"/>
                <a:gd name="connsiteY4" fmla="*/ 115868 h 1289050"/>
                <a:gd name="connsiteX0" fmla="*/ 12700 w 682639"/>
                <a:gd name="connsiteY0" fmla="*/ 1289050 h 1289050"/>
                <a:gd name="connsiteX1" fmla="*/ 0 w 682639"/>
                <a:gd name="connsiteY1" fmla="*/ 425450 h 1289050"/>
                <a:gd name="connsiteX2" fmla="*/ 203200 w 682639"/>
                <a:gd name="connsiteY2" fmla="*/ 565150 h 1289050"/>
                <a:gd name="connsiteX3" fmla="*/ 584200 w 682639"/>
                <a:gd name="connsiteY3" fmla="*/ 82550 h 1289050"/>
                <a:gd name="connsiteX4" fmla="*/ 682639 w 682639"/>
                <a:gd name="connsiteY4" fmla="*/ 258744 h 1289050"/>
                <a:gd name="connsiteX0" fmla="*/ 12700 w 711200"/>
                <a:gd name="connsiteY0" fmla="*/ 1289050 h 1289050"/>
                <a:gd name="connsiteX1" fmla="*/ 0 w 711200"/>
                <a:gd name="connsiteY1" fmla="*/ 425450 h 1289050"/>
                <a:gd name="connsiteX2" fmla="*/ 203200 w 711200"/>
                <a:gd name="connsiteY2" fmla="*/ 565150 h 1289050"/>
                <a:gd name="connsiteX3" fmla="*/ 584200 w 711200"/>
                <a:gd name="connsiteY3" fmla="*/ 82550 h 1289050"/>
                <a:gd name="connsiteX4" fmla="*/ 682639 w 711200"/>
                <a:gd name="connsiteY4" fmla="*/ 258744 h 1289050"/>
                <a:gd name="connsiteX5" fmla="*/ 711200 w 711200"/>
                <a:gd name="connsiteY5" fmla="*/ 260350 h 1289050"/>
                <a:gd name="connsiteX0" fmla="*/ 12700 w 968391"/>
                <a:gd name="connsiteY0" fmla="*/ 1289050 h 1289050"/>
                <a:gd name="connsiteX1" fmla="*/ 0 w 968391"/>
                <a:gd name="connsiteY1" fmla="*/ 425450 h 1289050"/>
                <a:gd name="connsiteX2" fmla="*/ 203200 w 968391"/>
                <a:gd name="connsiteY2" fmla="*/ 565150 h 1289050"/>
                <a:gd name="connsiteX3" fmla="*/ 584200 w 968391"/>
                <a:gd name="connsiteY3" fmla="*/ 82550 h 1289050"/>
                <a:gd name="connsiteX4" fmla="*/ 682639 w 968391"/>
                <a:gd name="connsiteY4" fmla="*/ 258744 h 1289050"/>
                <a:gd name="connsiteX5" fmla="*/ 968391 w 968391"/>
                <a:gd name="connsiteY5" fmla="*/ 258744 h 1289050"/>
                <a:gd name="connsiteX0" fmla="*/ 12700 w 968391"/>
                <a:gd name="connsiteY0" fmla="*/ 1289050 h 1289050"/>
                <a:gd name="connsiteX1" fmla="*/ 0 w 968391"/>
                <a:gd name="connsiteY1" fmla="*/ 425450 h 1289050"/>
                <a:gd name="connsiteX2" fmla="*/ 203200 w 968391"/>
                <a:gd name="connsiteY2" fmla="*/ 565150 h 1289050"/>
                <a:gd name="connsiteX3" fmla="*/ 584200 w 968391"/>
                <a:gd name="connsiteY3" fmla="*/ 82550 h 1289050"/>
                <a:gd name="connsiteX4" fmla="*/ 682639 w 968391"/>
                <a:gd name="connsiteY4" fmla="*/ 258744 h 1289050"/>
                <a:gd name="connsiteX5" fmla="*/ 968391 w 968391"/>
                <a:gd name="connsiteY5" fmla="*/ 258744 h 1289050"/>
                <a:gd name="connsiteX0" fmla="*/ 12700 w 968391"/>
                <a:gd name="connsiteY0" fmla="*/ 1289050 h 1289050"/>
                <a:gd name="connsiteX1" fmla="*/ 0 w 968391"/>
                <a:gd name="connsiteY1" fmla="*/ 425450 h 1289050"/>
                <a:gd name="connsiteX2" fmla="*/ 203200 w 968391"/>
                <a:gd name="connsiteY2" fmla="*/ 565150 h 1289050"/>
                <a:gd name="connsiteX3" fmla="*/ 584200 w 968391"/>
                <a:gd name="connsiteY3" fmla="*/ 82550 h 1289050"/>
                <a:gd name="connsiteX4" fmla="*/ 682639 w 968391"/>
                <a:gd name="connsiteY4" fmla="*/ 258744 h 1289050"/>
                <a:gd name="connsiteX5" fmla="*/ 968391 w 968391"/>
                <a:gd name="connsiteY5" fmla="*/ 258744 h 1289050"/>
                <a:gd name="connsiteX0" fmla="*/ 12700 w 968391"/>
                <a:gd name="connsiteY0" fmla="*/ 1206500 h 1206500"/>
                <a:gd name="connsiteX1" fmla="*/ 0 w 968391"/>
                <a:gd name="connsiteY1" fmla="*/ 342900 h 1206500"/>
                <a:gd name="connsiteX2" fmla="*/ 203200 w 968391"/>
                <a:gd name="connsiteY2" fmla="*/ 482600 h 1206500"/>
                <a:gd name="connsiteX3" fmla="*/ 584200 w 968391"/>
                <a:gd name="connsiteY3" fmla="*/ 0 h 1206500"/>
                <a:gd name="connsiteX4" fmla="*/ 682639 w 968391"/>
                <a:gd name="connsiteY4" fmla="*/ 176194 h 1206500"/>
                <a:gd name="connsiteX5" fmla="*/ 968391 w 968391"/>
                <a:gd name="connsiteY5" fmla="*/ 176194 h 1206500"/>
                <a:gd name="connsiteX0" fmla="*/ 12700 w 968391"/>
                <a:gd name="connsiteY0" fmla="*/ 1206500 h 1206500"/>
                <a:gd name="connsiteX1" fmla="*/ 0 w 968391"/>
                <a:gd name="connsiteY1" fmla="*/ 342900 h 1206500"/>
                <a:gd name="connsiteX2" fmla="*/ 203200 w 968391"/>
                <a:gd name="connsiteY2" fmla="*/ 482600 h 1206500"/>
                <a:gd name="connsiteX3" fmla="*/ 584200 w 968391"/>
                <a:gd name="connsiteY3" fmla="*/ 0 h 1206500"/>
                <a:gd name="connsiteX4" fmla="*/ 682639 w 968391"/>
                <a:gd name="connsiteY4" fmla="*/ 176194 h 1206500"/>
                <a:gd name="connsiteX5" fmla="*/ 968391 w 968391"/>
                <a:gd name="connsiteY5" fmla="*/ 176194 h 1206500"/>
                <a:gd name="connsiteX0" fmla="*/ 12700 w 968391"/>
                <a:gd name="connsiteY0" fmla="*/ 1206500 h 1206500"/>
                <a:gd name="connsiteX1" fmla="*/ 0 w 968391"/>
                <a:gd name="connsiteY1" fmla="*/ 342900 h 1206500"/>
                <a:gd name="connsiteX2" fmla="*/ 203200 w 968391"/>
                <a:gd name="connsiteY2" fmla="*/ 482600 h 1206500"/>
                <a:gd name="connsiteX3" fmla="*/ 584200 w 968391"/>
                <a:gd name="connsiteY3" fmla="*/ 0 h 1206500"/>
                <a:gd name="connsiteX4" fmla="*/ 682639 w 968391"/>
                <a:gd name="connsiteY4" fmla="*/ 176194 h 1206500"/>
                <a:gd name="connsiteX5" fmla="*/ 968391 w 968391"/>
                <a:gd name="connsiteY5" fmla="*/ 176194 h 1206500"/>
                <a:gd name="connsiteX0" fmla="*/ 12700 w 968391"/>
                <a:gd name="connsiteY0" fmla="*/ 1206500 h 1206500"/>
                <a:gd name="connsiteX1" fmla="*/ 0 w 968391"/>
                <a:gd name="connsiteY1" fmla="*/ 342900 h 1206500"/>
                <a:gd name="connsiteX2" fmla="*/ 203200 w 968391"/>
                <a:gd name="connsiteY2" fmla="*/ 482600 h 1206500"/>
                <a:gd name="connsiteX3" fmla="*/ 584200 w 968391"/>
                <a:gd name="connsiteY3" fmla="*/ 0 h 1206500"/>
                <a:gd name="connsiteX4" fmla="*/ 661193 w 968391"/>
                <a:gd name="connsiteY4" fmla="*/ 150019 h 1206500"/>
                <a:gd name="connsiteX5" fmla="*/ 968391 w 968391"/>
                <a:gd name="connsiteY5" fmla="*/ 176194 h 1206500"/>
                <a:gd name="connsiteX0" fmla="*/ 12700 w 968391"/>
                <a:gd name="connsiteY0" fmla="*/ 1206500 h 1206500"/>
                <a:gd name="connsiteX1" fmla="*/ 0 w 968391"/>
                <a:gd name="connsiteY1" fmla="*/ 342900 h 1206500"/>
                <a:gd name="connsiteX2" fmla="*/ 196056 w 968391"/>
                <a:gd name="connsiteY2" fmla="*/ 480218 h 1206500"/>
                <a:gd name="connsiteX3" fmla="*/ 584200 w 968391"/>
                <a:gd name="connsiteY3" fmla="*/ 0 h 1206500"/>
                <a:gd name="connsiteX4" fmla="*/ 661193 w 968391"/>
                <a:gd name="connsiteY4" fmla="*/ 150019 h 1206500"/>
                <a:gd name="connsiteX5" fmla="*/ 968391 w 968391"/>
                <a:gd name="connsiteY5" fmla="*/ 176194 h 1206500"/>
                <a:gd name="connsiteX0" fmla="*/ 12700 w 949341"/>
                <a:gd name="connsiteY0" fmla="*/ 1206500 h 1206500"/>
                <a:gd name="connsiteX1" fmla="*/ 0 w 949341"/>
                <a:gd name="connsiteY1" fmla="*/ 342900 h 1206500"/>
                <a:gd name="connsiteX2" fmla="*/ 196056 w 949341"/>
                <a:gd name="connsiteY2" fmla="*/ 480218 h 1206500"/>
                <a:gd name="connsiteX3" fmla="*/ 584200 w 949341"/>
                <a:gd name="connsiteY3" fmla="*/ 0 h 1206500"/>
                <a:gd name="connsiteX4" fmla="*/ 661193 w 949341"/>
                <a:gd name="connsiteY4" fmla="*/ 150019 h 1206500"/>
                <a:gd name="connsiteX5" fmla="*/ 949341 w 949341"/>
                <a:gd name="connsiteY5" fmla="*/ 97612 h 1206500"/>
                <a:gd name="connsiteX0" fmla="*/ 12700 w 949341"/>
                <a:gd name="connsiteY0" fmla="*/ 1206500 h 1206500"/>
                <a:gd name="connsiteX1" fmla="*/ 0 w 949341"/>
                <a:gd name="connsiteY1" fmla="*/ 342900 h 1206500"/>
                <a:gd name="connsiteX2" fmla="*/ 196056 w 949341"/>
                <a:gd name="connsiteY2" fmla="*/ 480218 h 1206500"/>
                <a:gd name="connsiteX3" fmla="*/ 584200 w 949341"/>
                <a:gd name="connsiteY3" fmla="*/ 0 h 1206500"/>
                <a:gd name="connsiteX4" fmla="*/ 661193 w 949341"/>
                <a:gd name="connsiteY4" fmla="*/ 150019 h 1206500"/>
                <a:gd name="connsiteX5" fmla="*/ 949341 w 949341"/>
                <a:gd name="connsiteY5" fmla="*/ 97612 h 1206500"/>
                <a:gd name="connsiteX0" fmla="*/ 12700 w 949341"/>
                <a:gd name="connsiteY0" fmla="*/ 1206500 h 1206500"/>
                <a:gd name="connsiteX1" fmla="*/ 0 w 949341"/>
                <a:gd name="connsiteY1" fmla="*/ 342900 h 1206500"/>
                <a:gd name="connsiteX2" fmla="*/ 196056 w 949341"/>
                <a:gd name="connsiteY2" fmla="*/ 480218 h 1206500"/>
                <a:gd name="connsiteX3" fmla="*/ 584200 w 949341"/>
                <a:gd name="connsiteY3" fmla="*/ 0 h 1206500"/>
                <a:gd name="connsiteX4" fmla="*/ 661193 w 949341"/>
                <a:gd name="connsiteY4" fmla="*/ 150019 h 1206500"/>
                <a:gd name="connsiteX5" fmla="*/ 949341 w 949341"/>
                <a:gd name="connsiteY5" fmla="*/ 104756 h 1206500"/>
                <a:gd name="connsiteX0" fmla="*/ 12700 w 949341"/>
                <a:gd name="connsiteY0" fmla="*/ 1206500 h 1206500"/>
                <a:gd name="connsiteX1" fmla="*/ 0 w 949341"/>
                <a:gd name="connsiteY1" fmla="*/ 342900 h 1206500"/>
                <a:gd name="connsiteX2" fmla="*/ 196056 w 949341"/>
                <a:gd name="connsiteY2" fmla="*/ 480218 h 1206500"/>
                <a:gd name="connsiteX3" fmla="*/ 584200 w 949341"/>
                <a:gd name="connsiteY3" fmla="*/ 0 h 1206500"/>
                <a:gd name="connsiteX4" fmla="*/ 735027 w 949341"/>
                <a:gd name="connsiteY4" fmla="*/ 104756 h 1206500"/>
                <a:gd name="connsiteX5" fmla="*/ 949341 w 949341"/>
                <a:gd name="connsiteY5" fmla="*/ 104756 h 1206500"/>
                <a:gd name="connsiteX0" fmla="*/ 12700 w 949341"/>
                <a:gd name="connsiteY0" fmla="*/ 1206500 h 1206500"/>
                <a:gd name="connsiteX1" fmla="*/ 0 w 949341"/>
                <a:gd name="connsiteY1" fmla="*/ 342900 h 1206500"/>
                <a:gd name="connsiteX2" fmla="*/ 196056 w 949341"/>
                <a:gd name="connsiteY2" fmla="*/ 480218 h 1206500"/>
                <a:gd name="connsiteX3" fmla="*/ 584200 w 949341"/>
                <a:gd name="connsiteY3" fmla="*/ 0 h 1206500"/>
                <a:gd name="connsiteX4" fmla="*/ 744551 w 949341"/>
                <a:gd name="connsiteY4" fmla="*/ 133350 h 1206500"/>
                <a:gd name="connsiteX5" fmla="*/ 949341 w 949341"/>
                <a:gd name="connsiteY5" fmla="*/ 104756 h 1206500"/>
                <a:gd name="connsiteX0" fmla="*/ 12700 w 949341"/>
                <a:gd name="connsiteY0" fmla="*/ 1244620 h 1244620"/>
                <a:gd name="connsiteX1" fmla="*/ 0 w 949341"/>
                <a:gd name="connsiteY1" fmla="*/ 381020 h 1244620"/>
                <a:gd name="connsiteX2" fmla="*/ 196056 w 949341"/>
                <a:gd name="connsiteY2" fmla="*/ 518338 h 1244620"/>
                <a:gd name="connsiteX3" fmla="*/ 663589 w 949341"/>
                <a:gd name="connsiteY3" fmla="*/ 0 h 1244620"/>
                <a:gd name="connsiteX4" fmla="*/ 744551 w 949341"/>
                <a:gd name="connsiteY4" fmla="*/ 171470 h 1244620"/>
                <a:gd name="connsiteX5" fmla="*/ 949341 w 949341"/>
                <a:gd name="connsiteY5" fmla="*/ 142876 h 1244620"/>
                <a:gd name="connsiteX0" fmla="*/ 12700 w 949341"/>
                <a:gd name="connsiteY0" fmla="*/ 1244620 h 1244620"/>
                <a:gd name="connsiteX1" fmla="*/ 0 w 949341"/>
                <a:gd name="connsiteY1" fmla="*/ 381020 h 1244620"/>
                <a:gd name="connsiteX2" fmla="*/ 196056 w 949341"/>
                <a:gd name="connsiteY2" fmla="*/ 518338 h 1244620"/>
                <a:gd name="connsiteX3" fmla="*/ 663589 w 949341"/>
                <a:gd name="connsiteY3" fmla="*/ 0 h 1244620"/>
                <a:gd name="connsiteX4" fmla="*/ 744551 w 949341"/>
                <a:gd name="connsiteY4" fmla="*/ 171470 h 1244620"/>
                <a:gd name="connsiteX5" fmla="*/ 949341 w 949341"/>
                <a:gd name="connsiteY5" fmla="*/ 142876 h 1244620"/>
                <a:gd name="connsiteX0" fmla="*/ 12700 w 949341"/>
                <a:gd name="connsiteY0" fmla="*/ 1244620 h 1244620"/>
                <a:gd name="connsiteX1" fmla="*/ 0 w 949341"/>
                <a:gd name="connsiteY1" fmla="*/ 381020 h 1244620"/>
                <a:gd name="connsiteX2" fmla="*/ 196056 w 949341"/>
                <a:gd name="connsiteY2" fmla="*/ 518338 h 1244620"/>
                <a:gd name="connsiteX3" fmla="*/ 663589 w 949341"/>
                <a:gd name="connsiteY3" fmla="*/ 0 h 1244620"/>
                <a:gd name="connsiteX4" fmla="*/ 744551 w 949341"/>
                <a:gd name="connsiteY4" fmla="*/ 171470 h 1244620"/>
                <a:gd name="connsiteX5" fmla="*/ 949341 w 949341"/>
                <a:gd name="connsiteY5" fmla="*/ 142876 h 124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9341" h="1244620">
                  <a:moveTo>
                    <a:pt x="12700" y="1244620"/>
                  </a:moveTo>
                  <a:lnTo>
                    <a:pt x="0" y="381020"/>
                  </a:lnTo>
                  <a:lnTo>
                    <a:pt x="196056" y="518338"/>
                  </a:lnTo>
                  <a:lnTo>
                    <a:pt x="663589" y="0"/>
                  </a:lnTo>
                  <a:cubicBezTo>
                    <a:pt x="726810" y="127021"/>
                    <a:pt x="741905" y="174116"/>
                    <a:pt x="744551" y="171470"/>
                  </a:cubicBezTo>
                  <a:lnTo>
                    <a:pt x="949341" y="142876"/>
                  </a:lnTo>
                </a:path>
              </a:pathLst>
            </a:cu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spTree>
    <p:extLst>
      <p:ext uri="{BB962C8B-B14F-4D97-AF65-F5344CB8AC3E}">
        <p14:creationId xmlns:p14="http://schemas.microsoft.com/office/powerpoint/2010/main" val="307067303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Convergence Algorithm</a:t>
            </a:r>
            <a:endParaRPr lang="en-US" dirty="0"/>
          </a:p>
        </p:txBody>
      </p:sp>
      <p:sp>
        <p:nvSpPr>
          <p:cNvPr id="3" name="Content Placeholder 2"/>
          <p:cNvSpPr>
            <a:spLocks noGrp="1"/>
          </p:cNvSpPr>
          <p:nvPr>
            <p:ph sz="quarter" idx="1"/>
          </p:nvPr>
        </p:nvSpPr>
        <p:spPr/>
        <p:txBody>
          <a:bodyPr/>
          <a:lstStyle/>
          <a:p>
            <a:r>
              <a:rPr lang="en-US" dirty="0" smtClean="0"/>
              <a:t>When they do diverge, you don’t want the receiver to just jump: smoothly interpolate back again</a:t>
            </a:r>
          </a:p>
          <a:p>
            <a:r>
              <a:rPr lang="en-US" dirty="0" smtClean="0"/>
              <a:t>This is hard:</a:t>
            </a:r>
          </a:p>
          <a:p>
            <a:pPr lvl="1"/>
            <a:r>
              <a:rPr lang="en-US" dirty="0" smtClean="0"/>
              <a:t>Can linearly interpolate between old and new position over time, but vehicles don’t linearly interpolate (e.g. would mean slipping</a:t>
            </a:r>
          </a:p>
        </p:txBody>
      </p:sp>
    </p:spTree>
    <p:extLst>
      <p:ext uri="{BB962C8B-B14F-4D97-AF65-F5344CB8AC3E}">
        <p14:creationId xmlns:p14="http://schemas.microsoft.com/office/powerpoint/2010/main" val="115996001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74"/>
          <p:cNvGrpSpPr>
            <a:grpSpLocks/>
          </p:cNvGrpSpPr>
          <p:nvPr/>
        </p:nvGrpSpPr>
        <p:grpSpPr bwMode="auto">
          <a:xfrm>
            <a:off x="322263" y="1809750"/>
            <a:ext cx="6383337" cy="3676650"/>
            <a:chOff x="322263" y="2209800"/>
            <a:chExt cx="5600700" cy="3224782"/>
          </a:xfrm>
        </p:grpSpPr>
        <p:sp>
          <p:nvSpPr>
            <p:cNvPr id="53255" name="TextBox 252"/>
            <p:cNvSpPr txBox="1">
              <a:spLocks noChangeArrowheads="1"/>
            </p:cNvSpPr>
            <p:nvPr/>
          </p:nvSpPr>
          <p:spPr bwMode="auto">
            <a:xfrm>
              <a:off x="893763" y="4543445"/>
              <a:ext cx="3849687" cy="89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d) Blending between the old ghost and new ghost </a:t>
              </a:r>
            </a:p>
            <a:p>
              <a:pPr algn="ctr" eaLnBrk="1" hangingPunct="1"/>
              <a:r>
                <a:rPr lang="en-GB" sz="2000">
                  <a:latin typeface="Calibri" charset="0"/>
                </a:rPr>
                <a:t>over several frames</a:t>
              </a:r>
            </a:p>
          </p:txBody>
        </p:sp>
        <p:sp>
          <p:nvSpPr>
            <p:cNvPr id="254" name="Freeform 253"/>
            <p:cNvSpPr/>
            <p:nvPr/>
          </p:nvSpPr>
          <p:spPr>
            <a:xfrm>
              <a:off x="423942" y="2995110"/>
              <a:ext cx="785574" cy="1073535"/>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09088"/>
                <a:gd name="connsiteY0" fmla="*/ 1403380 h 2047842"/>
                <a:gd name="connsiteX1" fmla="*/ 207264 w 2609088"/>
                <a:gd name="connsiteY1" fmla="*/ 574324 h 2047842"/>
                <a:gd name="connsiteX2" fmla="*/ 1109472 w 2609088"/>
                <a:gd name="connsiteY2" fmla="*/ 147604 h 2047842"/>
                <a:gd name="connsiteX3" fmla="*/ 1266998 w 2609088"/>
                <a:gd name="connsiteY3" fmla="*/ 1459950 h 2047842"/>
                <a:gd name="connsiteX4" fmla="*/ 621792 w 2609088"/>
                <a:gd name="connsiteY4" fmla="*/ 1976404 h 2047842"/>
                <a:gd name="connsiteX5" fmla="*/ 1909940 w 2609088"/>
                <a:gd name="connsiteY5" fmla="*/ 1888578 h 2047842"/>
                <a:gd name="connsiteX6" fmla="*/ 2474976 w 2609088"/>
                <a:gd name="connsiteY6" fmla="*/ 1464340 h 2047842"/>
                <a:gd name="connsiteX7" fmla="*/ 2609088 w 2609088"/>
                <a:gd name="connsiteY7" fmla="*/ 805972 h 2047842"/>
                <a:gd name="connsiteX0" fmla="*/ 0 w 2474976"/>
                <a:gd name="connsiteY0" fmla="*/ 1403380 h 2047842"/>
                <a:gd name="connsiteX1" fmla="*/ 207264 w 2474976"/>
                <a:gd name="connsiteY1" fmla="*/ 574324 h 2047842"/>
                <a:gd name="connsiteX2" fmla="*/ 1109472 w 2474976"/>
                <a:gd name="connsiteY2" fmla="*/ 147604 h 2047842"/>
                <a:gd name="connsiteX3" fmla="*/ 1266998 w 2474976"/>
                <a:gd name="connsiteY3" fmla="*/ 1459950 h 2047842"/>
                <a:gd name="connsiteX4" fmla="*/ 621792 w 2474976"/>
                <a:gd name="connsiteY4" fmla="*/ 1976404 h 2047842"/>
                <a:gd name="connsiteX5" fmla="*/ 1909940 w 2474976"/>
                <a:gd name="connsiteY5" fmla="*/ 1888578 h 2047842"/>
                <a:gd name="connsiteX6" fmla="*/ 2474976 w 2474976"/>
                <a:gd name="connsiteY6" fmla="*/ 1464340 h 2047842"/>
                <a:gd name="connsiteX0" fmla="*/ 0 w 1909940"/>
                <a:gd name="connsiteY0" fmla="*/ 1403380 h 2047842"/>
                <a:gd name="connsiteX1" fmla="*/ 207264 w 1909940"/>
                <a:gd name="connsiteY1" fmla="*/ 574324 h 2047842"/>
                <a:gd name="connsiteX2" fmla="*/ 1109472 w 1909940"/>
                <a:gd name="connsiteY2" fmla="*/ 147604 h 2047842"/>
                <a:gd name="connsiteX3" fmla="*/ 1266998 w 1909940"/>
                <a:gd name="connsiteY3" fmla="*/ 1459950 h 2047842"/>
                <a:gd name="connsiteX4" fmla="*/ 621792 w 1909940"/>
                <a:gd name="connsiteY4" fmla="*/ 1976404 h 2047842"/>
                <a:gd name="connsiteX5" fmla="*/ 1909940 w 1909940"/>
                <a:gd name="connsiteY5" fmla="*/ 1888578 h 2047842"/>
                <a:gd name="connsiteX0" fmla="*/ 0 w 1348278"/>
                <a:gd name="connsiteY0" fmla="*/ 1403380 h 1976404"/>
                <a:gd name="connsiteX1" fmla="*/ 207264 w 1348278"/>
                <a:gd name="connsiteY1" fmla="*/ 574324 h 1976404"/>
                <a:gd name="connsiteX2" fmla="*/ 1109472 w 1348278"/>
                <a:gd name="connsiteY2" fmla="*/ 147604 h 1976404"/>
                <a:gd name="connsiteX3" fmla="*/ 1266998 w 1348278"/>
                <a:gd name="connsiteY3" fmla="*/ 1459950 h 1976404"/>
                <a:gd name="connsiteX4" fmla="*/ 621792 w 1348278"/>
                <a:gd name="connsiteY4" fmla="*/ 1976404 h 1976404"/>
                <a:gd name="connsiteX0" fmla="*/ 0 w 1348278"/>
                <a:gd name="connsiteY0" fmla="*/ 1403380 h 1459950"/>
                <a:gd name="connsiteX1" fmla="*/ 207264 w 1348278"/>
                <a:gd name="connsiteY1" fmla="*/ 574324 h 1459950"/>
                <a:gd name="connsiteX2" fmla="*/ 1109472 w 1348278"/>
                <a:gd name="connsiteY2" fmla="*/ 147604 h 1459950"/>
                <a:gd name="connsiteX3" fmla="*/ 1266998 w 1348278"/>
                <a:gd name="connsiteY3" fmla="*/ 1459950 h 1459950"/>
                <a:gd name="connsiteX0" fmla="*/ 0 w 1109472"/>
                <a:gd name="connsiteY0" fmla="*/ 1403380 h 1403380"/>
                <a:gd name="connsiteX1" fmla="*/ 207264 w 1109472"/>
                <a:gd name="connsiteY1" fmla="*/ 574324 h 1403380"/>
                <a:gd name="connsiteX2" fmla="*/ 1109472 w 1109472"/>
                <a:gd name="connsiteY2" fmla="*/ 147604 h 1403380"/>
                <a:gd name="connsiteX0" fmla="*/ 0 w 819575"/>
                <a:gd name="connsiteY0" fmla="*/ 1314693 h 1314693"/>
                <a:gd name="connsiteX1" fmla="*/ 207264 w 819575"/>
                <a:gd name="connsiteY1" fmla="*/ 485637 h 1314693"/>
                <a:gd name="connsiteX2" fmla="*/ 819575 w 819575"/>
                <a:gd name="connsiteY2" fmla="*/ 147604 h 1314693"/>
                <a:gd name="connsiteX0" fmla="*/ 0 w 819575"/>
                <a:gd name="connsiteY0" fmla="*/ 1183400 h 1183400"/>
                <a:gd name="connsiteX1" fmla="*/ 207264 w 819575"/>
                <a:gd name="connsiteY1" fmla="*/ 354344 h 1183400"/>
                <a:gd name="connsiteX2" fmla="*/ 819575 w 819575"/>
                <a:gd name="connsiteY2" fmla="*/ 16311 h 1183400"/>
              </a:gdLst>
              <a:ahLst/>
              <a:cxnLst>
                <a:cxn ang="0">
                  <a:pos x="connsiteX0" y="connsiteY0"/>
                </a:cxn>
                <a:cxn ang="0">
                  <a:pos x="connsiteX1" y="connsiteY1"/>
                </a:cxn>
                <a:cxn ang="0">
                  <a:pos x="connsiteX2" y="connsiteY2"/>
                </a:cxn>
              </a:cxnLst>
              <a:rect l="l" t="t" r="r" b="b"/>
              <a:pathLst>
                <a:path w="819575" h="1183400">
                  <a:moveTo>
                    <a:pt x="0" y="1183400"/>
                  </a:moveTo>
                  <a:cubicBezTo>
                    <a:pt x="4344" y="878484"/>
                    <a:pt x="70668" y="548859"/>
                    <a:pt x="207264" y="354344"/>
                  </a:cubicBezTo>
                  <a:cubicBezTo>
                    <a:pt x="343860" y="159829"/>
                    <a:pt x="621453" y="0"/>
                    <a:pt x="819575" y="16311"/>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nvGrpSpPr>
            <p:cNvPr id="3" name="Group 43"/>
            <p:cNvGrpSpPr/>
            <p:nvPr/>
          </p:nvGrpSpPr>
          <p:grpSpPr>
            <a:xfrm rot="2580000">
              <a:off x="583083" y="3002543"/>
              <a:ext cx="243603" cy="452084"/>
              <a:chOff x="449673" y="1476718"/>
              <a:chExt cx="243603" cy="452084"/>
            </a:xfrm>
            <a:solidFill>
              <a:schemeClr val="accent5">
                <a:lumMod val="40000"/>
                <a:lumOff val="60000"/>
                <a:alpha val="51000"/>
              </a:schemeClr>
            </a:solidFill>
          </p:grpSpPr>
          <p:cxnSp>
            <p:nvCxnSpPr>
              <p:cNvPr id="256" name="Straight Arrow Connector 255"/>
              <p:cNvCxnSpPr>
                <a:stCxn id="257" idx="0"/>
              </p:cNvCxnSpPr>
              <p:nvPr/>
            </p:nvCxnSpPr>
            <p:spPr>
              <a:xfrm rot="2820000" flipH="1" flipV="1">
                <a:off x="440860" y="1485531"/>
                <a:ext cx="261229" cy="243603"/>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7" name="Oval 256"/>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3258" name="Group 40"/>
            <p:cNvGrpSpPr>
              <a:grpSpLocks/>
            </p:cNvGrpSpPr>
            <p:nvPr/>
          </p:nvGrpSpPr>
          <p:grpSpPr bwMode="auto">
            <a:xfrm>
              <a:off x="322263" y="2765445"/>
              <a:ext cx="142875" cy="500063"/>
              <a:chOff x="500034" y="1428737"/>
              <a:chExt cx="142876" cy="500065"/>
            </a:xfrm>
          </p:grpSpPr>
          <p:cxnSp>
            <p:nvCxnSpPr>
              <p:cNvPr id="259" name="Straight Arrow Connector 258"/>
              <p:cNvCxnSpPr/>
              <p:nvPr/>
            </p:nvCxnSpPr>
            <p:spPr>
              <a:xfrm rot="5400000" flipH="1" flipV="1">
                <a:off x="358034" y="1643086"/>
                <a:ext cx="428858"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260" name="Oval 259"/>
              <p:cNvSpPr/>
              <p:nvPr/>
            </p:nvSpPr>
            <p:spPr>
              <a:xfrm>
                <a:off x="500034" y="1785111"/>
                <a:ext cx="143466" cy="143417"/>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261" name="Freeform 260"/>
            <p:cNvSpPr/>
            <p:nvPr/>
          </p:nvSpPr>
          <p:spPr>
            <a:xfrm>
              <a:off x="1607875" y="2993718"/>
              <a:ext cx="785574" cy="1073535"/>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09088"/>
                <a:gd name="connsiteY0" fmla="*/ 1403380 h 2047842"/>
                <a:gd name="connsiteX1" fmla="*/ 207264 w 2609088"/>
                <a:gd name="connsiteY1" fmla="*/ 574324 h 2047842"/>
                <a:gd name="connsiteX2" fmla="*/ 1109472 w 2609088"/>
                <a:gd name="connsiteY2" fmla="*/ 147604 h 2047842"/>
                <a:gd name="connsiteX3" fmla="*/ 1266998 w 2609088"/>
                <a:gd name="connsiteY3" fmla="*/ 1459950 h 2047842"/>
                <a:gd name="connsiteX4" fmla="*/ 621792 w 2609088"/>
                <a:gd name="connsiteY4" fmla="*/ 1976404 h 2047842"/>
                <a:gd name="connsiteX5" fmla="*/ 1909940 w 2609088"/>
                <a:gd name="connsiteY5" fmla="*/ 1888578 h 2047842"/>
                <a:gd name="connsiteX6" fmla="*/ 2474976 w 2609088"/>
                <a:gd name="connsiteY6" fmla="*/ 1464340 h 2047842"/>
                <a:gd name="connsiteX7" fmla="*/ 2609088 w 2609088"/>
                <a:gd name="connsiteY7" fmla="*/ 805972 h 2047842"/>
                <a:gd name="connsiteX0" fmla="*/ 0 w 2474976"/>
                <a:gd name="connsiteY0" fmla="*/ 1403380 h 2047842"/>
                <a:gd name="connsiteX1" fmla="*/ 207264 w 2474976"/>
                <a:gd name="connsiteY1" fmla="*/ 574324 h 2047842"/>
                <a:gd name="connsiteX2" fmla="*/ 1109472 w 2474976"/>
                <a:gd name="connsiteY2" fmla="*/ 147604 h 2047842"/>
                <a:gd name="connsiteX3" fmla="*/ 1266998 w 2474976"/>
                <a:gd name="connsiteY3" fmla="*/ 1459950 h 2047842"/>
                <a:gd name="connsiteX4" fmla="*/ 621792 w 2474976"/>
                <a:gd name="connsiteY4" fmla="*/ 1976404 h 2047842"/>
                <a:gd name="connsiteX5" fmla="*/ 1909940 w 2474976"/>
                <a:gd name="connsiteY5" fmla="*/ 1888578 h 2047842"/>
                <a:gd name="connsiteX6" fmla="*/ 2474976 w 2474976"/>
                <a:gd name="connsiteY6" fmla="*/ 1464340 h 2047842"/>
                <a:gd name="connsiteX0" fmla="*/ 0 w 1909940"/>
                <a:gd name="connsiteY0" fmla="*/ 1403380 h 2047842"/>
                <a:gd name="connsiteX1" fmla="*/ 207264 w 1909940"/>
                <a:gd name="connsiteY1" fmla="*/ 574324 h 2047842"/>
                <a:gd name="connsiteX2" fmla="*/ 1109472 w 1909940"/>
                <a:gd name="connsiteY2" fmla="*/ 147604 h 2047842"/>
                <a:gd name="connsiteX3" fmla="*/ 1266998 w 1909940"/>
                <a:gd name="connsiteY3" fmla="*/ 1459950 h 2047842"/>
                <a:gd name="connsiteX4" fmla="*/ 621792 w 1909940"/>
                <a:gd name="connsiteY4" fmla="*/ 1976404 h 2047842"/>
                <a:gd name="connsiteX5" fmla="*/ 1909940 w 1909940"/>
                <a:gd name="connsiteY5" fmla="*/ 1888578 h 2047842"/>
                <a:gd name="connsiteX0" fmla="*/ 0 w 1348278"/>
                <a:gd name="connsiteY0" fmla="*/ 1403380 h 1976404"/>
                <a:gd name="connsiteX1" fmla="*/ 207264 w 1348278"/>
                <a:gd name="connsiteY1" fmla="*/ 574324 h 1976404"/>
                <a:gd name="connsiteX2" fmla="*/ 1109472 w 1348278"/>
                <a:gd name="connsiteY2" fmla="*/ 147604 h 1976404"/>
                <a:gd name="connsiteX3" fmla="*/ 1266998 w 1348278"/>
                <a:gd name="connsiteY3" fmla="*/ 1459950 h 1976404"/>
                <a:gd name="connsiteX4" fmla="*/ 621792 w 1348278"/>
                <a:gd name="connsiteY4" fmla="*/ 1976404 h 1976404"/>
                <a:gd name="connsiteX0" fmla="*/ 0 w 1348278"/>
                <a:gd name="connsiteY0" fmla="*/ 1403380 h 1459950"/>
                <a:gd name="connsiteX1" fmla="*/ 207264 w 1348278"/>
                <a:gd name="connsiteY1" fmla="*/ 574324 h 1459950"/>
                <a:gd name="connsiteX2" fmla="*/ 1109472 w 1348278"/>
                <a:gd name="connsiteY2" fmla="*/ 147604 h 1459950"/>
                <a:gd name="connsiteX3" fmla="*/ 1266998 w 1348278"/>
                <a:gd name="connsiteY3" fmla="*/ 1459950 h 1459950"/>
                <a:gd name="connsiteX0" fmla="*/ 0 w 1109472"/>
                <a:gd name="connsiteY0" fmla="*/ 1403380 h 1403380"/>
                <a:gd name="connsiteX1" fmla="*/ 207264 w 1109472"/>
                <a:gd name="connsiteY1" fmla="*/ 574324 h 1403380"/>
                <a:gd name="connsiteX2" fmla="*/ 1109472 w 1109472"/>
                <a:gd name="connsiteY2" fmla="*/ 147604 h 1403380"/>
                <a:gd name="connsiteX0" fmla="*/ 0 w 819575"/>
                <a:gd name="connsiteY0" fmla="*/ 1314693 h 1314693"/>
                <a:gd name="connsiteX1" fmla="*/ 207264 w 819575"/>
                <a:gd name="connsiteY1" fmla="*/ 485637 h 1314693"/>
                <a:gd name="connsiteX2" fmla="*/ 819575 w 819575"/>
                <a:gd name="connsiteY2" fmla="*/ 147604 h 1314693"/>
                <a:gd name="connsiteX0" fmla="*/ 0 w 819575"/>
                <a:gd name="connsiteY0" fmla="*/ 1183400 h 1183400"/>
                <a:gd name="connsiteX1" fmla="*/ 207264 w 819575"/>
                <a:gd name="connsiteY1" fmla="*/ 354344 h 1183400"/>
                <a:gd name="connsiteX2" fmla="*/ 819575 w 819575"/>
                <a:gd name="connsiteY2" fmla="*/ 16311 h 1183400"/>
              </a:gdLst>
              <a:ahLst/>
              <a:cxnLst>
                <a:cxn ang="0">
                  <a:pos x="connsiteX0" y="connsiteY0"/>
                </a:cxn>
                <a:cxn ang="0">
                  <a:pos x="connsiteX1" y="connsiteY1"/>
                </a:cxn>
                <a:cxn ang="0">
                  <a:pos x="connsiteX2" y="connsiteY2"/>
                </a:cxn>
              </a:cxnLst>
              <a:rect l="l" t="t" r="r" b="b"/>
              <a:pathLst>
                <a:path w="819575" h="1183400">
                  <a:moveTo>
                    <a:pt x="0" y="1183400"/>
                  </a:moveTo>
                  <a:cubicBezTo>
                    <a:pt x="4344" y="878484"/>
                    <a:pt x="70668" y="548859"/>
                    <a:pt x="207264" y="354344"/>
                  </a:cubicBezTo>
                  <a:cubicBezTo>
                    <a:pt x="343860" y="159829"/>
                    <a:pt x="621453" y="0"/>
                    <a:pt x="819575" y="16311"/>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nvGrpSpPr>
            <p:cNvPr id="5" name="Group 43"/>
            <p:cNvGrpSpPr/>
            <p:nvPr/>
          </p:nvGrpSpPr>
          <p:grpSpPr>
            <a:xfrm rot="2580000">
              <a:off x="1869075" y="2875086"/>
              <a:ext cx="243603" cy="452084"/>
              <a:chOff x="449673" y="1476718"/>
              <a:chExt cx="243603" cy="452084"/>
            </a:xfrm>
            <a:solidFill>
              <a:schemeClr val="accent5">
                <a:lumMod val="40000"/>
                <a:lumOff val="60000"/>
                <a:alpha val="51000"/>
              </a:schemeClr>
            </a:solidFill>
          </p:grpSpPr>
          <p:cxnSp>
            <p:nvCxnSpPr>
              <p:cNvPr id="263" name="Straight Arrow Connector 262"/>
              <p:cNvCxnSpPr>
                <a:stCxn id="264" idx="0"/>
              </p:cNvCxnSpPr>
              <p:nvPr/>
            </p:nvCxnSpPr>
            <p:spPr>
              <a:xfrm rot="2820000" flipH="1" flipV="1">
                <a:off x="440860" y="1485531"/>
                <a:ext cx="261229" cy="243603"/>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64" name="Oval 263"/>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6" name="Group 40"/>
            <p:cNvGrpSpPr/>
            <p:nvPr/>
          </p:nvGrpSpPr>
          <p:grpSpPr>
            <a:xfrm>
              <a:off x="1506207" y="2638428"/>
              <a:ext cx="142876" cy="500064"/>
              <a:chOff x="500034" y="1428738"/>
              <a:chExt cx="142876" cy="500064"/>
            </a:xfrm>
            <a:solidFill>
              <a:schemeClr val="accent5">
                <a:lumMod val="40000"/>
                <a:lumOff val="60000"/>
                <a:alpha val="49000"/>
              </a:schemeClr>
            </a:solidFill>
          </p:grpSpPr>
          <p:cxnSp>
            <p:nvCxnSpPr>
              <p:cNvPr id="266" name="Straight Arrow Connector 265"/>
              <p:cNvCxnSpPr>
                <a:stCxn id="267" idx="0"/>
              </p:cNvCxnSpPr>
              <p:nvPr/>
            </p:nvCxnSpPr>
            <p:spPr>
              <a:xfrm rot="5400000" flipH="1" flipV="1">
                <a:off x="392879" y="1607331"/>
                <a:ext cx="357188" cy="2"/>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67" name="Oval 266"/>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3262" name="Group 40"/>
            <p:cNvGrpSpPr>
              <a:grpSpLocks/>
            </p:cNvGrpSpPr>
            <p:nvPr/>
          </p:nvGrpSpPr>
          <p:grpSpPr bwMode="auto">
            <a:xfrm rot="660000">
              <a:off x="1630363" y="2701945"/>
              <a:ext cx="142875" cy="500063"/>
              <a:chOff x="500034" y="1428737"/>
              <a:chExt cx="142876" cy="500065"/>
            </a:xfrm>
          </p:grpSpPr>
          <p:cxnSp>
            <p:nvCxnSpPr>
              <p:cNvPr id="269" name="Straight Arrow Connector 268"/>
              <p:cNvCxnSpPr/>
              <p:nvPr/>
            </p:nvCxnSpPr>
            <p:spPr>
              <a:xfrm rot="5400000" flipH="1" flipV="1">
                <a:off x="355003" y="1642255"/>
                <a:ext cx="428858"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270" name="Oval 269"/>
              <p:cNvSpPr/>
              <p:nvPr/>
            </p:nvSpPr>
            <p:spPr>
              <a:xfrm>
                <a:off x="497363" y="1784089"/>
                <a:ext cx="143466" cy="143417"/>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271" name="Freeform 270"/>
            <p:cNvSpPr/>
            <p:nvPr/>
          </p:nvSpPr>
          <p:spPr>
            <a:xfrm>
              <a:off x="2822451" y="2993718"/>
              <a:ext cx="785574" cy="1073535"/>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09088"/>
                <a:gd name="connsiteY0" fmla="*/ 1403380 h 2047842"/>
                <a:gd name="connsiteX1" fmla="*/ 207264 w 2609088"/>
                <a:gd name="connsiteY1" fmla="*/ 574324 h 2047842"/>
                <a:gd name="connsiteX2" fmla="*/ 1109472 w 2609088"/>
                <a:gd name="connsiteY2" fmla="*/ 147604 h 2047842"/>
                <a:gd name="connsiteX3" fmla="*/ 1266998 w 2609088"/>
                <a:gd name="connsiteY3" fmla="*/ 1459950 h 2047842"/>
                <a:gd name="connsiteX4" fmla="*/ 621792 w 2609088"/>
                <a:gd name="connsiteY4" fmla="*/ 1976404 h 2047842"/>
                <a:gd name="connsiteX5" fmla="*/ 1909940 w 2609088"/>
                <a:gd name="connsiteY5" fmla="*/ 1888578 h 2047842"/>
                <a:gd name="connsiteX6" fmla="*/ 2474976 w 2609088"/>
                <a:gd name="connsiteY6" fmla="*/ 1464340 h 2047842"/>
                <a:gd name="connsiteX7" fmla="*/ 2609088 w 2609088"/>
                <a:gd name="connsiteY7" fmla="*/ 805972 h 2047842"/>
                <a:gd name="connsiteX0" fmla="*/ 0 w 2474976"/>
                <a:gd name="connsiteY0" fmla="*/ 1403380 h 2047842"/>
                <a:gd name="connsiteX1" fmla="*/ 207264 w 2474976"/>
                <a:gd name="connsiteY1" fmla="*/ 574324 h 2047842"/>
                <a:gd name="connsiteX2" fmla="*/ 1109472 w 2474976"/>
                <a:gd name="connsiteY2" fmla="*/ 147604 h 2047842"/>
                <a:gd name="connsiteX3" fmla="*/ 1266998 w 2474976"/>
                <a:gd name="connsiteY3" fmla="*/ 1459950 h 2047842"/>
                <a:gd name="connsiteX4" fmla="*/ 621792 w 2474976"/>
                <a:gd name="connsiteY4" fmla="*/ 1976404 h 2047842"/>
                <a:gd name="connsiteX5" fmla="*/ 1909940 w 2474976"/>
                <a:gd name="connsiteY5" fmla="*/ 1888578 h 2047842"/>
                <a:gd name="connsiteX6" fmla="*/ 2474976 w 2474976"/>
                <a:gd name="connsiteY6" fmla="*/ 1464340 h 2047842"/>
                <a:gd name="connsiteX0" fmla="*/ 0 w 1909940"/>
                <a:gd name="connsiteY0" fmla="*/ 1403380 h 2047842"/>
                <a:gd name="connsiteX1" fmla="*/ 207264 w 1909940"/>
                <a:gd name="connsiteY1" fmla="*/ 574324 h 2047842"/>
                <a:gd name="connsiteX2" fmla="*/ 1109472 w 1909940"/>
                <a:gd name="connsiteY2" fmla="*/ 147604 h 2047842"/>
                <a:gd name="connsiteX3" fmla="*/ 1266998 w 1909940"/>
                <a:gd name="connsiteY3" fmla="*/ 1459950 h 2047842"/>
                <a:gd name="connsiteX4" fmla="*/ 621792 w 1909940"/>
                <a:gd name="connsiteY4" fmla="*/ 1976404 h 2047842"/>
                <a:gd name="connsiteX5" fmla="*/ 1909940 w 1909940"/>
                <a:gd name="connsiteY5" fmla="*/ 1888578 h 2047842"/>
                <a:gd name="connsiteX0" fmla="*/ 0 w 1348278"/>
                <a:gd name="connsiteY0" fmla="*/ 1403380 h 1976404"/>
                <a:gd name="connsiteX1" fmla="*/ 207264 w 1348278"/>
                <a:gd name="connsiteY1" fmla="*/ 574324 h 1976404"/>
                <a:gd name="connsiteX2" fmla="*/ 1109472 w 1348278"/>
                <a:gd name="connsiteY2" fmla="*/ 147604 h 1976404"/>
                <a:gd name="connsiteX3" fmla="*/ 1266998 w 1348278"/>
                <a:gd name="connsiteY3" fmla="*/ 1459950 h 1976404"/>
                <a:gd name="connsiteX4" fmla="*/ 621792 w 1348278"/>
                <a:gd name="connsiteY4" fmla="*/ 1976404 h 1976404"/>
                <a:gd name="connsiteX0" fmla="*/ 0 w 1348278"/>
                <a:gd name="connsiteY0" fmla="*/ 1403380 h 1459950"/>
                <a:gd name="connsiteX1" fmla="*/ 207264 w 1348278"/>
                <a:gd name="connsiteY1" fmla="*/ 574324 h 1459950"/>
                <a:gd name="connsiteX2" fmla="*/ 1109472 w 1348278"/>
                <a:gd name="connsiteY2" fmla="*/ 147604 h 1459950"/>
                <a:gd name="connsiteX3" fmla="*/ 1266998 w 1348278"/>
                <a:gd name="connsiteY3" fmla="*/ 1459950 h 1459950"/>
                <a:gd name="connsiteX0" fmla="*/ 0 w 1109472"/>
                <a:gd name="connsiteY0" fmla="*/ 1403380 h 1403380"/>
                <a:gd name="connsiteX1" fmla="*/ 207264 w 1109472"/>
                <a:gd name="connsiteY1" fmla="*/ 574324 h 1403380"/>
                <a:gd name="connsiteX2" fmla="*/ 1109472 w 1109472"/>
                <a:gd name="connsiteY2" fmla="*/ 147604 h 1403380"/>
                <a:gd name="connsiteX0" fmla="*/ 0 w 819575"/>
                <a:gd name="connsiteY0" fmla="*/ 1314693 h 1314693"/>
                <a:gd name="connsiteX1" fmla="*/ 207264 w 819575"/>
                <a:gd name="connsiteY1" fmla="*/ 485637 h 1314693"/>
                <a:gd name="connsiteX2" fmla="*/ 819575 w 819575"/>
                <a:gd name="connsiteY2" fmla="*/ 147604 h 1314693"/>
                <a:gd name="connsiteX0" fmla="*/ 0 w 819575"/>
                <a:gd name="connsiteY0" fmla="*/ 1183400 h 1183400"/>
                <a:gd name="connsiteX1" fmla="*/ 207264 w 819575"/>
                <a:gd name="connsiteY1" fmla="*/ 354344 h 1183400"/>
                <a:gd name="connsiteX2" fmla="*/ 819575 w 819575"/>
                <a:gd name="connsiteY2" fmla="*/ 16311 h 1183400"/>
              </a:gdLst>
              <a:ahLst/>
              <a:cxnLst>
                <a:cxn ang="0">
                  <a:pos x="connsiteX0" y="connsiteY0"/>
                </a:cxn>
                <a:cxn ang="0">
                  <a:pos x="connsiteX1" y="connsiteY1"/>
                </a:cxn>
                <a:cxn ang="0">
                  <a:pos x="connsiteX2" y="connsiteY2"/>
                </a:cxn>
              </a:cxnLst>
              <a:rect l="l" t="t" r="r" b="b"/>
              <a:pathLst>
                <a:path w="819575" h="1183400">
                  <a:moveTo>
                    <a:pt x="0" y="1183400"/>
                  </a:moveTo>
                  <a:cubicBezTo>
                    <a:pt x="4344" y="878484"/>
                    <a:pt x="70668" y="548859"/>
                    <a:pt x="207264" y="354344"/>
                  </a:cubicBezTo>
                  <a:cubicBezTo>
                    <a:pt x="343860" y="159829"/>
                    <a:pt x="621453" y="0"/>
                    <a:pt x="819575" y="16311"/>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nvGrpSpPr>
            <p:cNvPr id="8" name="Group 43"/>
            <p:cNvGrpSpPr/>
            <p:nvPr/>
          </p:nvGrpSpPr>
          <p:grpSpPr>
            <a:xfrm rot="2580000">
              <a:off x="3241696" y="2732210"/>
              <a:ext cx="243603" cy="452084"/>
              <a:chOff x="449673" y="1476718"/>
              <a:chExt cx="243603" cy="452084"/>
            </a:xfrm>
            <a:solidFill>
              <a:schemeClr val="accent5">
                <a:lumMod val="40000"/>
                <a:lumOff val="60000"/>
                <a:alpha val="51000"/>
              </a:schemeClr>
            </a:solidFill>
          </p:grpSpPr>
          <p:cxnSp>
            <p:nvCxnSpPr>
              <p:cNvPr id="273" name="Straight Arrow Connector 272"/>
              <p:cNvCxnSpPr>
                <a:stCxn id="274" idx="0"/>
              </p:cNvCxnSpPr>
              <p:nvPr/>
            </p:nvCxnSpPr>
            <p:spPr>
              <a:xfrm rot="2820000" flipH="1" flipV="1">
                <a:off x="440860" y="1485531"/>
                <a:ext cx="261229" cy="243603"/>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4" name="Oval 273"/>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9" name="Group 40"/>
            <p:cNvGrpSpPr/>
            <p:nvPr/>
          </p:nvGrpSpPr>
          <p:grpSpPr>
            <a:xfrm>
              <a:off x="2720653" y="2495552"/>
              <a:ext cx="142876" cy="500064"/>
              <a:chOff x="500034" y="1428738"/>
              <a:chExt cx="142876" cy="500064"/>
            </a:xfrm>
            <a:solidFill>
              <a:schemeClr val="accent5">
                <a:lumMod val="40000"/>
                <a:lumOff val="60000"/>
                <a:alpha val="49000"/>
              </a:schemeClr>
            </a:solidFill>
          </p:grpSpPr>
          <p:cxnSp>
            <p:nvCxnSpPr>
              <p:cNvPr id="276" name="Straight Arrow Connector 275"/>
              <p:cNvCxnSpPr>
                <a:stCxn id="277" idx="0"/>
              </p:cNvCxnSpPr>
              <p:nvPr/>
            </p:nvCxnSpPr>
            <p:spPr>
              <a:xfrm rot="5400000" flipH="1" flipV="1">
                <a:off x="392879" y="1607331"/>
                <a:ext cx="357188" cy="2"/>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7" name="Oval 276"/>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3266" name="Group 40"/>
            <p:cNvGrpSpPr>
              <a:grpSpLocks/>
            </p:cNvGrpSpPr>
            <p:nvPr/>
          </p:nvGrpSpPr>
          <p:grpSpPr bwMode="auto">
            <a:xfrm rot="1320000">
              <a:off x="3030538" y="2587645"/>
              <a:ext cx="142875" cy="500063"/>
              <a:chOff x="500034" y="1428737"/>
              <a:chExt cx="142876" cy="500065"/>
            </a:xfrm>
          </p:grpSpPr>
          <p:cxnSp>
            <p:nvCxnSpPr>
              <p:cNvPr id="279" name="Straight Arrow Connector 278"/>
              <p:cNvCxnSpPr/>
              <p:nvPr/>
            </p:nvCxnSpPr>
            <p:spPr>
              <a:xfrm rot="5400000" flipH="1" flipV="1">
                <a:off x="354774" y="1642242"/>
                <a:ext cx="428858"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280" name="Oval 279"/>
              <p:cNvSpPr/>
              <p:nvPr/>
            </p:nvSpPr>
            <p:spPr>
              <a:xfrm>
                <a:off x="498857" y="1783973"/>
                <a:ext cx="143466" cy="143417"/>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281" name="Freeform 280"/>
            <p:cNvSpPr/>
            <p:nvPr/>
          </p:nvSpPr>
          <p:spPr>
            <a:xfrm>
              <a:off x="3965992" y="2993718"/>
              <a:ext cx="785574" cy="1073535"/>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09088"/>
                <a:gd name="connsiteY0" fmla="*/ 1403380 h 2047842"/>
                <a:gd name="connsiteX1" fmla="*/ 207264 w 2609088"/>
                <a:gd name="connsiteY1" fmla="*/ 574324 h 2047842"/>
                <a:gd name="connsiteX2" fmla="*/ 1109472 w 2609088"/>
                <a:gd name="connsiteY2" fmla="*/ 147604 h 2047842"/>
                <a:gd name="connsiteX3" fmla="*/ 1266998 w 2609088"/>
                <a:gd name="connsiteY3" fmla="*/ 1459950 h 2047842"/>
                <a:gd name="connsiteX4" fmla="*/ 621792 w 2609088"/>
                <a:gd name="connsiteY4" fmla="*/ 1976404 h 2047842"/>
                <a:gd name="connsiteX5" fmla="*/ 1909940 w 2609088"/>
                <a:gd name="connsiteY5" fmla="*/ 1888578 h 2047842"/>
                <a:gd name="connsiteX6" fmla="*/ 2474976 w 2609088"/>
                <a:gd name="connsiteY6" fmla="*/ 1464340 h 2047842"/>
                <a:gd name="connsiteX7" fmla="*/ 2609088 w 2609088"/>
                <a:gd name="connsiteY7" fmla="*/ 805972 h 2047842"/>
                <a:gd name="connsiteX0" fmla="*/ 0 w 2474976"/>
                <a:gd name="connsiteY0" fmla="*/ 1403380 h 2047842"/>
                <a:gd name="connsiteX1" fmla="*/ 207264 w 2474976"/>
                <a:gd name="connsiteY1" fmla="*/ 574324 h 2047842"/>
                <a:gd name="connsiteX2" fmla="*/ 1109472 w 2474976"/>
                <a:gd name="connsiteY2" fmla="*/ 147604 h 2047842"/>
                <a:gd name="connsiteX3" fmla="*/ 1266998 w 2474976"/>
                <a:gd name="connsiteY3" fmla="*/ 1459950 h 2047842"/>
                <a:gd name="connsiteX4" fmla="*/ 621792 w 2474976"/>
                <a:gd name="connsiteY4" fmla="*/ 1976404 h 2047842"/>
                <a:gd name="connsiteX5" fmla="*/ 1909940 w 2474976"/>
                <a:gd name="connsiteY5" fmla="*/ 1888578 h 2047842"/>
                <a:gd name="connsiteX6" fmla="*/ 2474976 w 2474976"/>
                <a:gd name="connsiteY6" fmla="*/ 1464340 h 2047842"/>
                <a:gd name="connsiteX0" fmla="*/ 0 w 1909940"/>
                <a:gd name="connsiteY0" fmla="*/ 1403380 h 2047842"/>
                <a:gd name="connsiteX1" fmla="*/ 207264 w 1909940"/>
                <a:gd name="connsiteY1" fmla="*/ 574324 h 2047842"/>
                <a:gd name="connsiteX2" fmla="*/ 1109472 w 1909940"/>
                <a:gd name="connsiteY2" fmla="*/ 147604 h 2047842"/>
                <a:gd name="connsiteX3" fmla="*/ 1266998 w 1909940"/>
                <a:gd name="connsiteY3" fmla="*/ 1459950 h 2047842"/>
                <a:gd name="connsiteX4" fmla="*/ 621792 w 1909940"/>
                <a:gd name="connsiteY4" fmla="*/ 1976404 h 2047842"/>
                <a:gd name="connsiteX5" fmla="*/ 1909940 w 1909940"/>
                <a:gd name="connsiteY5" fmla="*/ 1888578 h 2047842"/>
                <a:gd name="connsiteX0" fmla="*/ 0 w 1348278"/>
                <a:gd name="connsiteY0" fmla="*/ 1403380 h 1976404"/>
                <a:gd name="connsiteX1" fmla="*/ 207264 w 1348278"/>
                <a:gd name="connsiteY1" fmla="*/ 574324 h 1976404"/>
                <a:gd name="connsiteX2" fmla="*/ 1109472 w 1348278"/>
                <a:gd name="connsiteY2" fmla="*/ 147604 h 1976404"/>
                <a:gd name="connsiteX3" fmla="*/ 1266998 w 1348278"/>
                <a:gd name="connsiteY3" fmla="*/ 1459950 h 1976404"/>
                <a:gd name="connsiteX4" fmla="*/ 621792 w 1348278"/>
                <a:gd name="connsiteY4" fmla="*/ 1976404 h 1976404"/>
                <a:gd name="connsiteX0" fmla="*/ 0 w 1348278"/>
                <a:gd name="connsiteY0" fmla="*/ 1403380 h 1459950"/>
                <a:gd name="connsiteX1" fmla="*/ 207264 w 1348278"/>
                <a:gd name="connsiteY1" fmla="*/ 574324 h 1459950"/>
                <a:gd name="connsiteX2" fmla="*/ 1109472 w 1348278"/>
                <a:gd name="connsiteY2" fmla="*/ 147604 h 1459950"/>
                <a:gd name="connsiteX3" fmla="*/ 1266998 w 1348278"/>
                <a:gd name="connsiteY3" fmla="*/ 1459950 h 1459950"/>
                <a:gd name="connsiteX0" fmla="*/ 0 w 1109472"/>
                <a:gd name="connsiteY0" fmla="*/ 1403380 h 1403380"/>
                <a:gd name="connsiteX1" fmla="*/ 207264 w 1109472"/>
                <a:gd name="connsiteY1" fmla="*/ 574324 h 1403380"/>
                <a:gd name="connsiteX2" fmla="*/ 1109472 w 1109472"/>
                <a:gd name="connsiteY2" fmla="*/ 147604 h 1403380"/>
                <a:gd name="connsiteX0" fmla="*/ 0 w 819575"/>
                <a:gd name="connsiteY0" fmla="*/ 1314693 h 1314693"/>
                <a:gd name="connsiteX1" fmla="*/ 207264 w 819575"/>
                <a:gd name="connsiteY1" fmla="*/ 485637 h 1314693"/>
                <a:gd name="connsiteX2" fmla="*/ 819575 w 819575"/>
                <a:gd name="connsiteY2" fmla="*/ 147604 h 1314693"/>
                <a:gd name="connsiteX0" fmla="*/ 0 w 819575"/>
                <a:gd name="connsiteY0" fmla="*/ 1183400 h 1183400"/>
                <a:gd name="connsiteX1" fmla="*/ 207264 w 819575"/>
                <a:gd name="connsiteY1" fmla="*/ 354344 h 1183400"/>
                <a:gd name="connsiteX2" fmla="*/ 819575 w 819575"/>
                <a:gd name="connsiteY2" fmla="*/ 16311 h 1183400"/>
              </a:gdLst>
              <a:ahLst/>
              <a:cxnLst>
                <a:cxn ang="0">
                  <a:pos x="connsiteX0" y="connsiteY0"/>
                </a:cxn>
                <a:cxn ang="0">
                  <a:pos x="connsiteX1" y="connsiteY1"/>
                </a:cxn>
                <a:cxn ang="0">
                  <a:pos x="connsiteX2" y="connsiteY2"/>
                </a:cxn>
              </a:cxnLst>
              <a:rect l="l" t="t" r="r" b="b"/>
              <a:pathLst>
                <a:path w="819575" h="1183400">
                  <a:moveTo>
                    <a:pt x="0" y="1183400"/>
                  </a:moveTo>
                  <a:cubicBezTo>
                    <a:pt x="4344" y="878484"/>
                    <a:pt x="70668" y="548859"/>
                    <a:pt x="207264" y="354344"/>
                  </a:cubicBezTo>
                  <a:cubicBezTo>
                    <a:pt x="343860" y="159829"/>
                    <a:pt x="621453" y="0"/>
                    <a:pt x="819575" y="16311"/>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nvGrpSpPr>
            <p:cNvPr id="11" name="Group 43"/>
            <p:cNvGrpSpPr/>
            <p:nvPr/>
          </p:nvGrpSpPr>
          <p:grpSpPr>
            <a:xfrm rot="2580000">
              <a:off x="4498945" y="2589334"/>
              <a:ext cx="243603" cy="452084"/>
              <a:chOff x="449673" y="1476718"/>
              <a:chExt cx="243603" cy="452084"/>
            </a:xfrm>
            <a:solidFill>
              <a:schemeClr val="accent5">
                <a:lumMod val="40000"/>
                <a:lumOff val="60000"/>
                <a:alpha val="51000"/>
              </a:schemeClr>
            </a:solidFill>
          </p:grpSpPr>
          <p:cxnSp>
            <p:nvCxnSpPr>
              <p:cNvPr id="283" name="Straight Arrow Connector 282"/>
              <p:cNvCxnSpPr>
                <a:stCxn id="284" idx="0"/>
              </p:cNvCxnSpPr>
              <p:nvPr/>
            </p:nvCxnSpPr>
            <p:spPr>
              <a:xfrm rot="2820000" flipH="1" flipV="1">
                <a:off x="440860" y="1485531"/>
                <a:ext cx="261229" cy="243603"/>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84" name="Oval 283"/>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12" name="Group 40"/>
            <p:cNvGrpSpPr/>
            <p:nvPr/>
          </p:nvGrpSpPr>
          <p:grpSpPr>
            <a:xfrm>
              <a:off x="3863661" y="2352676"/>
              <a:ext cx="142876" cy="500064"/>
              <a:chOff x="500034" y="1428738"/>
              <a:chExt cx="142876" cy="500064"/>
            </a:xfrm>
            <a:solidFill>
              <a:schemeClr val="accent5">
                <a:lumMod val="40000"/>
                <a:lumOff val="60000"/>
                <a:alpha val="49000"/>
              </a:schemeClr>
            </a:solidFill>
          </p:grpSpPr>
          <p:cxnSp>
            <p:nvCxnSpPr>
              <p:cNvPr id="286" name="Straight Arrow Connector 285"/>
              <p:cNvCxnSpPr>
                <a:stCxn id="287" idx="0"/>
              </p:cNvCxnSpPr>
              <p:nvPr/>
            </p:nvCxnSpPr>
            <p:spPr>
              <a:xfrm rot="5400000" flipH="1" flipV="1">
                <a:off x="392879" y="1607331"/>
                <a:ext cx="357188" cy="2"/>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87" name="Oval 286"/>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3270" name="Group 40"/>
            <p:cNvGrpSpPr>
              <a:grpSpLocks/>
            </p:cNvGrpSpPr>
            <p:nvPr/>
          </p:nvGrpSpPr>
          <p:grpSpPr bwMode="auto">
            <a:xfrm rot="1980000">
              <a:off x="4322763" y="2470170"/>
              <a:ext cx="142875" cy="500063"/>
              <a:chOff x="500034" y="1428737"/>
              <a:chExt cx="142876" cy="500065"/>
            </a:xfrm>
          </p:grpSpPr>
          <p:cxnSp>
            <p:nvCxnSpPr>
              <p:cNvPr id="289" name="Straight Arrow Connector 288"/>
              <p:cNvCxnSpPr/>
              <p:nvPr/>
            </p:nvCxnSpPr>
            <p:spPr>
              <a:xfrm rot="5400000" flipH="1" flipV="1">
                <a:off x="356093" y="1641546"/>
                <a:ext cx="427466"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290" name="Oval 289"/>
              <p:cNvSpPr/>
              <p:nvPr/>
            </p:nvSpPr>
            <p:spPr>
              <a:xfrm>
                <a:off x="498413" y="1783801"/>
                <a:ext cx="143466" cy="143417"/>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291" name="Freeform 290"/>
            <p:cNvSpPr/>
            <p:nvPr/>
          </p:nvSpPr>
          <p:spPr>
            <a:xfrm>
              <a:off x="5067745" y="2993718"/>
              <a:ext cx="785574" cy="1073535"/>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09088"/>
                <a:gd name="connsiteY0" fmla="*/ 1403380 h 2047842"/>
                <a:gd name="connsiteX1" fmla="*/ 207264 w 2609088"/>
                <a:gd name="connsiteY1" fmla="*/ 574324 h 2047842"/>
                <a:gd name="connsiteX2" fmla="*/ 1109472 w 2609088"/>
                <a:gd name="connsiteY2" fmla="*/ 147604 h 2047842"/>
                <a:gd name="connsiteX3" fmla="*/ 1266998 w 2609088"/>
                <a:gd name="connsiteY3" fmla="*/ 1459950 h 2047842"/>
                <a:gd name="connsiteX4" fmla="*/ 621792 w 2609088"/>
                <a:gd name="connsiteY4" fmla="*/ 1976404 h 2047842"/>
                <a:gd name="connsiteX5" fmla="*/ 1909940 w 2609088"/>
                <a:gd name="connsiteY5" fmla="*/ 1888578 h 2047842"/>
                <a:gd name="connsiteX6" fmla="*/ 2474976 w 2609088"/>
                <a:gd name="connsiteY6" fmla="*/ 1464340 h 2047842"/>
                <a:gd name="connsiteX7" fmla="*/ 2609088 w 2609088"/>
                <a:gd name="connsiteY7" fmla="*/ 805972 h 2047842"/>
                <a:gd name="connsiteX0" fmla="*/ 0 w 2474976"/>
                <a:gd name="connsiteY0" fmla="*/ 1403380 h 2047842"/>
                <a:gd name="connsiteX1" fmla="*/ 207264 w 2474976"/>
                <a:gd name="connsiteY1" fmla="*/ 574324 h 2047842"/>
                <a:gd name="connsiteX2" fmla="*/ 1109472 w 2474976"/>
                <a:gd name="connsiteY2" fmla="*/ 147604 h 2047842"/>
                <a:gd name="connsiteX3" fmla="*/ 1266998 w 2474976"/>
                <a:gd name="connsiteY3" fmla="*/ 1459950 h 2047842"/>
                <a:gd name="connsiteX4" fmla="*/ 621792 w 2474976"/>
                <a:gd name="connsiteY4" fmla="*/ 1976404 h 2047842"/>
                <a:gd name="connsiteX5" fmla="*/ 1909940 w 2474976"/>
                <a:gd name="connsiteY5" fmla="*/ 1888578 h 2047842"/>
                <a:gd name="connsiteX6" fmla="*/ 2474976 w 2474976"/>
                <a:gd name="connsiteY6" fmla="*/ 1464340 h 2047842"/>
                <a:gd name="connsiteX0" fmla="*/ 0 w 1909940"/>
                <a:gd name="connsiteY0" fmla="*/ 1403380 h 2047842"/>
                <a:gd name="connsiteX1" fmla="*/ 207264 w 1909940"/>
                <a:gd name="connsiteY1" fmla="*/ 574324 h 2047842"/>
                <a:gd name="connsiteX2" fmla="*/ 1109472 w 1909940"/>
                <a:gd name="connsiteY2" fmla="*/ 147604 h 2047842"/>
                <a:gd name="connsiteX3" fmla="*/ 1266998 w 1909940"/>
                <a:gd name="connsiteY3" fmla="*/ 1459950 h 2047842"/>
                <a:gd name="connsiteX4" fmla="*/ 621792 w 1909940"/>
                <a:gd name="connsiteY4" fmla="*/ 1976404 h 2047842"/>
                <a:gd name="connsiteX5" fmla="*/ 1909940 w 1909940"/>
                <a:gd name="connsiteY5" fmla="*/ 1888578 h 2047842"/>
                <a:gd name="connsiteX0" fmla="*/ 0 w 1348278"/>
                <a:gd name="connsiteY0" fmla="*/ 1403380 h 1976404"/>
                <a:gd name="connsiteX1" fmla="*/ 207264 w 1348278"/>
                <a:gd name="connsiteY1" fmla="*/ 574324 h 1976404"/>
                <a:gd name="connsiteX2" fmla="*/ 1109472 w 1348278"/>
                <a:gd name="connsiteY2" fmla="*/ 147604 h 1976404"/>
                <a:gd name="connsiteX3" fmla="*/ 1266998 w 1348278"/>
                <a:gd name="connsiteY3" fmla="*/ 1459950 h 1976404"/>
                <a:gd name="connsiteX4" fmla="*/ 621792 w 1348278"/>
                <a:gd name="connsiteY4" fmla="*/ 1976404 h 1976404"/>
                <a:gd name="connsiteX0" fmla="*/ 0 w 1348278"/>
                <a:gd name="connsiteY0" fmla="*/ 1403380 h 1459950"/>
                <a:gd name="connsiteX1" fmla="*/ 207264 w 1348278"/>
                <a:gd name="connsiteY1" fmla="*/ 574324 h 1459950"/>
                <a:gd name="connsiteX2" fmla="*/ 1109472 w 1348278"/>
                <a:gd name="connsiteY2" fmla="*/ 147604 h 1459950"/>
                <a:gd name="connsiteX3" fmla="*/ 1266998 w 1348278"/>
                <a:gd name="connsiteY3" fmla="*/ 1459950 h 1459950"/>
                <a:gd name="connsiteX0" fmla="*/ 0 w 1109472"/>
                <a:gd name="connsiteY0" fmla="*/ 1403380 h 1403380"/>
                <a:gd name="connsiteX1" fmla="*/ 207264 w 1109472"/>
                <a:gd name="connsiteY1" fmla="*/ 574324 h 1403380"/>
                <a:gd name="connsiteX2" fmla="*/ 1109472 w 1109472"/>
                <a:gd name="connsiteY2" fmla="*/ 147604 h 1403380"/>
                <a:gd name="connsiteX0" fmla="*/ 0 w 819575"/>
                <a:gd name="connsiteY0" fmla="*/ 1314693 h 1314693"/>
                <a:gd name="connsiteX1" fmla="*/ 207264 w 819575"/>
                <a:gd name="connsiteY1" fmla="*/ 485637 h 1314693"/>
                <a:gd name="connsiteX2" fmla="*/ 819575 w 819575"/>
                <a:gd name="connsiteY2" fmla="*/ 147604 h 1314693"/>
                <a:gd name="connsiteX0" fmla="*/ 0 w 819575"/>
                <a:gd name="connsiteY0" fmla="*/ 1183400 h 1183400"/>
                <a:gd name="connsiteX1" fmla="*/ 207264 w 819575"/>
                <a:gd name="connsiteY1" fmla="*/ 354344 h 1183400"/>
                <a:gd name="connsiteX2" fmla="*/ 819575 w 819575"/>
                <a:gd name="connsiteY2" fmla="*/ 16311 h 1183400"/>
              </a:gdLst>
              <a:ahLst/>
              <a:cxnLst>
                <a:cxn ang="0">
                  <a:pos x="connsiteX0" y="connsiteY0"/>
                </a:cxn>
                <a:cxn ang="0">
                  <a:pos x="connsiteX1" y="connsiteY1"/>
                </a:cxn>
                <a:cxn ang="0">
                  <a:pos x="connsiteX2" y="connsiteY2"/>
                </a:cxn>
              </a:cxnLst>
              <a:rect l="l" t="t" r="r" b="b"/>
              <a:pathLst>
                <a:path w="819575" h="1183400">
                  <a:moveTo>
                    <a:pt x="0" y="1183400"/>
                  </a:moveTo>
                  <a:cubicBezTo>
                    <a:pt x="4344" y="878484"/>
                    <a:pt x="70668" y="548859"/>
                    <a:pt x="207264" y="354344"/>
                  </a:cubicBezTo>
                  <a:cubicBezTo>
                    <a:pt x="343860" y="159829"/>
                    <a:pt x="621453" y="0"/>
                    <a:pt x="819575" y="16311"/>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nvGrpSpPr>
            <p:cNvPr id="14" name="Group 40"/>
            <p:cNvGrpSpPr/>
            <p:nvPr/>
          </p:nvGrpSpPr>
          <p:grpSpPr>
            <a:xfrm>
              <a:off x="4965394" y="2209800"/>
              <a:ext cx="142876" cy="500064"/>
              <a:chOff x="500034" y="1428738"/>
              <a:chExt cx="142876" cy="500064"/>
            </a:xfrm>
            <a:solidFill>
              <a:schemeClr val="accent5">
                <a:lumMod val="40000"/>
                <a:lumOff val="60000"/>
                <a:alpha val="49000"/>
              </a:schemeClr>
            </a:solidFill>
          </p:grpSpPr>
          <p:cxnSp>
            <p:nvCxnSpPr>
              <p:cNvPr id="293" name="Straight Arrow Connector 292"/>
              <p:cNvCxnSpPr>
                <a:stCxn id="294" idx="0"/>
              </p:cNvCxnSpPr>
              <p:nvPr/>
            </p:nvCxnSpPr>
            <p:spPr>
              <a:xfrm rot="5400000" flipH="1" flipV="1">
                <a:off x="392879" y="1607331"/>
                <a:ext cx="357188" cy="2"/>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94" name="Oval 293"/>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3273" name="Group 40"/>
            <p:cNvGrpSpPr>
              <a:grpSpLocks/>
            </p:cNvGrpSpPr>
            <p:nvPr/>
          </p:nvGrpSpPr>
          <p:grpSpPr bwMode="auto">
            <a:xfrm rot="2580000">
              <a:off x="5780088" y="2476520"/>
              <a:ext cx="142875" cy="500063"/>
              <a:chOff x="500034" y="1428737"/>
              <a:chExt cx="142876" cy="500065"/>
            </a:xfrm>
          </p:grpSpPr>
          <p:cxnSp>
            <p:nvCxnSpPr>
              <p:cNvPr id="296" name="Straight Arrow Connector 295"/>
              <p:cNvCxnSpPr/>
              <p:nvPr/>
            </p:nvCxnSpPr>
            <p:spPr>
              <a:xfrm rot="5400000" flipH="1" flipV="1">
                <a:off x="356486" y="1642877"/>
                <a:ext cx="428858"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297" name="Oval 296"/>
              <p:cNvSpPr/>
              <p:nvPr/>
            </p:nvSpPr>
            <p:spPr>
              <a:xfrm>
                <a:off x="496611" y="1785846"/>
                <a:ext cx="143466" cy="143417"/>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grpSp>
        <p:nvGrpSpPr>
          <p:cNvPr id="53251" name="Group 77"/>
          <p:cNvGrpSpPr>
            <a:grpSpLocks/>
          </p:cNvGrpSpPr>
          <p:nvPr/>
        </p:nvGrpSpPr>
        <p:grpSpPr bwMode="auto">
          <a:xfrm>
            <a:off x="5702300" y="4114800"/>
            <a:ext cx="3441700" cy="2678113"/>
            <a:chOff x="6207125" y="2995633"/>
            <a:chExt cx="2706688" cy="2106005"/>
          </a:xfrm>
        </p:grpSpPr>
        <p:sp>
          <p:nvSpPr>
            <p:cNvPr id="53252" name="TextBox 248"/>
            <p:cNvSpPr txBox="1">
              <a:spLocks noChangeArrowheads="1"/>
            </p:cNvSpPr>
            <p:nvPr/>
          </p:nvSpPr>
          <p:spPr bwMode="auto">
            <a:xfrm>
              <a:off x="6207125" y="4545034"/>
              <a:ext cx="2706688" cy="5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e) Ghost model path with blending</a:t>
              </a:r>
            </a:p>
          </p:txBody>
        </p:sp>
        <p:sp>
          <p:nvSpPr>
            <p:cNvPr id="300" name="Freeform 299"/>
            <p:cNvSpPr/>
            <p:nvPr/>
          </p:nvSpPr>
          <p:spPr>
            <a:xfrm>
              <a:off x="7340738" y="3119222"/>
              <a:ext cx="785289" cy="1074848"/>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09088"/>
                <a:gd name="connsiteY0" fmla="*/ 1403380 h 2047842"/>
                <a:gd name="connsiteX1" fmla="*/ 207264 w 2609088"/>
                <a:gd name="connsiteY1" fmla="*/ 574324 h 2047842"/>
                <a:gd name="connsiteX2" fmla="*/ 1109472 w 2609088"/>
                <a:gd name="connsiteY2" fmla="*/ 147604 h 2047842"/>
                <a:gd name="connsiteX3" fmla="*/ 1266998 w 2609088"/>
                <a:gd name="connsiteY3" fmla="*/ 1459950 h 2047842"/>
                <a:gd name="connsiteX4" fmla="*/ 621792 w 2609088"/>
                <a:gd name="connsiteY4" fmla="*/ 1976404 h 2047842"/>
                <a:gd name="connsiteX5" fmla="*/ 1909940 w 2609088"/>
                <a:gd name="connsiteY5" fmla="*/ 1888578 h 2047842"/>
                <a:gd name="connsiteX6" fmla="*/ 2474976 w 2609088"/>
                <a:gd name="connsiteY6" fmla="*/ 1464340 h 2047842"/>
                <a:gd name="connsiteX7" fmla="*/ 2609088 w 2609088"/>
                <a:gd name="connsiteY7" fmla="*/ 805972 h 2047842"/>
                <a:gd name="connsiteX0" fmla="*/ 0 w 2474976"/>
                <a:gd name="connsiteY0" fmla="*/ 1403380 h 2047842"/>
                <a:gd name="connsiteX1" fmla="*/ 207264 w 2474976"/>
                <a:gd name="connsiteY1" fmla="*/ 574324 h 2047842"/>
                <a:gd name="connsiteX2" fmla="*/ 1109472 w 2474976"/>
                <a:gd name="connsiteY2" fmla="*/ 147604 h 2047842"/>
                <a:gd name="connsiteX3" fmla="*/ 1266998 w 2474976"/>
                <a:gd name="connsiteY3" fmla="*/ 1459950 h 2047842"/>
                <a:gd name="connsiteX4" fmla="*/ 621792 w 2474976"/>
                <a:gd name="connsiteY4" fmla="*/ 1976404 h 2047842"/>
                <a:gd name="connsiteX5" fmla="*/ 1909940 w 2474976"/>
                <a:gd name="connsiteY5" fmla="*/ 1888578 h 2047842"/>
                <a:gd name="connsiteX6" fmla="*/ 2474976 w 2474976"/>
                <a:gd name="connsiteY6" fmla="*/ 1464340 h 2047842"/>
                <a:gd name="connsiteX0" fmla="*/ 0 w 1909940"/>
                <a:gd name="connsiteY0" fmla="*/ 1403380 h 2047842"/>
                <a:gd name="connsiteX1" fmla="*/ 207264 w 1909940"/>
                <a:gd name="connsiteY1" fmla="*/ 574324 h 2047842"/>
                <a:gd name="connsiteX2" fmla="*/ 1109472 w 1909940"/>
                <a:gd name="connsiteY2" fmla="*/ 147604 h 2047842"/>
                <a:gd name="connsiteX3" fmla="*/ 1266998 w 1909940"/>
                <a:gd name="connsiteY3" fmla="*/ 1459950 h 2047842"/>
                <a:gd name="connsiteX4" fmla="*/ 621792 w 1909940"/>
                <a:gd name="connsiteY4" fmla="*/ 1976404 h 2047842"/>
                <a:gd name="connsiteX5" fmla="*/ 1909940 w 1909940"/>
                <a:gd name="connsiteY5" fmla="*/ 1888578 h 2047842"/>
                <a:gd name="connsiteX0" fmla="*/ 0 w 1348278"/>
                <a:gd name="connsiteY0" fmla="*/ 1403380 h 1976404"/>
                <a:gd name="connsiteX1" fmla="*/ 207264 w 1348278"/>
                <a:gd name="connsiteY1" fmla="*/ 574324 h 1976404"/>
                <a:gd name="connsiteX2" fmla="*/ 1109472 w 1348278"/>
                <a:gd name="connsiteY2" fmla="*/ 147604 h 1976404"/>
                <a:gd name="connsiteX3" fmla="*/ 1266998 w 1348278"/>
                <a:gd name="connsiteY3" fmla="*/ 1459950 h 1976404"/>
                <a:gd name="connsiteX4" fmla="*/ 621792 w 1348278"/>
                <a:gd name="connsiteY4" fmla="*/ 1976404 h 1976404"/>
                <a:gd name="connsiteX0" fmla="*/ 0 w 1348278"/>
                <a:gd name="connsiteY0" fmla="*/ 1403380 h 1459950"/>
                <a:gd name="connsiteX1" fmla="*/ 207264 w 1348278"/>
                <a:gd name="connsiteY1" fmla="*/ 574324 h 1459950"/>
                <a:gd name="connsiteX2" fmla="*/ 1109472 w 1348278"/>
                <a:gd name="connsiteY2" fmla="*/ 147604 h 1459950"/>
                <a:gd name="connsiteX3" fmla="*/ 1266998 w 1348278"/>
                <a:gd name="connsiteY3" fmla="*/ 1459950 h 1459950"/>
                <a:gd name="connsiteX0" fmla="*/ 0 w 1109472"/>
                <a:gd name="connsiteY0" fmla="*/ 1403380 h 1403380"/>
                <a:gd name="connsiteX1" fmla="*/ 207264 w 1109472"/>
                <a:gd name="connsiteY1" fmla="*/ 574324 h 1403380"/>
                <a:gd name="connsiteX2" fmla="*/ 1109472 w 1109472"/>
                <a:gd name="connsiteY2" fmla="*/ 147604 h 1403380"/>
                <a:gd name="connsiteX0" fmla="*/ 0 w 819575"/>
                <a:gd name="connsiteY0" fmla="*/ 1314693 h 1314693"/>
                <a:gd name="connsiteX1" fmla="*/ 207264 w 819575"/>
                <a:gd name="connsiteY1" fmla="*/ 485637 h 1314693"/>
                <a:gd name="connsiteX2" fmla="*/ 819575 w 819575"/>
                <a:gd name="connsiteY2" fmla="*/ 147604 h 1314693"/>
                <a:gd name="connsiteX0" fmla="*/ 0 w 819575"/>
                <a:gd name="connsiteY0" fmla="*/ 1183400 h 1183400"/>
                <a:gd name="connsiteX1" fmla="*/ 207264 w 819575"/>
                <a:gd name="connsiteY1" fmla="*/ 354344 h 1183400"/>
                <a:gd name="connsiteX2" fmla="*/ 819575 w 819575"/>
                <a:gd name="connsiteY2" fmla="*/ 16311 h 1183400"/>
              </a:gdLst>
              <a:ahLst/>
              <a:cxnLst>
                <a:cxn ang="0">
                  <a:pos x="connsiteX0" y="connsiteY0"/>
                </a:cxn>
                <a:cxn ang="0">
                  <a:pos x="connsiteX1" y="connsiteY1"/>
                </a:cxn>
                <a:cxn ang="0">
                  <a:pos x="connsiteX2" y="connsiteY2"/>
                </a:cxn>
              </a:cxnLst>
              <a:rect l="l" t="t" r="r" b="b"/>
              <a:pathLst>
                <a:path w="819575" h="1183400">
                  <a:moveTo>
                    <a:pt x="0" y="1183400"/>
                  </a:moveTo>
                  <a:cubicBezTo>
                    <a:pt x="4344" y="878484"/>
                    <a:pt x="70668" y="548859"/>
                    <a:pt x="207264" y="354344"/>
                  </a:cubicBezTo>
                  <a:cubicBezTo>
                    <a:pt x="343860" y="159829"/>
                    <a:pt x="621453" y="0"/>
                    <a:pt x="819575" y="16311"/>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301" name="Freeform 300"/>
            <p:cNvSpPr/>
            <p:nvPr/>
          </p:nvSpPr>
          <p:spPr>
            <a:xfrm>
              <a:off x="7323259" y="2995633"/>
              <a:ext cx="785289" cy="1205928"/>
            </a:xfrm>
            <a:custGeom>
              <a:avLst/>
              <a:gdLst>
                <a:gd name="connsiteX0" fmla="*/ 12700 w 584200"/>
                <a:gd name="connsiteY0" fmla="*/ 1206500 h 1206500"/>
                <a:gd name="connsiteX1" fmla="*/ 0 w 584200"/>
                <a:gd name="connsiteY1" fmla="*/ 342900 h 1206500"/>
                <a:gd name="connsiteX2" fmla="*/ 203200 w 584200"/>
                <a:gd name="connsiteY2" fmla="*/ 482600 h 1206500"/>
                <a:gd name="connsiteX3" fmla="*/ 584200 w 584200"/>
                <a:gd name="connsiteY3" fmla="*/ 0 h 1206500"/>
                <a:gd name="connsiteX0" fmla="*/ 12700 w 649817"/>
                <a:gd name="connsiteY0" fmla="*/ 1289050 h 1289050"/>
                <a:gd name="connsiteX1" fmla="*/ 0 w 649817"/>
                <a:gd name="connsiteY1" fmla="*/ 425450 h 1289050"/>
                <a:gd name="connsiteX2" fmla="*/ 203200 w 649817"/>
                <a:gd name="connsiteY2" fmla="*/ 565150 h 1289050"/>
                <a:gd name="connsiteX3" fmla="*/ 584200 w 649817"/>
                <a:gd name="connsiteY3" fmla="*/ 82550 h 1289050"/>
                <a:gd name="connsiteX4" fmla="*/ 596900 w 649817"/>
                <a:gd name="connsiteY4" fmla="*/ 69850 h 1289050"/>
                <a:gd name="connsiteX0" fmla="*/ 12700 w 825516"/>
                <a:gd name="connsiteY0" fmla="*/ 1289050 h 1289050"/>
                <a:gd name="connsiteX1" fmla="*/ 0 w 825516"/>
                <a:gd name="connsiteY1" fmla="*/ 425450 h 1289050"/>
                <a:gd name="connsiteX2" fmla="*/ 203200 w 825516"/>
                <a:gd name="connsiteY2" fmla="*/ 565150 h 1289050"/>
                <a:gd name="connsiteX3" fmla="*/ 584200 w 825516"/>
                <a:gd name="connsiteY3" fmla="*/ 82550 h 1289050"/>
                <a:gd name="connsiteX4" fmla="*/ 825516 w 825516"/>
                <a:gd name="connsiteY4" fmla="*/ 115868 h 1289050"/>
                <a:gd name="connsiteX0" fmla="*/ 12700 w 682639"/>
                <a:gd name="connsiteY0" fmla="*/ 1289050 h 1289050"/>
                <a:gd name="connsiteX1" fmla="*/ 0 w 682639"/>
                <a:gd name="connsiteY1" fmla="*/ 425450 h 1289050"/>
                <a:gd name="connsiteX2" fmla="*/ 203200 w 682639"/>
                <a:gd name="connsiteY2" fmla="*/ 565150 h 1289050"/>
                <a:gd name="connsiteX3" fmla="*/ 584200 w 682639"/>
                <a:gd name="connsiteY3" fmla="*/ 82550 h 1289050"/>
                <a:gd name="connsiteX4" fmla="*/ 682639 w 682639"/>
                <a:gd name="connsiteY4" fmla="*/ 258744 h 1289050"/>
                <a:gd name="connsiteX0" fmla="*/ 12700 w 711200"/>
                <a:gd name="connsiteY0" fmla="*/ 1289050 h 1289050"/>
                <a:gd name="connsiteX1" fmla="*/ 0 w 711200"/>
                <a:gd name="connsiteY1" fmla="*/ 425450 h 1289050"/>
                <a:gd name="connsiteX2" fmla="*/ 203200 w 711200"/>
                <a:gd name="connsiteY2" fmla="*/ 565150 h 1289050"/>
                <a:gd name="connsiteX3" fmla="*/ 584200 w 711200"/>
                <a:gd name="connsiteY3" fmla="*/ 82550 h 1289050"/>
                <a:gd name="connsiteX4" fmla="*/ 682639 w 711200"/>
                <a:gd name="connsiteY4" fmla="*/ 258744 h 1289050"/>
                <a:gd name="connsiteX5" fmla="*/ 711200 w 711200"/>
                <a:gd name="connsiteY5" fmla="*/ 260350 h 1289050"/>
                <a:gd name="connsiteX0" fmla="*/ 12700 w 968391"/>
                <a:gd name="connsiteY0" fmla="*/ 1289050 h 1289050"/>
                <a:gd name="connsiteX1" fmla="*/ 0 w 968391"/>
                <a:gd name="connsiteY1" fmla="*/ 425450 h 1289050"/>
                <a:gd name="connsiteX2" fmla="*/ 203200 w 968391"/>
                <a:gd name="connsiteY2" fmla="*/ 565150 h 1289050"/>
                <a:gd name="connsiteX3" fmla="*/ 584200 w 968391"/>
                <a:gd name="connsiteY3" fmla="*/ 82550 h 1289050"/>
                <a:gd name="connsiteX4" fmla="*/ 682639 w 968391"/>
                <a:gd name="connsiteY4" fmla="*/ 258744 h 1289050"/>
                <a:gd name="connsiteX5" fmla="*/ 968391 w 968391"/>
                <a:gd name="connsiteY5" fmla="*/ 258744 h 1289050"/>
                <a:gd name="connsiteX0" fmla="*/ 12700 w 968391"/>
                <a:gd name="connsiteY0" fmla="*/ 1289050 h 1289050"/>
                <a:gd name="connsiteX1" fmla="*/ 0 w 968391"/>
                <a:gd name="connsiteY1" fmla="*/ 425450 h 1289050"/>
                <a:gd name="connsiteX2" fmla="*/ 203200 w 968391"/>
                <a:gd name="connsiteY2" fmla="*/ 565150 h 1289050"/>
                <a:gd name="connsiteX3" fmla="*/ 584200 w 968391"/>
                <a:gd name="connsiteY3" fmla="*/ 82550 h 1289050"/>
                <a:gd name="connsiteX4" fmla="*/ 682639 w 968391"/>
                <a:gd name="connsiteY4" fmla="*/ 258744 h 1289050"/>
                <a:gd name="connsiteX5" fmla="*/ 968391 w 968391"/>
                <a:gd name="connsiteY5" fmla="*/ 258744 h 1289050"/>
                <a:gd name="connsiteX0" fmla="*/ 12700 w 968391"/>
                <a:gd name="connsiteY0" fmla="*/ 1289050 h 1289050"/>
                <a:gd name="connsiteX1" fmla="*/ 0 w 968391"/>
                <a:gd name="connsiteY1" fmla="*/ 425450 h 1289050"/>
                <a:gd name="connsiteX2" fmla="*/ 203200 w 968391"/>
                <a:gd name="connsiteY2" fmla="*/ 565150 h 1289050"/>
                <a:gd name="connsiteX3" fmla="*/ 584200 w 968391"/>
                <a:gd name="connsiteY3" fmla="*/ 82550 h 1289050"/>
                <a:gd name="connsiteX4" fmla="*/ 682639 w 968391"/>
                <a:gd name="connsiteY4" fmla="*/ 258744 h 1289050"/>
                <a:gd name="connsiteX5" fmla="*/ 968391 w 968391"/>
                <a:gd name="connsiteY5" fmla="*/ 258744 h 1289050"/>
                <a:gd name="connsiteX0" fmla="*/ 12700 w 968391"/>
                <a:gd name="connsiteY0" fmla="*/ 1206500 h 1206500"/>
                <a:gd name="connsiteX1" fmla="*/ 0 w 968391"/>
                <a:gd name="connsiteY1" fmla="*/ 342900 h 1206500"/>
                <a:gd name="connsiteX2" fmla="*/ 203200 w 968391"/>
                <a:gd name="connsiteY2" fmla="*/ 482600 h 1206500"/>
                <a:gd name="connsiteX3" fmla="*/ 584200 w 968391"/>
                <a:gd name="connsiteY3" fmla="*/ 0 h 1206500"/>
                <a:gd name="connsiteX4" fmla="*/ 682639 w 968391"/>
                <a:gd name="connsiteY4" fmla="*/ 176194 h 1206500"/>
                <a:gd name="connsiteX5" fmla="*/ 968391 w 968391"/>
                <a:gd name="connsiteY5" fmla="*/ 176194 h 1206500"/>
                <a:gd name="connsiteX0" fmla="*/ 12700 w 968391"/>
                <a:gd name="connsiteY0" fmla="*/ 1206500 h 1206500"/>
                <a:gd name="connsiteX1" fmla="*/ 0 w 968391"/>
                <a:gd name="connsiteY1" fmla="*/ 342900 h 1206500"/>
                <a:gd name="connsiteX2" fmla="*/ 203200 w 968391"/>
                <a:gd name="connsiteY2" fmla="*/ 482600 h 1206500"/>
                <a:gd name="connsiteX3" fmla="*/ 584200 w 968391"/>
                <a:gd name="connsiteY3" fmla="*/ 0 h 1206500"/>
                <a:gd name="connsiteX4" fmla="*/ 682639 w 968391"/>
                <a:gd name="connsiteY4" fmla="*/ 176194 h 1206500"/>
                <a:gd name="connsiteX5" fmla="*/ 968391 w 968391"/>
                <a:gd name="connsiteY5" fmla="*/ 176194 h 1206500"/>
                <a:gd name="connsiteX0" fmla="*/ 12700 w 968391"/>
                <a:gd name="connsiteY0" fmla="*/ 1206500 h 1206500"/>
                <a:gd name="connsiteX1" fmla="*/ 0 w 968391"/>
                <a:gd name="connsiteY1" fmla="*/ 342900 h 1206500"/>
                <a:gd name="connsiteX2" fmla="*/ 203200 w 968391"/>
                <a:gd name="connsiteY2" fmla="*/ 482600 h 1206500"/>
                <a:gd name="connsiteX3" fmla="*/ 584200 w 968391"/>
                <a:gd name="connsiteY3" fmla="*/ 0 h 1206500"/>
                <a:gd name="connsiteX4" fmla="*/ 682639 w 968391"/>
                <a:gd name="connsiteY4" fmla="*/ 176194 h 1206500"/>
                <a:gd name="connsiteX5" fmla="*/ 968391 w 968391"/>
                <a:gd name="connsiteY5" fmla="*/ 176194 h 1206500"/>
                <a:gd name="connsiteX0" fmla="*/ 12700 w 968391"/>
                <a:gd name="connsiteY0" fmla="*/ 1206500 h 1206500"/>
                <a:gd name="connsiteX1" fmla="*/ 0 w 968391"/>
                <a:gd name="connsiteY1" fmla="*/ 342900 h 1206500"/>
                <a:gd name="connsiteX2" fmla="*/ 203200 w 968391"/>
                <a:gd name="connsiteY2" fmla="*/ 482600 h 1206500"/>
                <a:gd name="connsiteX3" fmla="*/ 584200 w 968391"/>
                <a:gd name="connsiteY3" fmla="*/ 0 h 1206500"/>
                <a:gd name="connsiteX4" fmla="*/ 661193 w 968391"/>
                <a:gd name="connsiteY4" fmla="*/ 150019 h 1206500"/>
                <a:gd name="connsiteX5" fmla="*/ 968391 w 968391"/>
                <a:gd name="connsiteY5" fmla="*/ 176194 h 1206500"/>
                <a:gd name="connsiteX0" fmla="*/ 12700 w 968391"/>
                <a:gd name="connsiteY0" fmla="*/ 1206500 h 1206500"/>
                <a:gd name="connsiteX1" fmla="*/ 0 w 968391"/>
                <a:gd name="connsiteY1" fmla="*/ 342900 h 1206500"/>
                <a:gd name="connsiteX2" fmla="*/ 196056 w 968391"/>
                <a:gd name="connsiteY2" fmla="*/ 480218 h 1206500"/>
                <a:gd name="connsiteX3" fmla="*/ 584200 w 968391"/>
                <a:gd name="connsiteY3" fmla="*/ 0 h 1206500"/>
                <a:gd name="connsiteX4" fmla="*/ 661193 w 968391"/>
                <a:gd name="connsiteY4" fmla="*/ 150019 h 1206500"/>
                <a:gd name="connsiteX5" fmla="*/ 968391 w 968391"/>
                <a:gd name="connsiteY5" fmla="*/ 176194 h 1206500"/>
                <a:gd name="connsiteX0" fmla="*/ 12700 w 949341"/>
                <a:gd name="connsiteY0" fmla="*/ 1206500 h 1206500"/>
                <a:gd name="connsiteX1" fmla="*/ 0 w 949341"/>
                <a:gd name="connsiteY1" fmla="*/ 342900 h 1206500"/>
                <a:gd name="connsiteX2" fmla="*/ 196056 w 949341"/>
                <a:gd name="connsiteY2" fmla="*/ 480218 h 1206500"/>
                <a:gd name="connsiteX3" fmla="*/ 584200 w 949341"/>
                <a:gd name="connsiteY3" fmla="*/ 0 h 1206500"/>
                <a:gd name="connsiteX4" fmla="*/ 661193 w 949341"/>
                <a:gd name="connsiteY4" fmla="*/ 150019 h 1206500"/>
                <a:gd name="connsiteX5" fmla="*/ 949341 w 949341"/>
                <a:gd name="connsiteY5" fmla="*/ 97612 h 1206500"/>
                <a:gd name="connsiteX0" fmla="*/ 12700 w 949341"/>
                <a:gd name="connsiteY0" fmla="*/ 1206500 h 1206500"/>
                <a:gd name="connsiteX1" fmla="*/ 0 w 949341"/>
                <a:gd name="connsiteY1" fmla="*/ 342900 h 1206500"/>
                <a:gd name="connsiteX2" fmla="*/ 196056 w 949341"/>
                <a:gd name="connsiteY2" fmla="*/ 480218 h 1206500"/>
                <a:gd name="connsiteX3" fmla="*/ 584200 w 949341"/>
                <a:gd name="connsiteY3" fmla="*/ 0 h 1206500"/>
                <a:gd name="connsiteX4" fmla="*/ 661193 w 949341"/>
                <a:gd name="connsiteY4" fmla="*/ 150019 h 1206500"/>
                <a:gd name="connsiteX5" fmla="*/ 949341 w 949341"/>
                <a:gd name="connsiteY5" fmla="*/ 97612 h 1206500"/>
                <a:gd name="connsiteX0" fmla="*/ 12700 w 949341"/>
                <a:gd name="connsiteY0" fmla="*/ 1206500 h 1206500"/>
                <a:gd name="connsiteX1" fmla="*/ 0 w 949341"/>
                <a:gd name="connsiteY1" fmla="*/ 342900 h 1206500"/>
                <a:gd name="connsiteX2" fmla="*/ 196056 w 949341"/>
                <a:gd name="connsiteY2" fmla="*/ 480218 h 1206500"/>
                <a:gd name="connsiteX3" fmla="*/ 584200 w 949341"/>
                <a:gd name="connsiteY3" fmla="*/ 0 h 1206500"/>
                <a:gd name="connsiteX4" fmla="*/ 661193 w 949341"/>
                <a:gd name="connsiteY4" fmla="*/ 150019 h 1206500"/>
                <a:gd name="connsiteX5" fmla="*/ 949341 w 949341"/>
                <a:gd name="connsiteY5" fmla="*/ 104756 h 1206500"/>
                <a:gd name="connsiteX0" fmla="*/ 12700 w 949341"/>
                <a:gd name="connsiteY0" fmla="*/ 1206500 h 1206500"/>
                <a:gd name="connsiteX1" fmla="*/ 0 w 949341"/>
                <a:gd name="connsiteY1" fmla="*/ 342900 h 1206500"/>
                <a:gd name="connsiteX2" fmla="*/ 285752 w 949341"/>
                <a:gd name="connsiteY2" fmla="*/ 142876 h 1206500"/>
                <a:gd name="connsiteX3" fmla="*/ 584200 w 949341"/>
                <a:gd name="connsiteY3" fmla="*/ 0 h 1206500"/>
                <a:gd name="connsiteX4" fmla="*/ 661193 w 949341"/>
                <a:gd name="connsiteY4" fmla="*/ 150019 h 1206500"/>
                <a:gd name="connsiteX5" fmla="*/ 949341 w 949341"/>
                <a:gd name="connsiteY5" fmla="*/ 104756 h 1206500"/>
                <a:gd name="connsiteX0" fmla="*/ 12700 w 949341"/>
                <a:gd name="connsiteY0" fmla="*/ 1236380 h 1236380"/>
                <a:gd name="connsiteX1" fmla="*/ 0 w 949341"/>
                <a:gd name="connsiteY1" fmla="*/ 372780 h 1236380"/>
                <a:gd name="connsiteX2" fmla="*/ 285752 w 949341"/>
                <a:gd name="connsiteY2" fmla="*/ 172756 h 1236380"/>
                <a:gd name="connsiteX3" fmla="*/ 584200 w 949341"/>
                <a:gd name="connsiteY3" fmla="*/ 29880 h 1236380"/>
                <a:gd name="connsiteX4" fmla="*/ 785818 w 949341"/>
                <a:gd name="connsiteY4" fmla="*/ 29880 h 1236380"/>
                <a:gd name="connsiteX5" fmla="*/ 949341 w 949341"/>
                <a:gd name="connsiteY5" fmla="*/ 134636 h 1236380"/>
                <a:gd name="connsiteX0" fmla="*/ 12700 w 949341"/>
                <a:gd name="connsiteY0" fmla="*/ 1284099 h 1284099"/>
                <a:gd name="connsiteX1" fmla="*/ 0 w 949341"/>
                <a:gd name="connsiteY1" fmla="*/ 420499 h 1284099"/>
                <a:gd name="connsiteX2" fmla="*/ 285752 w 949341"/>
                <a:gd name="connsiteY2" fmla="*/ 220475 h 1284099"/>
                <a:gd name="connsiteX3" fmla="*/ 584200 w 949341"/>
                <a:gd name="connsiteY3" fmla="*/ 77599 h 1284099"/>
                <a:gd name="connsiteX4" fmla="*/ 785818 w 949341"/>
                <a:gd name="connsiteY4" fmla="*/ 77599 h 1284099"/>
                <a:gd name="connsiteX5" fmla="*/ 949341 w 949341"/>
                <a:gd name="connsiteY5" fmla="*/ 182355 h 1284099"/>
                <a:gd name="connsiteX0" fmla="*/ 12700 w 949341"/>
                <a:gd name="connsiteY0" fmla="*/ 1284099 h 1284099"/>
                <a:gd name="connsiteX1" fmla="*/ 0 w 949341"/>
                <a:gd name="connsiteY1" fmla="*/ 420499 h 1284099"/>
                <a:gd name="connsiteX2" fmla="*/ 285752 w 949341"/>
                <a:gd name="connsiteY2" fmla="*/ 220475 h 1284099"/>
                <a:gd name="connsiteX3" fmla="*/ 584200 w 949341"/>
                <a:gd name="connsiteY3" fmla="*/ 77599 h 1284099"/>
                <a:gd name="connsiteX4" fmla="*/ 785818 w 949341"/>
                <a:gd name="connsiteY4" fmla="*/ 77599 h 1284099"/>
                <a:gd name="connsiteX5" fmla="*/ 949341 w 949341"/>
                <a:gd name="connsiteY5" fmla="*/ 182355 h 1284099"/>
                <a:gd name="connsiteX0" fmla="*/ 12700 w 949341"/>
                <a:gd name="connsiteY0" fmla="*/ 1236380 h 1236380"/>
                <a:gd name="connsiteX1" fmla="*/ 0 w 949341"/>
                <a:gd name="connsiteY1" fmla="*/ 372780 h 1236380"/>
                <a:gd name="connsiteX2" fmla="*/ 285752 w 949341"/>
                <a:gd name="connsiteY2" fmla="*/ 172756 h 1236380"/>
                <a:gd name="connsiteX3" fmla="*/ 584200 w 949341"/>
                <a:gd name="connsiteY3" fmla="*/ 29880 h 1236380"/>
                <a:gd name="connsiteX4" fmla="*/ 785818 w 949341"/>
                <a:gd name="connsiteY4" fmla="*/ 29880 h 1236380"/>
                <a:gd name="connsiteX5" fmla="*/ 949341 w 949341"/>
                <a:gd name="connsiteY5" fmla="*/ 134636 h 1236380"/>
                <a:gd name="connsiteX0" fmla="*/ 12700 w 1214446"/>
                <a:gd name="connsiteY0" fmla="*/ 1236380 h 1236380"/>
                <a:gd name="connsiteX1" fmla="*/ 0 w 1214446"/>
                <a:gd name="connsiteY1" fmla="*/ 372780 h 1236380"/>
                <a:gd name="connsiteX2" fmla="*/ 285752 w 1214446"/>
                <a:gd name="connsiteY2" fmla="*/ 172756 h 1236380"/>
                <a:gd name="connsiteX3" fmla="*/ 584200 w 1214446"/>
                <a:gd name="connsiteY3" fmla="*/ 29880 h 1236380"/>
                <a:gd name="connsiteX4" fmla="*/ 785818 w 1214446"/>
                <a:gd name="connsiteY4" fmla="*/ 29880 h 1236380"/>
                <a:gd name="connsiteX5" fmla="*/ 1214446 w 1214446"/>
                <a:gd name="connsiteY5" fmla="*/ 101318 h 1236380"/>
                <a:gd name="connsiteX0" fmla="*/ 12700 w 1214446"/>
                <a:gd name="connsiteY0" fmla="*/ 1236380 h 1236380"/>
                <a:gd name="connsiteX1" fmla="*/ 0 w 1214446"/>
                <a:gd name="connsiteY1" fmla="*/ 372780 h 1236380"/>
                <a:gd name="connsiteX2" fmla="*/ 285752 w 1214446"/>
                <a:gd name="connsiteY2" fmla="*/ 172756 h 1236380"/>
                <a:gd name="connsiteX3" fmla="*/ 584200 w 1214446"/>
                <a:gd name="connsiteY3" fmla="*/ 29880 h 1236380"/>
                <a:gd name="connsiteX4" fmla="*/ 785818 w 1214446"/>
                <a:gd name="connsiteY4" fmla="*/ 29880 h 1236380"/>
                <a:gd name="connsiteX5" fmla="*/ 1214446 w 1214446"/>
                <a:gd name="connsiteY5" fmla="*/ 101318 h 1236380"/>
                <a:gd name="connsiteX0" fmla="*/ 12700 w 1214446"/>
                <a:gd name="connsiteY0" fmla="*/ 1236380 h 1236380"/>
                <a:gd name="connsiteX1" fmla="*/ 0 w 1214446"/>
                <a:gd name="connsiteY1" fmla="*/ 372780 h 1236380"/>
                <a:gd name="connsiteX2" fmla="*/ 285752 w 1214446"/>
                <a:gd name="connsiteY2" fmla="*/ 172756 h 1236380"/>
                <a:gd name="connsiteX3" fmla="*/ 584200 w 1214446"/>
                <a:gd name="connsiteY3" fmla="*/ 29880 h 1236380"/>
                <a:gd name="connsiteX4" fmla="*/ 785818 w 1214446"/>
                <a:gd name="connsiteY4" fmla="*/ 29880 h 1236380"/>
                <a:gd name="connsiteX5" fmla="*/ 1214446 w 1214446"/>
                <a:gd name="connsiteY5" fmla="*/ 101318 h 1236380"/>
                <a:gd name="connsiteX0" fmla="*/ 12700 w 1214446"/>
                <a:gd name="connsiteY0" fmla="*/ 1222096 h 1222096"/>
                <a:gd name="connsiteX1" fmla="*/ 0 w 1214446"/>
                <a:gd name="connsiteY1" fmla="*/ 358496 h 1222096"/>
                <a:gd name="connsiteX2" fmla="*/ 285752 w 1214446"/>
                <a:gd name="connsiteY2" fmla="*/ 158472 h 1222096"/>
                <a:gd name="connsiteX3" fmla="*/ 584200 w 1214446"/>
                <a:gd name="connsiteY3" fmla="*/ 15596 h 1222096"/>
                <a:gd name="connsiteX4" fmla="*/ 785818 w 1214446"/>
                <a:gd name="connsiteY4" fmla="*/ 15596 h 1222096"/>
                <a:gd name="connsiteX5" fmla="*/ 1214446 w 1214446"/>
                <a:gd name="connsiteY5" fmla="*/ 87034 h 1222096"/>
                <a:gd name="connsiteX0" fmla="*/ 12700 w 785818"/>
                <a:gd name="connsiteY0" fmla="*/ 1206500 h 1206500"/>
                <a:gd name="connsiteX1" fmla="*/ 0 w 785818"/>
                <a:gd name="connsiteY1" fmla="*/ 342900 h 1206500"/>
                <a:gd name="connsiteX2" fmla="*/ 285752 w 785818"/>
                <a:gd name="connsiteY2" fmla="*/ 142876 h 1206500"/>
                <a:gd name="connsiteX3" fmla="*/ 584200 w 785818"/>
                <a:gd name="connsiteY3" fmla="*/ 0 h 1206500"/>
                <a:gd name="connsiteX4" fmla="*/ 785818 w 785818"/>
                <a:gd name="connsiteY4" fmla="*/ 0 h 120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5818" h="1206500">
                  <a:moveTo>
                    <a:pt x="12700" y="1206500"/>
                  </a:moveTo>
                  <a:lnTo>
                    <a:pt x="0" y="342900"/>
                  </a:lnTo>
                  <a:lnTo>
                    <a:pt x="285752" y="142876"/>
                  </a:lnTo>
                  <a:cubicBezTo>
                    <a:pt x="383119" y="85726"/>
                    <a:pt x="453733" y="63749"/>
                    <a:pt x="584200" y="0"/>
                  </a:cubicBezTo>
                  <a:cubicBezTo>
                    <a:pt x="717501" y="5287"/>
                    <a:pt x="782167" y="820"/>
                    <a:pt x="785818" y="0"/>
                  </a:cubicBezTo>
                </a:path>
              </a:pathLst>
            </a:cu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spTree>
    <p:extLst>
      <p:ext uri="{BB962C8B-B14F-4D97-AF65-F5344CB8AC3E}">
        <p14:creationId xmlns:p14="http://schemas.microsoft.com/office/powerpoint/2010/main" val="70386764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Convergence Algorithm</a:t>
            </a:r>
            <a:endParaRPr lang="en-US" dirty="0"/>
          </a:p>
        </p:txBody>
      </p:sp>
      <p:sp>
        <p:nvSpPr>
          <p:cNvPr id="3" name="Content Placeholder 2"/>
          <p:cNvSpPr>
            <a:spLocks noGrp="1"/>
          </p:cNvSpPr>
          <p:nvPr>
            <p:ph sz="quarter" idx="1"/>
          </p:nvPr>
        </p:nvSpPr>
        <p:spPr/>
        <p:txBody>
          <a:bodyPr/>
          <a:lstStyle/>
          <a:p>
            <a:r>
              <a:rPr lang="en-US" dirty="0" smtClean="0"/>
              <a:t>So you could steer the vehicle to correct its own position</a:t>
            </a:r>
          </a:p>
          <a:p>
            <a:pPr lvl="1"/>
            <a:r>
              <a:rPr lang="en-US" dirty="0" smtClean="0"/>
              <a:t>This has frequency instabilities</a:t>
            </a:r>
          </a:p>
          <a:p>
            <a:pPr lvl="1"/>
            <a:r>
              <a:rPr lang="en-US" dirty="0" smtClean="0"/>
              <a:t>Deals badly with obstacles as the interpolated path isn’t the same as the real path</a:t>
            </a:r>
          </a:p>
        </p:txBody>
      </p:sp>
    </p:spTree>
    <p:extLst>
      <p:ext uri="{BB962C8B-B14F-4D97-AF65-F5344CB8AC3E}">
        <p14:creationId xmlns:p14="http://schemas.microsoft.com/office/powerpoint/2010/main" val="25255870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TextBox 74"/>
          <p:cNvSpPr txBox="1">
            <a:spLocks noChangeArrowheads="1"/>
          </p:cNvSpPr>
          <p:nvPr/>
        </p:nvSpPr>
        <p:spPr bwMode="auto">
          <a:xfrm>
            <a:off x="0" y="5019675"/>
            <a:ext cx="4419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a:latin typeface="Calibri" charset="0"/>
              </a:rPr>
              <a:t>a) Old ghost position at t</a:t>
            </a:r>
            <a:r>
              <a:rPr lang="en-GB" sz="1800" baseline="-25000">
                <a:latin typeface="Calibri" charset="0"/>
              </a:rPr>
              <a:t>0</a:t>
            </a:r>
            <a:r>
              <a:rPr lang="en-GB" sz="1800">
                <a:latin typeface="Calibri" charset="0"/>
              </a:rPr>
              <a:t>, new ghost position at t</a:t>
            </a:r>
            <a:r>
              <a:rPr lang="en-GB" sz="1800" baseline="-25000">
                <a:latin typeface="Calibri" charset="0"/>
              </a:rPr>
              <a:t>0 </a:t>
            </a:r>
            <a:r>
              <a:rPr lang="en-GB" sz="1800">
                <a:latin typeface="Calibri" charset="0"/>
              </a:rPr>
              <a:t>and </a:t>
            </a:r>
            <a:endParaRPr lang="en-GB" sz="1800" baseline="-25000">
              <a:latin typeface="Calibri" charset="0"/>
            </a:endParaRPr>
          </a:p>
          <a:p>
            <a:pPr algn="ctr" eaLnBrk="1" hangingPunct="1"/>
            <a:r>
              <a:rPr lang="en-GB" sz="1800">
                <a:latin typeface="Calibri" charset="0"/>
              </a:rPr>
              <a:t>new ghost position at t</a:t>
            </a:r>
            <a:r>
              <a:rPr lang="en-GB" sz="1800" baseline="-25000">
                <a:latin typeface="Calibri" charset="0"/>
              </a:rPr>
              <a:t>0</a:t>
            </a:r>
            <a:r>
              <a:rPr lang="en-GB" sz="1800">
                <a:latin typeface="Calibri" charset="0"/>
              </a:rPr>
              <a:t>+t</a:t>
            </a:r>
            <a:r>
              <a:rPr lang="en-GB" sz="1800" baseline="-25000">
                <a:latin typeface="Calibri" charset="0"/>
                <a:sym typeface="Symbol" charset="0"/>
              </a:rPr>
              <a:t></a:t>
            </a:r>
            <a:endParaRPr lang="en-GB" sz="1800" baseline="-25000">
              <a:latin typeface="Calibri" charset="0"/>
            </a:endParaRPr>
          </a:p>
        </p:txBody>
      </p:sp>
      <p:grpSp>
        <p:nvGrpSpPr>
          <p:cNvPr id="55299" name="Group 27"/>
          <p:cNvGrpSpPr>
            <a:grpSpLocks/>
          </p:cNvGrpSpPr>
          <p:nvPr/>
        </p:nvGrpSpPr>
        <p:grpSpPr bwMode="auto">
          <a:xfrm>
            <a:off x="228600" y="2266950"/>
            <a:ext cx="4699000" cy="2436813"/>
            <a:chOff x="611188" y="2286000"/>
            <a:chExt cx="3071812" cy="1592263"/>
          </a:xfrm>
        </p:grpSpPr>
        <p:sp>
          <p:nvSpPr>
            <p:cNvPr id="78" name="Freeform 77"/>
            <p:cNvSpPr/>
            <p:nvPr/>
          </p:nvSpPr>
          <p:spPr>
            <a:xfrm>
              <a:off x="1674907" y="2804652"/>
              <a:ext cx="785595" cy="1073611"/>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09088"/>
                <a:gd name="connsiteY0" fmla="*/ 1403380 h 2047842"/>
                <a:gd name="connsiteX1" fmla="*/ 207264 w 2609088"/>
                <a:gd name="connsiteY1" fmla="*/ 574324 h 2047842"/>
                <a:gd name="connsiteX2" fmla="*/ 1109472 w 2609088"/>
                <a:gd name="connsiteY2" fmla="*/ 147604 h 2047842"/>
                <a:gd name="connsiteX3" fmla="*/ 1266998 w 2609088"/>
                <a:gd name="connsiteY3" fmla="*/ 1459950 h 2047842"/>
                <a:gd name="connsiteX4" fmla="*/ 621792 w 2609088"/>
                <a:gd name="connsiteY4" fmla="*/ 1976404 h 2047842"/>
                <a:gd name="connsiteX5" fmla="*/ 1909940 w 2609088"/>
                <a:gd name="connsiteY5" fmla="*/ 1888578 h 2047842"/>
                <a:gd name="connsiteX6" fmla="*/ 2474976 w 2609088"/>
                <a:gd name="connsiteY6" fmla="*/ 1464340 h 2047842"/>
                <a:gd name="connsiteX7" fmla="*/ 2609088 w 2609088"/>
                <a:gd name="connsiteY7" fmla="*/ 805972 h 2047842"/>
                <a:gd name="connsiteX0" fmla="*/ 0 w 2474976"/>
                <a:gd name="connsiteY0" fmla="*/ 1403380 h 2047842"/>
                <a:gd name="connsiteX1" fmla="*/ 207264 w 2474976"/>
                <a:gd name="connsiteY1" fmla="*/ 574324 h 2047842"/>
                <a:gd name="connsiteX2" fmla="*/ 1109472 w 2474976"/>
                <a:gd name="connsiteY2" fmla="*/ 147604 h 2047842"/>
                <a:gd name="connsiteX3" fmla="*/ 1266998 w 2474976"/>
                <a:gd name="connsiteY3" fmla="*/ 1459950 h 2047842"/>
                <a:gd name="connsiteX4" fmla="*/ 621792 w 2474976"/>
                <a:gd name="connsiteY4" fmla="*/ 1976404 h 2047842"/>
                <a:gd name="connsiteX5" fmla="*/ 1909940 w 2474976"/>
                <a:gd name="connsiteY5" fmla="*/ 1888578 h 2047842"/>
                <a:gd name="connsiteX6" fmla="*/ 2474976 w 2474976"/>
                <a:gd name="connsiteY6" fmla="*/ 1464340 h 2047842"/>
                <a:gd name="connsiteX0" fmla="*/ 0 w 1909940"/>
                <a:gd name="connsiteY0" fmla="*/ 1403380 h 2047842"/>
                <a:gd name="connsiteX1" fmla="*/ 207264 w 1909940"/>
                <a:gd name="connsiteY1" fmla="*/ 574324 h 2047842"/>
                <a:gd name="connsiteX2" fmla="*/ 1109472 w 1909940"/>
                <a:gd name="connsiteY2" fmla="*/ 147604 h 2047842"/>
                <a:gd name="connsiteX3" fmla="*/ 1266998 w 1909940"/>
                <a:gd name="connsiteY3" fmla="*/ 1459950 h 2047842"/>
                <a:gd name="connsiteX4" fmla="*/ 621792 w 1909940"/>
                <a:gd name="connsiteY4" fmla="*/ 1976404 h 2047842"/>
                <a:gd name="connsiteX5" fmla="*/ 1909940 w 1909940"/>
                <a:gd name="connsiteY5" fmla="*/ 1888578 h 2047842"/>
                <a:gd name="connsiteX0" fmla="*/ 0 w 1348278"/>
                <a:gd name="connsiteY0" fmla="*/ 1403380 h 1976404"/>
                <a:gd name="connsiteX1" fmla="*/ 207264 w 1348278"/>
                <a:gd name="connsiteY1" fmla="*/ 574324 h 1976404"/>
                <a:gd name="connsiteX2" fmla="*/ 1109472 w 1348278"/>
                <a:gd name="connsiteY2" fmla="*/ 147604 h 1976404"/>
                <a:gd name="connsiteX3" fmla="*/ 1266998 w 1348278"/>
                <a:gd name="connsiteY3" fmla="*/ 1459950 h 1976404"/>
                <a:gd name="connsiteX4" fmla="*/ 621792 w 1348278"/>
                <a:gd name="connsiteY4" fmla="*/ 1976404 h 1976404"/>
                <a:gd name="connsiteX0" fmla="*/ 0 w 1348278"/>
                <a:gd name="connsiteY0" fmla="*/ 1403380 h 1459950"/>
                <a:gd name="connsiteX1" fmla="*/ 207264 w 1348278"/>
                <a:gd name="connsiteY1" fmla="*/ 574324 h 1459950"/>
                <a:gd name="connsiteX2" fmla="*/ 1109472 w 1348278"/>
                <a:gd name="connsiteY2" fmla="*/ 147604 h 1459950"/>
                <a:gd name="connsiteX3" fmla="*/ 1266998 w 1348278"/>
                <a:gd name="connsiteY3" fmla="*/ 1459950 h 1459950"/>
                <a:gd name="connsiteX0" fmla="*/ 0 w 1109472"/>
                <a:gd name="connsiteY0" fmla="*/ 1403380 h 1403380"/>
                <a:gd name="connsiteX1" fmla="*/ 207264 w 1109472"/>
                <a:gd name="connsiteY1" fmla="*/ 574324 h 1403380"/>
                <a:gd name="connsiteX2" fmla="*/ 1109472 w 1109472"/>
                <a:gd name="connsiteY2" fmla="*/ 147604 h 1403380"/>
                <a:gd name="connsiteX0" fmla="*/ 0 w 819575"/>
                <a:gd name="connsiteY0" fmla="*/ 1314693 h 1314693"/>
                <a:gd name="connsiteX1" fmla="*/ 207264 w 819575"/>
                <a:gd name="connsiteY1" fmla="*/ 485637 h 1314693"/>
                <a:gd name="connsiteX2" fmla="*/ 819575 w 819575"/>
                <a:gd name="connsiteY2" fmla="*/ 147604 h 1314693"/>
                <a:gd name="connsiteX0" fmla="*/ 0 w 819575"/>
                <a:gd name="connsiteY0" fmla="*/ 1183400 h 1183400"/>
                <a:gd name="connsiteX1" fmla="*/ 207264 w 819575"/>
                <a:gd name="connsiteY1" fmla="*/ 354344 h 1183400"/>
                <a:gd name="connsiteX2" fmla="*/ 819575 w 819575"/>
                <a:gd name="connsiteY2" fmla="*/ 16311 h 1183400"/>
              </a:gdLst>
              <a:ahLst/>
              <a:cxnLst>
                <a:cxn ang="0">
                  <a:pos x="connsiteX0" y="connsiteY0"/>
                </a:cxn>
                <a:cxn ang="0">
                  <a:pos x="connsiteX1" y="connsiteY1"/>
                </a:cxn>
                <a:cxn ang="0">
                  <a:pos x="connsiteX2" y="connsiteY2"/>
                </a:cxn>
              </a:cxnLst>
              <a:rect l="l" t="t" r="r" b="b"/>
              <a:pathLst>
                <a:path w="819575" h="1183400">
                  <a:moveTo>
                    <a:pt x="0" y="1183400"/>
                  </a:moveTo>
                  <a:cubicBezTo>
                    <a:pt x="4344" y="878484"/>
                    <a:pt x="70668" y="548859"/>
                    <a:pt x="207264" y="354344"/>
                  </a:cubicBezTo>
                  <a:cubicBezTo>
                    <a:pt x="343860" y="159829"/>
                    <a:pt x="621453" y="0"/>
                    <a:pt x="819575" y="16311"/>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400"/>
            </a:p>
          </p:txBody>
        </p:sp>
        <p:grpSp>
          <p:nvGrpSpPr>
            <p:cNvPr id="55311" name="Group 40"/>
            <p:cNvGrpSpPr>
              <a:grpSpLocks/>
            </p:cNvGrpSpPr>
            <p:nvPr/>
          </p:nvGrpSpPr>
          <p:grpSpPr bwMode="auto">
            <a:xfrm>
              <a:off x="1573213" y="2574925"/>
              <a:ext cx="142875" cy="500063"/>
              <a:chOff x="500034" y="1428737"/>
              <a:chExt cx="142876" cy="500065"/>
            </a:xfrm>
          </p:grpSpPr>
          <p:cxnSp>
            <p:nvCxnSpPr>
              <p:cNvPr id="83" name="Straight Arrow Connector 82"/>
              <p:cNvCxnSpPr/>
              <p:nvPr/>
            </p:nvCxnSpPr>
            <p:spPr>
              <a:xfrm rot="5400000" flipH="1" flipV="1">
                <a:off x="357428" y="1643425"/>
                <a:ext cx="428408"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500026" y="1786055"/>
                <a:ext cx="143214" cy="143149"/>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grpSp>
          <p:nvGrpSpPr>
            <p:cNvPr id="55312" name="Group 40"/>
            <p:cNvGrpSpPr>
              <a:grpSpLocks/>
            </p:cNvGrpSpPr>
            <p:nvPr/>
          </p:nvGrpSpPr>
          <p:grpSpPr bwMode="auto">
            <a:xfrm rot="2580000">
              <a:off x="2493963" y="2286000"/>
              <a:ext cx="142875" cy="500063"/>
              <a:chOff x="500034" y="1428737"/>
              <a:chExt cx="142876" cy="500065"/>
            </a:xfrm>
          </p:grpSpPr>
          <p:cxnSp>
            <p:nvCxnSpPr>
              <p:cNvPr id="134" name="Straight Arrow Connector 133"/>
              <p:cNvCxnSpPr/>
              <p:nvPr/>
            </p:nvCxnSpPr>
            <p:spPr>
              <a:xfrm rot="5400000" flipH="1" flipV="1">
                <a:off x="356588" y="1643180"/>
                <a:ext cx="428408"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35" name="Oval 134"/>
              <p:cNvSpPr/>
              <p:nvPr/>
            </p:nvSpPr>
            <p:spPr>
              <a:xfrm>
                <a:off x="497574" y="1786377"/>
                <a:ext cx="143214" cy="142111"/>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grpSp>
          <p:nvGrpSpPr>
            <p:cNvPr id="5" name="Group 43"/>
            <p:cNvGrpSpPr/>
            <p:nvPr/>
          </p:nvGrpSpPr>
          <p:grpSpPr>
            <a:xfrm rot="2580000">
              <a:off x="1851114" y="2838979"/>
              <a:ext cx="243603" cy="452084"/>
              <a:chOff x="449673" y="1476718"/>
              <a:chExt cx="243603" cy="452084"/>
            </a:xfrm>
            <a:solidFill>
              <a:schemeClr val="accent5">
                <a:lumMod val="40000"/>
                <a:lumOff val="60000"/>
                <a:alpha val="51000"/>
              </a:schemeClr>
            </a:solidFill>
          </p:grpSpPr>
          <p:cxnSp>
            <p:nvCxnSpPr>
              <p:cNvPr id="140" name="Straight Arrow Connector 139"/>
              <p:cNvCxnSpPr>
                <a:stCxn id="141" idx="0"/>
              </p:cNvCxnSpPr>
              <p:nvPr/>
            </p:nvCxnSpPr>
            <p:spPr>
              <a:xfrm rot="2820000" flipH="1" flipV="1">
                <a:off x="440860" y="1485531"/>
                <a:ext cx="261229" cy="243603"/>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41" name="Oval 140"/>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sp>
          <p:nvSpPr>
            <p:cNvPr id="55314" name="Rectangle 141"/>
            <p:cNvSpPr>
              <a:spLocks noChangeArrowheads="1"/>
            </p:cNvSpPr>
            <p:nvPr/>
          </p:nvSpPr>
          <p:spPr bwMode="auto">
            <a:xfrm>
              <a:off x="1162050" y="2805113"/>
              <a:ext cx="306388" cy="241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atin typeface="Calibri" charset="0"/>
                </a:rPr>
                <a:t>t</a:t>
              </a:r>
              <a:r>
                <a:rPr lang="en-GB" baseline="-25000">
                  <a:latin typeface="Calibri" charset="0"/>
                </a:rPr>
                <a:t>0</a:t>
              </a:r>
              <a:endParaRPr lang="en-GB" sz="2400">
                <a:latin typeface="Calibri" charset="0"/>
              </a:endParaRPr>
            </a:p>
          </p:txBody>
        </p:sp>
        <p:sp>
          <p:nvSpPr>
            <p:cNvPr id="55315" name="Rectangle 142"/>
            <p:cNvSpPr>
              <a:spLocks noChangeArrowheads="1"/>
            </p:cNvSpPr>
            <p:nvPr/>
          </p:nvSpPr>
          <p:spPr bwMode="auto">
            <a:xfrm>
              <a:off x="2611438" y="2519363"/>
              <a:ext cx="1071562" cy="42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a:latin typeface="Calibri" charset="0"/>
                </a:rPr>
                <a:t>New ghost t</a:t>
              </a:r>
              <a:r>
                <a:rPr lang="en-GB" baseline="-25000">
                  <a:latin typeface="Calibri" charset="0"/>
                </a:rPr>
                <a:t>0</a:t>
              </a:r>
              <a:r>
                <a:rPr lang="en-GB">
                  <a:latin typeface="Calibri" charset="0"/>
                </a:rPr>
                <a:t>+t</a:t>
              </a:r>
              <a:r>
                <a:rPr lang="en-GB" baseline="-25000">
                  <a:latin typeface="Calibri" charset="0"/>
                  <a:sym typeface="Symbol" charset="0"/>
                </a:rPr>
                <a:t></a:t>
              </a:r>
              <a:endParaRPr lang="en-GB" sz="2400">
                <a:latin typeface="Calibri" charset="0"/>
              </a:endParaRPr>
            </a:p>
          </p:txBody>
        </p:sp>
        <p:sp>
          <p:nvSpPr>
            <p:cNvPr id="55316" name="Rectangle 143"/>
            <p:cNvSpPr>
              <a:spLocks noChangeArrowheads="1"/>
            </p:cNvSpPr>
            <p:nvPr/>
          </p:nvSpPr>
          <p:spPr bwMode="auto">
            <a:xfrm>
              <a:off x="1968500" y="3233738"/>
              <a:ext cx="1214438" cy="241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a:latin typeface="Calibri" charset="0"/>
                </a:rPr>
                <a:t>New ghost t</a:t>
              </a:r>
              <a:r>
                <a:rPr lang="en-GB" baseline="-25000">
                  <a:latin typeface="Calibri" charset="0"/>
                </a:rPr>
                <a:t>0</a:t>
              </a:r>
              <a:endParaRPr lang="en-GB" sz="2400">
                <a:latin typeface="Calibri" charset="0"/>
              </a:endParaRPr>
            </a:p>
          </p:txBody>
        </p:sp>
        <p:sp>
          <p:nvSpPr>
            <p:cNvPr id="55317" name="Rectangle 144"/>
            <p:cNvSpPr>
              <a:spLocks noChangeArrowheads="1"/>
            </p:cNvSpPr>
            <p:nvPr/>
          </p:nvSpPr>
          <p:spPr bwMode="auto">
            <a:xfrm>
              <a:off x="611188" y="2305051"/>
              <a:ext cx="1071562" cy="241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a:latin typeface="Calibri" charset="0"/>
                </a:rPr>
                <a:t>Old ghost t</a:t>
              </a:r>
              <a:r>
                <a:rPr lang="en-GB" baseline="-25000">
                  <a:latin typeface="Calibri" charset="0"/>
                </a:rPr>
                <a:t>0</a:t>
              </a:r>
              <a:endParaRPr lang="en-GB" sz="2400">
                <a:latin typeface="Calibri" charset="0"/>
              </a:endParaRPr>
            </a:p>
          </p:txBody>
        </p:sp>
      </p:grpSp>
      <p:sp>
        <p:nvSpPr>
          <p:cNvPr id="55300" name="TextBox 159"/>
          <p:cNvSpPr txBox="1">
            <a:spLocks noChangeArrowheads="1"/>
          </p:cNvSpPr>
          <p:nvPr/>
        </p:nvSpPr>
        <p:spPr bwMode="auto">
          <a:xfrm>
            <a:off x="5049838" y="5019675"/>
            <a:ext cx="40179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a:latin typeface="Calibri" charset="0"/>
              </a:rPr>
              <a:t>b) Dotted line shows the planned path to</a:t>
            </a:r>
          </a:p>
          <a:p>
            <a:pPr algn="ctr" eaLnBrk="1" hangingPunct="1"/>
            <a:r>
              <a:rPr lang="en-GB" sz="1800">
                <a:latin typeface="Calibri" charset="0"/>
              </a:rPr>
              <a:t>reach the target position  and direction</a:t>
            </a:r>
          </a:p>
        </p:txBody>
      </p:sp>
      <p:grpSp>
        <p:nvGrpSpPr>
          <p:cNvPr id="55301" name="Group 26"/>
          <p:cNvGrpSpPr>
            <a:grpSpLocks/>
          </p:cNvGrpSpPr>
          <p:nvPr/>
        </p:nvGrpSpPr>
        <p:grpSpPr bwMode="auto">
          <a:xfrm>
            <a:off x="5791200" y="2190750"/>
            <a:ext cx="1676400" cy="2509838"/>
            <a:chOff x="6100245" y="2286000"/>
            <a:chExt cx="1063625" cy="1592263"/>
          </a:xfrm>
        </p:grpSpPr>
        <p:sp>
          <p:nvSpPr>
            <p:cNvPr id="161" name="Freeform 160"/>
            <p:cNvSpPr/>
            <p:nvPr/>
          </p:nvSpPr>
          <p:spPr>
            <a:xfrm>
              <a:off x="6201975" y="2804669"/>
              <a:ext cx="785632" cy="1073594"/>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09088"/>
                <a:gd name="connsiteY0" fmla="*/ 1403380 h 2047842"/>
                <a:gd name="connsiteX1" fmla="*/ 207264 w 2609088"/>
                <a:gd name="connsiteY1" fmla="*/ 574324 h 2047842"/>
                <a:gd name="connsiteX2" fmla="*/ 1109472 w 2609088"/>
                <a:gd name="connsiteY2" fmla="*/ 147604 h 2047842"/>
                <a:gd name="connsiteX3" fmla="*/ 1266998 w 2609088"/>
                <a:gd name="connsiteY3" fmla="*/ 1459950 h 2047842"/>
                <a:gd name="connsiteX4" fmla="*/ 621792 w 2609088"/>
                <a:gd name="connsiteY4" fmla="*/ 1976404 h 2047842"/>
                <a:gd name="connsiteX5" fmla="*/ 1909940 w 2609088"/>
                <a:gd name="connsiteY5" fmla="*/ 1888578 h 2047842"/>
                <a:gd name="connsiteX6" fmla="*/ 2474976 w 2609088"/>
                <a:gd name="connsiteY6" fmla="*/ 1464340 h 2047842"/>
                <a:gd name="connsiteX7" fmla="*/ 2609088 w 2609088"/>
                <a:gd name="connsiteY7" fmla="*/ 805972 h 2047842"/>
                <a:gd name="connsiteX0" fmla="*/ 0 w 2474976"/>
                <a:gd name="connsiteY0" fmla="*/ 1403380 h 2047842"/>
                <a:gd name="connsiteX1" fmla="*/ 207264 w 2474976"/>
                <a:gd name="connsiteY1" fmla="*/ 574324 h 2047842"/>
                <a:gd name="connsiteX2" fmla="*/ 1109472 w 2474976"/>
                <a:gd name="connsiteY2" fmla="*/ 147604 h 2047842"/>
                <a:gd name="connsiteX3" fmla="*/ 1266998 w 2474976"/>
                <a:gd name="connsiteY3" fmla="*/ 1459950 h 2047842"/>
                <a:gd name="connsiteX4" fmla="*/ 621792 w 2474976"/>
                <a:gd name="connsiteY4" fmla="*/ 1976404 h 2047842"/>
                <a:gd name="connsiteX5" fmla="*/ 1909940 w 2474976"/>
                <a:gd name="connsiteY5" fmla="*/ 1888578 h 2047842"/>
                <a:gd name="connsiteX6" fmla="*/ 2474976 w 2474976"/>
                <a:gd name="connsiteY6" fmla="*/ 1464340 h 2047842"/>
                <a:gd name="connsiteX0" fmla="*/ 0 w 1909940"/>
                <a:gd name="connsiteY0" fmla="*/ 1403380 h 2047842"/>
                <a:gd name="connsiteX1" fmla="*/ 207264 w 1909940"/>
                <a:gd name="connsiteY1" fmla="*/ 574324 h 2047842"/>
                <a:gd name="connsiteX2" fmla="*/ 1109472 w 1909940"/>
                <a:gd name="connsiteY2" fmla="*/ 147604 h 2047842"/>
                <a:gd name="connsiteX3" fmla="*/ 1266998 w 1909940"/>
                <a:gd name="connsiteY3" fmla="*/ 1459950 h 2047842"/>
                <a:gd name="connsiteX4" fmla="*/ 621792 w 1909940"/>
                <a:gd name="connsiteY4" fmla="*/ 1976404 h 2047842"/>
                <a:gd name="connsiteX5" fmla="*/ 1909940 w 1909940"/>
                <a:gd name="connsiteY5" fmla="*/ 1888578 h 2047842"/>
                <a:gd name="connsiteX0" fmla="*/ 0 w 1348278"/>
                <a:gd name="connsiteY0" fmla="*/ 1403380 h 1976404"/>
                <a:gd name="connsiteX1" fmla="*/ 207264 w 1348278"/>
                <a:gd name="connsiteY1" fmla="*/ 574324 h 1976404"/>
                <a:gd name="connsiteX2" fmla="*/ 1109472 w 1348278"/>
                <a:gd name="connsiteY2" fmla="*/ 147604 h 1976404"/>
                <a:gd name="connsiteX3" fmla="*/ 1266998 w 1348278"/>
                <a:gd name="connsiteY3" fmla="*/ 1459950 h 1976404"/>
                <a:gd name="connsiteX4" fmla="*/ 621792 w 1348278"/>
                <a:gd name="connsiteY4" fmla="*/ 1976404 h 1976404"/>
                <a:gd name="connsiteX0" fmla="*/ 0 w 1348278"/>
                <a:gd name="connsiteY0" fmla="*/ 1403380 h 1459950"/>
                <a:gd name="connsiteX1" fmla="*/ 207264 w 1348278"/>
                <a:gd name="connsiteY1" fmla="*/ 574324 h 1459950"/>
                <a:gd name="connsiteX2" fmla="*/ 1109472 w 1348278"/>
                <a:gd name="connsiteY2" fmla="*/ 147604 h 1459950"/>
                <a:gd name="connsiteX3" fmla="*/ 1266998 w 1348278"/>
                <a:gd name="connsiteY3" fmla="*/ 1459950 h 1459950"/>
                <a:gd name="connsiteX0" fmla="*/ 0 w 1109472"/>
                <a:gd name="connsiteY0" fmla="*/ 1403380 h 1403380"/>
                <a:gd name="connsiteX1" fmla="*/ 207264 w 1109472"/>
                <a:gd name="connsiteY1" fmla="*/ 574324 h 1403380"/>
                <a:gd name="connsiteX2" fmla="*/ 1109472 w 1109472"/>
                <a:gd name="connsiteY2" fmla="*/ 147604 h 1403380"/>
                <a:gd name="connsiteX0" fmla="*/ 0 w 819575"/>
                <a:gd name="connsiteY0" fmla="*/ 1314693 h 1314693"/>
                <a:gd name="connsiteX1" fmla="*/ 207264 w 819575"/>
                <a:gd name="connsiteY1" fmla="*/ 485637 h 1314693"/>
                <a:gd name="connsiteX2" fmla="*/ 819575 w 819575"/>
                <a:gd name="connsiteY2" fmla="*/ 147604 h 1314693"/>
                <a:gd name="connsiteX0" fmla="*/ 0 w 819575"/>
                <a:gd name="connsiteY0" fmla="*/ 1183400 h 1183400"/>
                <a:gd name="connsiteX1" fmla="*/ 207264 w 819575"/>
                <a:gd name="connsiteY1" fmla="*/ 354344 h 1183400"/>
                <a:gd name="connsiteX2" fmla="*/ 819575 w 819575"/>
                <a:gd name="connsiteY2" fmla="*/ 16311 h 1183400"/>
              </a:gdLst>
              <a:ahLst/>
              <a:cxnLst>
                <a:cxn ang="0">
                  <a:pos x="connsiteX0" y="connsiteY0"/>
                </a:cxn>
                <a:cxn ang="0">
                  <a:pos x="connsiteX1" y="connsiteY1"/>
                </a:cxn>
                <a:cxn ang="0">
                  <a:pos x="connsiteX2" y="connsiteY2"/>
                </a:cxn>
              </a:cxnLst>
              <a:rect l="l" t="t" r="r" b="b"/>
              <a:pathLst>
                <a:path w="819575" h="1183400">
                  <a:moveTo>
                    <a:pt x="0" y="1183400"/>
                  </a:moveTo>
                  <a:cubicBezTo>
                    <a:pt x="4344" y="878484"/>
                    <a:pt x="70668" y="548859"/>
                    <a:pt x="207264" y="354344"/>
                  </a:cubicBezTo>
                  <a:cubicBezTo>
                    <a:pt x="343860" y="159829"/>
                    <a:pt x="621453" y="0"/>
                    <a:pt x="819575" y="16311"/>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400"/>
            </a:p>
          </p:txBody>
        </p:sp>
        <p:grpSp>
          <p:nvGrpSpPr>
            <p:cNvPr id="55303" name="Group 40"/>
            <p:cNvGrpSpPr>
              <a:grpSpLocks/>
            </p:cNvGrpSpPr>
            <p:nvPr/>
          </p:nvGrpSpPr>
          <p:grpSpPr bwMode="auto">
            <a:xfrm>
              <a:off x="6100245" y="2574925"/>
              <a:ext cx="142875" cy="500063"/>
              <a:chOff x="500034" y="1428737"/>
              <a:chExt cx="142876" cy="500065"/>
            </a:xfrm>
          </p:grpSpPr>
          <p:cxnSp>
            <p:nvCxnSpPr>
              <p:cNvPr id="163" name="Straight Arrow Connector 162"/>
              <p:cNvCxnSpPr/>
              <p:nvPr/>
            </p:nvCxnSpPr>
            <p:spPr>
              <a:xfrm rot="5400000" flipH="1" flipV="1">
                <a:off x="357533" y="1642872"/>
                <a:ext cx="428029"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64" name="Oval 163"/>
              <p:cNvSpPr/>
              <p:nvPr/>
            </p:nvSpPr>
            <p:spPr>
              <a:xfrm>
                <a:off x="500034" y="1785380"/>
                <a:ext cx="143026" cy="143012"/>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grpSp>
          <p:nvGrpSpPr>
            <p:cNvPr id="55304" name="Group 40"/>
            <p:cNvGrpSpPr>
              <a:grpSpLocks/>
            </p:cNvGrpSpPr>
            <p:nvPr/>
          </p:nvGrpSpPr>
          <p:grpSpPr bwMode="auto">
            <a:xfrm rot="2580000">
              <a:off x="7020995" y="2286000"/>
              <a:ext cx="142875" cy="500063"/>
              <a:chOff x="500034" y="1428737"/>
              <a:chExt cx="142876" cy="500065"/>
            </a:xfrm>
          </p:grpSpPr>
          <p:cxnSp>
            <p:nvCxnSpPr>
              <p:cNvPr id="166" name="Straight Arrow Connector 165"/>
              <p:cNvCxnSpPr/>
              <p:nvPr/>
            </p:nvCxnSpPr>
            <p:spPr>
              <a:xfrm rot="5400000" flipH="1" flipV="1">
                <a:off x="356538" y="1642992"/>
                <a:ext cx="429036"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67" name="Oval 166"/>
              <p:cNvSpPr/>
              <p:nvPr/>
            </p:nvSpPr>
            <p:spPr>
              <a:xfrm>
                <a:off x="499204" y="1785248"/>
                <a:ext cx="143026" cy="143012"/>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sp>
          <p:nvSpPr>
            <p:cNvPr id="175" name="Freeform 174"/>
            <p:cNvSpPr/>
            <p:nvPr/>
          </p:nvSpPr>
          <p:spPr>
            <a:xfrm>
              <a:off x="6157657" y="2476347"/>
              <a:ext cx="816856" cy="503562"/>
            </a:xfrm>
            <a:custGeom>
              <a:avLst/>
              <a:gdLst>
                <a:gd name="connsiteX0" fmla="*/ 0 w 792480"/>
                <a:gd name="connsiteY0" fmla="*/ 316992 h 316992"/>
                <a:gd name="connsiteX1" fmla="*/ 792480 w 792480"/>
                <a:gd name="connsiteY1" fmla="*/ 0 h 316992"/>
                <a:gd name="connsiteX0" fmla="*/ 25602 w 818082"/>
                <a:gd name="connsiteY0" fmla="*/ 503222 h 503222"/>
                <a:gd name="connsiteX1" fmla="*/ 818082 w 818082"/>
                <a:gd name="connsiteY1" fmla="*/ 186230 h 503222"/>
                <a:gd name="connsiteX0" fmla="*/ 25602 w 818082"/>
                <a:gd name="connsiteY0" fmla="*/ 503222 h 503222"/>
                <a:gd name="connsiteX1" fmla="*/ 818082 w 818082"/>
                <a:gd name="connsiteY1" fmla="*/ 186230 h 503222"/>
              </a:gdLst>
              <a:ahLst/>
              <a:cxnLst>
                <a:cxn ang="0">
                  <a:pos x="connsiteX0" y="connsiteY0"/>
                </a:cxn>
                <a:cxn ang="0">
                  <a:pos x="connsiteX1" y="connsiteY1"/>
                </a:cxn>
              </a:cxnLst>
              <a:rect l="l" t="t" r="r" b="b"/>
              <a:pathLst>
                <a:path w="818082" h="503222">
                  <a:moveTo>
                    <a:pt x="25602" y="503222"/>
                  </a:moveTo>
                  <a:cubicBezTo>
                    <a:pt x="0" y="0"/>
                    <a:pt x="466088" y="453454"/>
                    <a:pt x="818082" y="186230"/>
                  </a:cubicBezTo>
                </a:path>
              </a:pathLst>
            </a:custGeom>
            <a:ln w="22225">
              <a:prstDash val="sysDot"/>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400"/>
            </a:p>
          </p:txBody>
        </p:sp>
      </p:grpSp>
    </p:spTree>
    <p:extLst>
      <p:ext uri="{BB962C8B-B14F-4D97-AF65-F5344CB8AC3E}">
        <p14:creationId xmlns:p14="http://schemas.microsoft.com/office/powerpoint/2010/main" val="1980575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57346" name="Group 50"/>
          <p:cNvGrpSpPr>
            <a:grpSpLocks/>
          </p:cNvGrpSpPr>
          <p:nvPr/>
        </p:nvGrpSpPr>
        <p:grpSpPr bwMode="auto">
          <a:xfrm>
            <a:off x="781050" y="2362200"/>
            <a:ext cx="7366000" cy="3903663"/>
            <a:chOff x="2206625" y="719137"/>
            <a:chExt cx="4508500" cy="2389859"/>
          </a:xfrm>
        </p:grpSpPr>
        <p:sp>
          <p:nvSpPr>
            <p:cNvPr id="4" name="Freeform 3"/>
            <p:cNvSpPr/>
            <p:nvPr/>
          </p:nvSpPr>
          <p:spPr>
            <a:xfrm>
              <a:off x="2571969" y="1089424"/>
              <a:ext cx="3642752" cy="1071014"/>
            </a:xfrm>
            <a:custGeom>
              <a:avLst/>
              <a:gdLst>
                <a:gd name="connsiteX0" fmla="*/ 0 w 4133088"/>
                <a:gd name="connsiteY0" fmla="*/ 719328 h 1011936"/>
                <a:gd name="connsiteX1" fmla="*/ 1036320 w 4133088"/>
                <a:gd name="connsiteY1" fmla="*/ 0 h 1011936"/>
                <a:gd name="connsiteX2" fmla="*/ 2060448 w 4133088"/>
                <a:gd name="connsiteY2" fmla="*/ 1011936 h 1011936"/>
                <a:gd name="connsiteX3" fmla="*/ 3133344 w 4133088"/>
                <a:gd name="connsiteY3" fmla="*/ 24384 h 1011936"/>
                <a:gd name="connsiteX4" fmla="*/ 4133088 w 4133088"/>
                <a:gd name="connsiteY4" fmla="*/ 950976 h 1011936"/>
                <a:gd name="connsiteX0" fmla="*/ 0 w 4103206"/>
                <a:gd name="connsiteY0" fmla="*/ 911724 h 1011936"/>
                <a:gd name="connsiteX1" fmla="*/ 1006438 w 4103206"/>
                <a:gd name="connsiteY1" fmla="*/ 0 h 1011936"/>
                <a:gd name="connsiteX2" fmla="*/ 2030566 w 4103206"/>
                <a:gd name="connsiteY2" fmla="*/ 1011936 h 1011936"/>
                <a:gd name="connsiteX3" fmla="*/ 3103462 w 4103206"/>
                <a:gd name="connsiteY3" fmla="*/ 24384 h 1011936"/>
                <a:gd name="connsiteX4" fmla="*/ 4103206 w 4103206"/>
                <a:gd name="connsiteY4" fmla="*/ 950976 h 1011936"/>
                <a:gd name="connsiteX0" fmla="*/ 0 w 4143404"/>
                <a:gd name="connsiteY0" fmla="*/ 911724 h 1054600"/>
                <a:gd name="connsiteX1" fmla="*/ 1006438 w 4143404"/>
                <a:gd name="connsiteY1" fmla="*/ 0 h 1054600"/>
                <a:gd name="connsiteX2" fmla="*/ 2030566 w 4143404"/>
                <a:gd name="connsiteY2" fmla="*/ 1011936 h 1054600"/>
                <a:gd name="connsiteX3" fmla="*/ 3103462 w 4143404"/>
                <a:gd name="connsiteY3" fmla="*/ 24384 h 1054600"/>
                <a:gd name="connsiteX4" fmla="*/ 4143404 w 4143404"/>
                <a:gd name="connsiteY4" fmla="*/ 1054600 h 1054600"/>
                <a:gd name="connsiteX0" fmla="*/ 0 w 4143404"/>
                <a:gd name="connsiteY0" fmla="*/ 911724 h 1054600"/>
                <a:gd name="connsiteX1" fmla="*/ 1006438 w 4143404"/>
                <a:gd name="connsiteY1" fmla="*/ 0 h 1054600"/>
                <a:gd name="connsiteX2" fmla="*/ 2030566 w 4143404"/>
                <a:gd name="connsiteY2" fmla="*/ 1011936 h 1054600"/>
                <a:gd name="connsiteX3" fmla="*/ 3103462 w 4143404"/>
                <a:gd name="connsiteY3" fmla="*/ 24384 h 1054600"/>
                <a:gd name="connsiteX4" fmla="*/ 4143404 w 4143404"/>
                <a:gd name="connsiteY4" fmla="*/ 1054600 h 1054600"/>
                <a:gd name="connsiteX0" fmla="*/ 0 w 4143404"/>
                <a:gd name="connsiteY0" fmla="*/ 911724 h 1054600"/>
                <a:gd name="connsiteX1" fmla="*/ 1006438 w 4143404"/>
                <a:gd name="connsiteY1" fmla="*/ 0 h 1054600"/>
                <a:gd name="connsiteX2" fmla="*/ 2030566 w 4143404"/>
                <a:gd name="connsiteY2" fmla="*/ 1011936 h 1054600"/>
                <a:gd name="connsiteX3" fmla="*/ 3103462 w 4143404"/>
                <a:gd name="connsiteY3" fmla="*/ 24384 h 1054600"/>
                <a:gd name="connsiteX4" fmla="*/ 4143404 w 4143404"/>
                <a:gd name="connsiteY4" fmla="*/ 1054600 h 1054600"/>
                <a:gd name="connsiteX0" fmla="*/ 0 w 4143404"/>
                <a:gd name="connsiteY0" fmla="*/ 928426 h 1071302"/>
                <a:gd name="connsiteX1" fmla="*/ 1006438 w 4143404"/>
                <a:gd name="connsiteY1" fmla="*/ 16702 h 1071302"/>
                <a:gd name="connsiteX2" fmla="*/ 2030566 w 4143404"/>
                <a:gd name="connsiteY2" fmla="*/ 1028638 h 1071302"/>
                <a:gd name="connsiteX3" fmla="*/ 3103462 w 4143404"/>
                <a:gd name="connsiteY3" fmla="*/ 41086 h 1071302"/>
                <a:gd name="connsiteX4" fmla="*/ 4143404 w 4143404"/>
                <a:gd name="connsiteY4" fmla="*/ 1071302 h 1071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3404" h="1071302">
                  <a:moveTo>
                    <a:pt x="0" y="928426"/>
                  </a:moveTo>
                  <a:cubicBezTo>
                    <a:pt x="335479" y="624518"/>
                    <a:pt x="668010" y="0"/>
                    <a:pt x="1006438" y="16702"/>
                  </a:cubicBezTo>
                  <a:cubicBezTo>
                    <a:pt x="1344866" y="33404"/>
                    <a:pt x="1681062" y="1024574"/>
                    <a:pt x="2030566" y="1028638"/>
                  </a:cubicBezTo>
                  <a:cubicBezTo>
                    <a:pt x="2380070" y="1032702"/>
                    <a:pt x="2751322" y="33975"/>
                    <a:pt x="3103462" y="41086"/>
                  </a:cubicBezTo>
                  <a:cubicBezTo>
                    <a:pt x="3455602" y="48197"/>
                    <a:pt x="3796757" y="727897"/>
                    <a:pt x="4143404" y="1071302"/>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grpSp>
          <p:nvGrpSpPr>
            <p:cNvPr id="57348" name="Group 43"/>
            <p:cNvGrpSpPr>
              <a:grpSpLocks/>
            </p:cNvGrpSpPr>
            <p:nvPr/>
          </p:nvGrpSpPr>
          <p:grpSpPr bwMode="auto">
            <a:xfrm rot="5400000">
              <a:off x="3536156" y="873919"/>
              <a:ext cx="142875" cy="500062"/>
              <a:chOff x="500034" y="1428737"/>
              <a:chExt cx="142876" cy="500065"/>
            </a:xfrm>
          </p:grpSpPr>
          <p:cxnSp>
            <p:nvCxnSpPr>
              <p:cNvPr id="12" name="Straight Arrow Connector 11"/>
              <p:cNvCxnSpPr/>
              <p:nvPr/>
            </p:nvCxnSpPr>
            <p:spPr>
              <a:xfrm rot="5400000" flipH="1" flipV="1">
                <a:off x="354766" y="1645082"/>
                <a:ext cx="428505"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97098" y="1787432"/>
                <a:ext cx="142868" cy="14283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grpSp>
          <p:nvGrpSpPr>
            <p:cNvPr id="57349" name="Group 43"/>
            <p:cNvGrpSpPr>
              <a:grpSpLocks/>
            </p:cNvGrpSpPr>
            <p:nvPr/>
          </p:nvGrpSpPr>
          <p:grpSpPr bwMode="auto">
            <a:xfrm rot="5400000">
              <a:off x="4464844" y="1839118"/>
              <a:ext cx="142875" cy="500063"/>
              <a:chOff x="500034" y="1428737"/>
              <a:chExt cx="142876" cy="500065"/>
            </a:xfrm>
          </p:grpSpPr>
          <p:cxnSp>
            <p:nvCxnSpPr>
              <p:cNvPr id="27" name="Straight Arrow Connector 26"/>
              <p:cNvCxnSpPr/>
              <p:nvPr/>
            </p:nvCxnSpPr>
            <p:spPr>
              <a:xfrm rot="5400000" flipH="1" flipV="1">
                <a:off x="354647" y="1643892"/>
                <a:ext cx="428503"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496978" y="1787213"/>
                <a:ext cx="142867" cy="14283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grpSp>
          <p:nvGrpSpPr>
            <p:cNvPr id="57350" name="Group 43"/>
            <p:cNvGrpSpPr>
              <a:grpSpLocks/>
            </p:cNvGrpSpPr>
            <p:nvPr/>
          </p:nvGrpSpPr>
          <p:grpSpPr bwMode="auto">
            <a:xfrm rot="5400000">
              <a:off x="5393531" y="910432"/>
              <a:ext cx="142875" cy="500062"/>
              <a:chOff x="500034" y="1428737"/>
              <a:chExt cx="142876" cy="500065"/>
            </a:xfrm>
          </p:grpSpPr>
          <p:cxnSp>
            <p:nvCxnSpPr>
              <p:cNvPr id="30" name="Straight Arrow Connector 29"/>
              <p:cNvCxnSpPr/>
              <p:nvPr/>
            </p:nvCxnSpPr>
            <p:spPr>
              <a:xfrm rot="5400000" flipH="1" flipV="1">
                <a:off x="355185" y="1643673"/>
                <a:ext cx="428504"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497517" y="1786994"/>
                <a:ext cx="142868" cy="14283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sp>
          <p:nvSpPr>
            <p:cNvPr id="57351" name="TextBox 121"/>
            <p:cNvSpPr txBox="1">
              <a:spLocks noChangeArrowheads="1"/>
            </p:cNvSpPr>
            <p:nvPr/>
          </p:nvSpPr>
          <p:spPr bwMode="auto">
            <a:xfrm>
              <a:off x="2206625" y="2600325"/>
              <a:ext cx="4508500" cy="508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Calibri" charset="0"/>
                </a:rPr>
                <a:t>a) Player model showing the timings of dead-reckoning updates at the peaks of a periodic motion</a:t>
              </a:r>
            </a:p>
          </p:txBody>
        </p:sp>
        <p:sp>
          <p:nvSpPr>
            <p:cNvPr id="57352" name="TextBox 138"/>
            <p:cNvSpPr txBox="1">
              <a:spLocks noChangeArrowheads="1"/>
            </p:cNvSpPr>
            <p:nvPr/>
          </p:nvSpPr>
          <p:spPr bwMode="auto">
            <a:xfrm flipH="1">
              <a:off x="2357438" y="719137"/>
              <a:ext cx="2000250" cy="226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Update at t</a:t>
              </a:r>
              <a:r>
                <a:rPr lang="en-GB" sz="1800" baseline="-25000">
                  <a:latin typeface="Calibri" charset="0"/>
                </a:rPr>
                <a:t>0</a:t>
              </a:r>
            </a:p>
          </p:txBody>
        </p:sp>
        <p:sp>
          <p:nvSpPr>
            <p:cNvPr id="57353" name="TextBox 139"/>
            <p:cNvSpPr txBox="1">
              <a:spLocks noChangeArrowheads="1"/>
            </p:cNvSpPr>
            <p:nvPr/>
          </p:nvSpPr>
          <p:spPr bwMode="auto">
            <a:xfrm flipH="1">
              <a:off x="4429125" y="2266950"/>
              <a:ext cx="2000250" cy="226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Update at t</a:t>
              </a:r>
              <a:r>
                <a:rPr lang="en-GB" sz="1800" baseline="-25000">
                  <a:latin typeface="Calibri" charset="0"/>
                </a:rPr>
                <a:t>1</a:t>
              </a:r>
            </a:p>
          </p:txBody>
        </p:sp>
      </p:grpSp>
    </p:spTree>
    <p:extLst>
      <p:ext uri="{BB962C8B-B14F-4D97-AF65-F5344CB8AC3E}">
        <p14:creationId xmlns:p14="http://schemas.microsoft.com/office/powerpoint/2010/main" val="23729623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58370" name="Group 50"/>
          <p:cNvGrpSpPr>
            <a:grpSpLocks/>
          </p:cNvGrpSpPr>
          <p:nvPr/>
        </p:nvGrpSpPr>
        <p:grpSpPr bwMode="auto">
          <a:xfrm>
            <a:off x="1609725" y="1828800"/>
            <a:ext cx="6229350" cy="4608513"/>
            <a:chOff x="0" y="3135313"/>
            <a:chExt cx="4572000" cy="3382910"/>
          </a:xfrm>
        </p:grpSpPr>
        <p:sp>
          <p:nvSpPr>
            <p:cNvPr id="79" name="Freeform 78"/>
            <p:cNvSpPr/>
            <p:nvPr/>
          </p:nvSpPr>
          <p:spPr>
            <a:xfrm>
              <a:off x="499844" y="3789055"/>
              <a:ext cx="3643385" cy="1069759"/>
            </a:xfrm>
            <a:custGeom>
              <a:avLst/>
              <a:gdLst>
                <a:gd name="connsiteX0" fmla="*/ 0 w 4133088"/>
                <a:gd name="connsiteY0" fmla="*/ 719328 h 1011936"/>
                <a:gd name="connsiteX1" fmla="*/ 1036320 w 4133088"/>
                <a:gd name="connsiteY1" fmla="*/ 0 h 1011936"/>
                <a:gd name="connsiteX2" fmla="*/ 2060448 w 4133088"/>
                <a:gd name="connsiteY2" fmla="*/ 1011936 h 1011936"/>
                <a:gd name="connsiteX3" fmla="*/ 3133344 w 4133088"/>
                <a:gd name="connsiteY3" fmla="*/ 24384 h 1011936"/>
                <a:gd name="connsiteX4" fmla="*/ 4133088 w 4133088"/>
                <a:gd name="connsiteY4" fmla="*/ 950976 h 1011936"/>
                <a:gd name="connsiteX0" fmla="*/ 0 w 4103206"/>
                <a:gd name="connsiteY0" fmla="*/ 911724 h 1011936"/>
                <a:gd name="connsiteX1" fmla="*/ 1006438 w 4103206"/>
                <a:gd name="connsiteY1" fmla="*/ 0 h 1011936"/>
                <a:gd name="connsiteX2" fmla="*/ 2030566 w 4103206"/>
                <a:gd name="connsiteY2" fmla="*/ 1011936 h 1011936"/>
                <a:gd name="connsiteX3" fmla="*/ 3103462 w 4103206"/>
                <a:gd name="connsiteY3" fmla="*/ 24384 h 1011936"/>
                <a:gd name="connsiteX4" fmla="*/ 4103206 w 4103206"/>
                <a:gd name="connsiteY4" fmla="*/ 950976 h 1011936"/>
                <a:gd name="connsiteX0" fmla="*/ 0 w 4143404"/>
                <a:gd name="connsiteY0" fmla="*/ 911724 h 1054600"/>
                <a:gd name="connsiteX1" fmla="*/ 1006438 w 4143404"/>
                <a:gd name="connsiteY1" fmla="*/ 0 h 1054600"/>
                <a:gd name="connsiteX2" fmla="*/ 2030566 w 4143404"/>
                <a:gd name="connsiteY2" fmla="*/ 1011936 h 1054600"/>
                <a:gd name="connsiteX3" fmla="*/ 3103462 w 4143404"/>
                <a:gd name="connsiteY3" fmla="*/ 24384 h 1054600"/>
                <a:gd name="connsiteX4" fmla="*/ 4143404 w 4143404"/>
                <a:gd name="connsiteY4" fmla="*/ 1054600 h 1054600"/>
                <a:gd name="connsiteX0" fmla="*/ 0 w 4143404"/>
                <a:gd name="connsiteY0" fmla="*/ 911724 h 1054600"/>
                <a:gd name="connsiteX1" fmla="*/ 1006438 w 4143404"/>
                <a:gd name="connsiteY1" fmla="*/ 0 h 1054600"/>
                <a:gd name="connsiteX2" fmla="*/ 2030566 w 4143404"/>
                <a:gd name="connsiteY2" fmla="*/ 1011936 h 1054600"/>
                <a:gd name="connsiteX3" fmla="*/ 3103462 w 4143404"/>
                <a:gd name="connsiteY3" fmla="*/ 24384 h 1054600"/>
                <a:gd name="connsiteX4" fmla="*/ 4143404 w 4143404"/>
                <a:gd name="connsiteY4" fmla="*/ 1054600 h 1054600"/>
                <a:gd name="connsiteX0" fmla="*/ 0 w 4143404"/>
                <a:gd name="connsiteY0" fmla="*/ 911724 h 1054600"/>
                <a:gd name="connsiteX1" fmla="*/ 1006438 w 4143404"/>
                <a:gd name="connsiteY1" fmla="*/ 0 h 1054600"/>
                <a:gd name="connsiteX2" fmla="*/ 2030566 w 4143404"/>
                <a:gd name="connsiteY2" fmla="*/ 1011936 h 1054600"/>
                <a:gd name="connsiteX3" fmla="*/ 3103462 w 4143404"/>
                <a:gd name="connsiteY3" fmla="*/ 24384 h 1054600"/>
                <a:gd name="connsiteX4" fmla="*/ 4143404 w 4143404"/>
                <a:gd name="connsiteY4" fmla="*/ 1054600 h 1054600"/>
                <a:gd name="connsiteX0" fmla="*/ 0 w 4143404"/>
                <a:gd name="connsiteY0" fmla="*/ 928426 h 1071302"/>
                <a:gd name="connsiteX1" fmla="*/ 1006438 w 4143404"/>
                <a:gd name="connsiteY1" fmla="*/ 16702 h 1071302"/>
                <a:gd name="connsiteX2" fmla="*/ 2030566 w 4143404"/>
                <a:gd name="connsiteY2" fmla="*/ 1028638 h 1071302"/>
                <a:gd name="connsiteX3" fmla="*/ 3103462 w 4143404"/>
                <a:gd name="connsiteY3" fmla="*/ 41086 h 1071302"/>
                <a:gd name="connsiteX4" fmla="*/ 4143404 w 4143404"/>
                <a:gd name="connsiteY4" fmla="*/ 1071302 h 1071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3404" h="1071302">
                  <a:moveTo>
                    <a:pt x="0" y="928426"/>
                  </a:moveTo>
                  <a:cubicBezTo>
                    <a:pt x="335479" y="624518"/>
                    <a:pt x="668010" y="0"/>
                    <a:pt x="1006438" y="16702"/>
                  </a:cubicBezTo>
                  <a:cubicBezTo>
                    <a:pt x="1344866" y="33404"/>
                    <a:pt x="1681062" y="1024574"/>
                    <a:pt x="2030566" y="1028638"/>
                  </a:cubicBezTo>
                  <a:cubicBezTo>
                    <a:pt x="2380070" y="1032702"/>
                    <a:pt x="2751322" y="33975"/>
                    <a:pt x="3103462" y="41086"/>
                  </a:cubicBezTo>
                  <a:cubicBezTo>
                    <a:pt x="3455602" y="48197"/>
                    <a:pt x="3796757" y="727897"/>
                    <a:pt x="4143404" y="1071302"/>
                  </a:cubicBezTo>
                </a:path>
              </a:pathLst>
            </a:custGeom>
            <a:ln w="12700">
              <a:prstDash val="sysDot"/>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nvGrpSpPr>
            <p:cNvPr id="3" name="Group 43"/>
            <p:cNvGrpSpPr/>
            <p:nvPr/>
          </p:nvGrpSpPr>
          <p:grpSpPr>
            <a:xfrm rot="5400000">
              <a:off x="1464447" y="3554291"/>
              <a:ext cx="142876" cy="500066"/>
              <a:chOff x="500034" y="1428736"/>
              <a:chExt cx="142876" cy="500066"/>
            </a:xfrm>
            <a:solidFill>
              <a:schemeClr val="accent5">
                <a:lumMod val="40000"/>
                <a:lumOff val="60000"/>
                <a:alpha val="49000"/>
              </a:schemeClr>
            </a:solidFill>
          </p:grpSpPr>
          <p:cxnSp>
            <p:nvCxnSpPr>
              <p:cNvPr id="81" name="Straight Arrow Connector 80"/>
              <p:cNvCxnSpPr>
                <a:stCxn id="82" idx="0"/>
              </p:cNvCxnSpPr>
              <p:nvPr/>
            </p:nvCxnSpPr>
            <p:spPr>
              <a:xfrm rot="16200000">
                <a:off x="392879" y="1607330"/>
                <a:ext cx="357189" cy="2"/>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58373" name="TextBox 122"/>
            <p:cNvSpPr txBox="1">
              <a:spLocks noChangeArrowheads="1"/>
            </p:cNvSpPr>
            <p:nvPr/>
          </p:nvSpPr>
          <p:spPr bwMode="auto">
            <a:xfrm>
              <a:off x="0" y="5546724"/>
              <a:ext cx="4508500" cy="971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buFontTx/>
                <a:buAutoNum type="alphaLcParenR"/>
              </a:pPr>
              <a:endParaRPr lang="en-GB" sz="2000">
                <a:latin typeface="Calibri" charset="0"/>
              </a:endParaRPr>
            </a:p>
            <a:p>
              <a:pPr algn="ctr" eaLnBrk="1" hangingPunct="1"/>
              <a:r>
                <a:rPr lang="en-GB" sz="2000">
                  <a:latin typeface="Calibri" charset="0"/>
                </a:rPr>
                <a:t>b) On arrival of an update message, the ghost model plans to converge the current ghost model position with an extrapolation of the received position</a:t>
              </a:r>
            </a:p>
          </p:txBody>
        </p:sp>
        <p:sp>
          <p:nvSpPr>
            <p:cNvPr id="124" name="Freeform 123"/>
            <p:cNvSpPr/>
            <p:nvPr/>
          </p:nvSpPr>
          <p:spPr>
            <a:xfrm>
              <a:off x="1286312" y="3793716"/>
              <a:ext cx="885505" cy="1065098"/>
            </a:xfrm>
            <a:custGeom>
              <a:avLst/>
              <a:gdLst>
                <a:gd name="connsiteX0" fmla="*/ 0 w 1840992"/>
                <a:gd name="connsiteY0" fmla="*/ 0 h 1072896"/>
                <a:gd name="connsiteX1" fmla="*/ 938784 w 1840992"/>
                <a:gd name="connsiteY1" fmla="*/ 1072896 h 1072896"/>
                <a:gd name="connsiteX2" fmla="*/ 1840992 w 1840992"/>
                <a:gd name="connsiteY2" fmla="*/ 24384 h 1072896"/>
                <a:gd name="connsiteX3" fmla="*/ 1316736 w 1840992"/>
                <a:gd name="connsiteY3" fmla="*/ 121920 h 1072896"/>
                <a:gd name="connsiteX0" fmla="*/ 0 w 1840992"/>
                <a:gd name="connsiteY0" fmla="*/ 36576 h 1109472"/>
                <a:gd name="connsiteX1" fmla="*/ 0 w 1840992"/>
                <a:gd name="connsiteY1" fmla="*/ 0 h 1109472"/>
                <a:gd name="connsiteX2" fmla="*/ 938784 w 1840992"/>
                <a:gd name="connsiteY2" fmla="*/ 1109472 h 1109472"/>
                <a:gd name="connsiteX3" fmla="*/ 1840992 w 1840992"/>
                <a:gd name="connsiteY3" fmla="*/ 60960 h 1109472"/>
                <a:gd name="connsiteX4" fmla="*/ 1316736 w 1840992"/>
                <a:gd name="connsiteY4" fmla="*/ 158496 h 1109472"/>
                <a:gd name="connsiteX0" fmla="*/ 736274 w 2577266"/>
                <a:gd name="connsiteY0" fmla="*/ 0 h 1077270"/>
                <a:gd name="connsiteX1" fmla="*/ 0 w 2577266"/>
                <a:gd name="connsiteY1" fmla="*/ 1077270 h 1077270"/>
                <a:gd name="connsiteX2" fmla="*/ 1675058 w 2577266"/>
                <a:gd name="connsiteY2" fmla="*/ 1072896 h 1077270"/>
                <a:gd name="connsiteX3" fmla="*/ 2577266 w 2577266"/>
                <a:gd name="connsiteY3" fmla="*/ 24384 h 1077270"/>
                <a:gd name="connsiteX4" fmla="*/ 2053010 w 2577266"/>
                <a:gd name="connsiteY4" fmla="*/ 121920 h 1077270"/>
                <a:gd name="connsiteX0" fmla="*/ 0 w 1840992"/>
                <a:gd name="connsiteY0" fmla="*/ 0 h 1072896"/>
                <a:gd name="connsiteX1" fmla="*/ 192420 w 1840992"/>
                <a:gd name="connsiteY1" fmla="*/ 220014 h 1072896"/>
                <a:gd name="connsiteX2" fmla="*/ 938784 w 1840992"/>
                <a:gd name="connsiteY2" fmla="*/ 1072896 h 1072896"/>
                <a:gd name="connsiteX3" fmla="*/ 1840992 w 1840992"/>
                <a:gd name="connsiteY3" fmla="*/ 24384 h 1072896"/>
                <a:gd name="connsiteX4" fmla="*/ 1316736 w 1840992"/>
                <a:gd name="connsiteY4" fmla="*/ 121920 h 1072896"/>
                <a:gd name="connsiteX0" fmla="*/ 0 w 2505828"/>
                <a:gd name="connsiteY0" fmla="*/ 1124324 h 1124324"/>
                <a:gd name="connsiteX1" fmla="*/ 857256 w 2505828"/>
                <a:gd name="connsiteY1" fmla="*/ 195630 h 1124324"/>
                <a:gd name="connsiteX2" fmla="*/ 1603620 w 2505828"/>
                <a:gd name="connsiteY2" fmla="*/ 1048512 h 1124324"/>
                <a:gd name="connsiteX3" fmla="*/ 2505828 w 2505828"/>
                <a:gd name="connsiteY3" fmla="*/ 0 h 1124324"/>
                <a:gd name="connsiteX4" fmla="*/ 1981572 w 2505828"/>
                <a:gd name="connsiteY4" fmla="*/ 97536 h 1124324"/>
                <a:gd name="connsiteX0" fmla="*/ 0 w 2505828"/>
                <a:gd name="connsiteY0" fmla="*/ 1214446 h 1214446"/>
                <a:gd name="connsiteX1" fmla="*/ 785818 w 2505828"/>
                <a:gd name="connsiteY1" fmla="*/ 0 h 1214446"/>
                <a:gd name="connsiteX2" fmla="*/ 1603620 w 2505828"/>
                <a:gd name="connsiteY2" fmla="*/ 1138634 h 1214446"/>
                <a:gd name="connsiteX3" fmla="*/ 2505828 w 2505828"/>
                <a:gd name="connsiteY3" fmla="*/ 90122 h 1214446"/>
                <a:gd name="connsiteX4" fmla="*/ 1981572 w 2505828"/>
                <a:gd name="connsiteY4" fmla="*/ 187658 h 1214446"/>
                <a:gd name="connsiteX0" fmla="*/ 0 w 2791580"/>
                <a:gd name="connsiteY0" fmla="*/ 1071570 h 1138634"/>
                <a:gd name="connsiteX1" fmla="*/ 1071570 w 2791580"/>
                <a:gd name="connsiteY1" fmla="*/ 0 h 1138634"/>
                <a:gd name="connsiteX2" fmla="*/ 1889372 w 2791580"/>
                <a:gd name="connsiteY2" fmla="*/ 1138634 h 1138634"/>
                <a:gd name="connsiteX3" fmla="*/ 2791580 w 2791580"/>
                <a:gd name="connsiteY3" fmla="*/ 90122 h 1138634"/>
                <a:gd name="connsiteX4" fmla="*/ 2267324 w 2791580"/>
                <a:gd name="connsiteY4" fmla="*/ 187658 h 1138634"/>
                <a:gd name="connsiteX0" fmla="*/ 0 w 2791580"/>
                <a:gd name="connsiteY0" fmla="*/ 1071570 h 1138634"/>
                <a:gd name="connsiteX1" fmla="*/ 71438 w 2791580"/>
                <a:gd name="connsiteY1" fmla="*/ 1071570 h 1138634"/>
                <a:gd name="connsiteX2" fmla="*/ 1071570 w 2791580"/>
                <a:gd name="connsiteY2" fmla="*/ 0 h 1138634"/>
                <a:gd name="connsiteX3" fmla="*/ 1889372 w 2791580"/>
                <a:gd name="connsiteY3" fmla="*/ 1138634 h 1138634"/>
                <a:gd name="connsiteX4" fmla="*/ 2791580 w 2791580"/>
                <a:gd name="connsiteY4" fmla="*/ 90122 h 1138634"/>
                <a:gd name="connsiteX5" fmla="*/ 2267324 w 2791580"/>
                <a:gd name="connsiteY5" fmla="*/ 187658 h 1138634"/>
                <a:gd name="connsiteX0" fmla="*/ 0 w 3720274"/>
                <a:gd name="connsiteY0" fmla="*/ 71438 h 1138634"/>
                <a:gd name="connsiteX1" fmla="*/ 1000132 w 3720274"/>
                <a:gd name="connsiteY1" fmla="*/ 1071570 h 1138634"/>
                <a:gd name="connsiteX2" fmla="*/ 2000264 w 3720274"/>
                <a:gd name="connsiteY2" fmla="*/ 0 h 1138634"/>
                <a:gd name="connsiteX3" fmla="*/ 2818066 w 3720274"/>
                <a:gd name="connsiteY3" fmla="*/ 1138634 h 1138634"/>
                <a:gd name="connsiteX4" fmla="*/ 3720274 w 3720274"/>
                <a:gd name="connsiteY4" fmla="*/ 90122 h 1138634"/>
                <a:gd name="connsiteX5" fmla="*/ 3196018 w 3720274"/>
                <a:gd name="connsiteY5" fmla="*/ 187658 h 1138634"/>
                <a:gd name="connsiteX0" fmla="*/ 0 w 3720274"/>
                <a:gd name="connsiteY0" fmla="*/ 82615 h 1149811"/>
                <a:gd name="connsiteX1" fmla="*/ 1000132 w 3720274"/>
                <a:gd name="connsiteY1" fmla="*/ 1082747 h 1149811"/>
                <a:gd name="connsiteX2" fmla="*/ 2000264 w 3720274"/>
                <a:gd name="connsiteY2" fmla="*/ 11177 h 1149811"/>
                <a:gd name="connsiteX3" fmla="*/ 2818066 w 3720274"/>
                <a:gd name="connsiteY3" fmla="*/ 1149811 h 1149811"/>
                <a:gd name="connsiteX4" fmla="*/ 3720274 w 3720274"/>
                <a:gd name="connsiteY4" fmla="*/ 101299 h 1149811"/>
                <a:gd name="connsiteX5" fmla="*/ 3196018 w 3720274"/>
                <a:gd name="connsiteY5" fmla="*/ 198835 h 1149811"/>
                <a:gd name="connsiteX0" fmla="*/ 0 w 3720274"/>
                <a:gd name="connsiteY0" fmla="*/ 82615 h 1149811"/>
                <a:gd name="connsiteX1" fmla="*/ 1000132 w 3720274"/>
                <a:gd name="connsiteY1" fmla="*/ 1082747 h 1149811"/>
                <a:gd name="connsiteX2" fmla="*/ 2000264 w 3720274"/>
                <a:gd name="connsiteY2" fmla="*/ 11177 h 1149811"/>
                <a:gd name="connsiteX3" fmla="*/ 2818066 w 3720274"/>
                <a:gd name="connsiteY3" fmla="*/ 1149811 h 1149811"/>
                <a:gd name="connsiteX4" fmla="*/ 3720274 w 3720274"/>
                <a:gd name="connsiteY4" fmla="*/ 101299 h 1149811"/>
                <a:gd name="connsiteX5" fmla="*/ 3196018 w 3720274"/>
                <a:gd name="connsiteY5" fmla="*/ 198835 h 114981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5" fmla="*/ 3196018 w 3720274"/>
                <a:gd name="connsiteY5" fmla="*/ 198835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2818066"/>
                <a:gd name="connsiteY0" fmla="*/ 82615 h 1149811"/>
                <a:gd name="connsiteX1" fmla="*/ 1000132 w 2818066"/>
                <a:gd name="connsiteY1" fmla="*/ 1082747 h 1149811"/>
                <a:gd name="connsiteX2" fmla="*/ 2000264 w 2818066"/>
                <a:gd name="connsiteY2" fmla="*/ 11177 h 1149811"/>
                <a:gd name="connsiteX3" fmla="*/ 2818066 w 2818066"/>
                <a:gd name="connsiteY3" fmla="*/ 1149811 h 1149811"/>
                <a:gd name="connsiteX0" fmla="*/ 0 w 2000264"/>
                <a:gd name="connsiteY0" fmla="*/ 82615 h 1094653"/>
                <a:gd name="connsiteX1" fmla="*/ 1000132 w 2000264"/>
                <a:gd name="connsiteY1" fmla="*/ 1082747 h 1094653"/>
                <a:gd name="connsiteX2" fmla="*/ 2000264 w 2000264"/>
                <a:gd name="connsiteY2" fmla="*/ 11177 h 1094653"/>
                <a:gd name="connsiteX0" fmla="*/ 0 w 1000132"/>
                <a:gd name="connsiteY0" fmla="*/ 1082747 h 1082747"/>
                <a:gd name="connsiteX1" fmla="*/ 1000132 w 1000132"/>
                <a:gd name="connsiteY1" fmla="*/ 11177 h 1082747"/>
                <a:gd name="connsiteX0" fmla="*/ 0 w 928694"/>
                <a:gd name="connsiteY0" fmla="*/ 1082746 h 1082746"/>
                <a:gd name="connsiteX1" fmla="*/ 928694 w 928694"/>
                <a:gd name="connsiteY1" fmla="*/ 11177 h 1082746"/>
                <a:gd name="connsiteX0" fmla="*/ 0 w 885848"/>
                <a:gd name="connsiteY0" fmla="*/ 1065281 h 1065281"/>
                <a:gd name="connsiteX1" fmla="*/ 885848 w 885848"/>
                <a:gd name="connsiteY1" fmla="*/ 11177 h 1065281"/>
              </a:gdLst>
              <a:ahLst/>
              <a:cxnLst>
                <a:cxn ang="0">
                  <a:pos x="connsiteX0" y="connsiteY0"/>
                </a:cxn>
                <a:cxn ang="0">
                  <a:pos x="connsiteX1" y="connsiteY1"/>
                </a:cxn>
              </a:cxnLst>
              <a:rect l="l" t="t" r="r" b="b"/>
              <a:pathLst>
                <a:path w="885848" h="1065281">
                  <a:moveTo>
                    <a:pt x="0" y="1065281"/>
                  </a:moveTo>
                  <a:cubicBezTo>
                    <a:pt x="333377" y="1053375"/>
                    <a:pt x="582859" y="0"/>
                    <a:pt x="885848" y="11177"/>
                  </a:cubicBezTo>
                </a:path>
              </a:pathLst>
            </a:custGeom>
            <a:ln w="22225">
              <a:prstDash val="dash"/>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125" name="Freeform 124"/>
            <p:cNvSpPr/>
            <p:nvPr/>
          </p:nvSpPr>
          <p:spPr>
            <a:xfrm>
              <a:off x="285459" y="3865966"/>
              <a:ext cx="1000853" cy="1017320"/>
            </a:xfrm>
            <a:custGeom>
              <a:avLst/>
              <a:gdLst>
                <a:gd name="connsiteX0" fmla="*/ 0 w 1840992"/>
                <a:gd name="connsiteY0" fmla="*/ 0 h 1072896"/>
                <a:gd name="connsiteX1" fmla="*/ 938784 w 1840992"/>
                <a:gd name="connsiteY1" fmla="*/ 1072896 h 1072896"/>
                <a:gd name="connsiteX2" fmla="*/ 1840992 w 1840992"/>
                <a:gd name="connsiteY2" fmla="*/ 24384 h 1072896"/>
                <a:gd name="connsiteX3" fmla="*/ 1316736 w 1840992"/>
                <a:gd name="connsiteY3" fmla="*/ 121920 h 1072896"/>
                <a:gd name="connsiteX0" fmla="*/ 0 w 1840992"/>
                <a:gd name="connsiteY0" fmla="*/ 36576 h 1109472"/>
                <a:gd name="connsiteX1" fmla="*/ 0 w 1840992"/>
                <a:gd name="connsiteY1" fmla="*/ 0 h 1109472"/>
                <a:gd name="connsiteX2" fmla="*/ 938784 w 1840992"/>
                <a:gd name="connsiteY2" fmla="*/ 1109472 h 1109472"/>
                <a:gd name="connsiteX3" fmla="*/ 1840992 w 1840992"/>
                <a:gd name="connsiteY3" fmla="*/ 60960 h 1109472"/>
                <a:gd name="connsiteX4" fmla="*/ 1316736 w 1840992"/>
                <a:gd name="connsiteY4" fmla="*/ 158496 h 1109472"/>
                <a:gd name="connsiteX0" fmla="*/ 736274 w 2577266"/>
                <a:gd name="connsiteY0" fmla="*/ 0 h 1077270"/>
                <a:gd name="connsiteX1" fmla="*/ 0 w 2577266"/>
                <a:gd name="connsiteY1" fmla="*/ 1077270 h 1077270"/>
                <a:gd name="connsiteX2" fmla="*/ 1675058 w 2577266"/>
                <a:gd name="connsiteY2" fmla="*/ 1072896 h 1077270"/>
                <a:gd name="connsiteX3" fmla="*/ 2577266 w 2577266"/>
                <a:gd name="connsiteY3" fmla="*/ 24384 h 1077270"/>
                <a:gd name="connsiteX4" fmla="*/ 2053010 w 2577266"/>
                <a:gd name="connsiteY4" fmla="*/ 121920 h 1077270"/>
                <a:gd name="connsiteX0" fmla="*/ 0 w 1840992"/>
                <a:gd name="connsiteY0" fmla="*/ 0 h 1072896"/>
                <a:gd name="connsiteX1" fmla="*/ 192420 w 1840992"/>
                <a:gd name="connsiteY1" fmla="*/ 220014 h 1072896"/>
                <a:gd name="connsiteX2" fmla="*/ 938784 w 1840992"/>
                <a:gd name="connsiteY2" fmla="*/ 1072896 h 1072896"/>
                <a:gd name="connsiteX3" fmla="*/ 1840992 w 1840992"/>
                <a:gd name="connsiteY3" fmla="*/ 24384 h 1072896"/>
                <a:gd name="connsiteX4" fmla="*/ 1316736 w 1840992"/>
                <a:gd name="connsiteY4" fmla="*/ 121920 h 1072896"/>
                <a:gd name="connsiteX0" fmla="*/ 0 w 2505828"/>
                <a:gd name="connsiteY0" fmla="*/ 1124324 h 1124324"/>
                <a:gd name="connsiteX1" fmla="*/ 857256 w 2505828"/>
                <a:gd name="connsiteY1" fmla="*/ 195630 h 1124324"/>
                <a:gd name="connsiteX2" fmla="*/ 1603620 w 2505828"/>
                <a:gd name="connsiteY2" fmla="*/ 1048512 h 1124324"/>
                <a:gd name="connsiteX3" fmla="*/ 2505828 w 2505828"/>
                <a:gd name="connsiteY3" fmla="*/ 0 h 1124324"/>
                <a:gd name="connsiteX4" fmla="*/ 1981572 w 2505828"/>
                <a:gd name="connsiteY4" fmla="*/ 97536 h 1124324"/>
                <a:gd name="connsiteX0" fmla="*/ 0 w 2505828"/>
                <a:gd name="connsiteY0" fmla="*/ 1214446 h 1214446"/>
                <a:gd name="connsiteX1" fmla="*/ 785818 w 2505828"/>
                <a:gd name="connsiteY1" fmla="*/ 0 h 1214446"/>
                <a:gd name="connsiteX2" fmla="*/ 1603620 w 2505828"/>
                <a:gd name="connsiteY2" fmla="*/ 1138634 h 1214446"/>
                <a:gd name="connsiteX3" fmla="*/ 2505828 w 2505828"/>
                <a:gd name="connsiteY3" fmla="*/ 90122 h 1214446"/>
                <a:gd name="connsiteX4" fmla="*/ 1981572 w 2505828"/>
                <a:gd name="connsiteY4" fmla="*/ 187658 h 1214446"/>
                <a:gd name="connsiteX0" fmla="*/ 0 w 2791580"/>
                <a:gd name="connsiteY0" fmla="*/ 1071570 h 1138634"/>
                <a:gd name="connsiteX1" fmla="*/ 1071570 w 2791580"/>
                <a:gd name="connsiteY1" fmla="*/ 0 h 1138634"/>
                <a:gd name="connsiteX2" fmla="*/ 1889372 w 2791580"/>
                <a:gd name="connsiteY2" fmla="*/ 1138634 h 1138634"/>
                <a:gd name="connsiteX3" fmla="*/ 2791580 w 2791580"/>
                <a:gd name="connsiteY3" fmla="*/ 90122 h 1138634"/>
                <a:gd name="connsiteX4" fmla="*/ 2267324 w 2791580"/>
                <a:gd name="connsiteY4" fmla="*/ 187658 h 1138634"/>
                <a:gd name="connsiteX0" fmla="*/ 0 w 2791580"/>
                <a:gd name="connsiteY0" fmla="*/ 1071570 h 1138634"/>
                <a:gd name="connsiteX1" fmla="*/ 71438 w 2791580"/>
                <a:gd name="connsiteY1" fmla="*/ 1071570 h 1138634"/>
                <a:gd name="connsiteX2" fmla="*/ 1071570 w 2791580"/>
                <a:gd name="connsiteY2" fmla="*/ 0 h 1138634"/>
                <a:gd name="connsiteX3" fmla="*/ 1889372 w 2791580"/>
                <a:gd name="connsiteY3" fmla="*/ 1138634 h 1138634"/>
                <a:gd name="connsiteX4" fmla="*/ 2791580 w 2791580"/>
                <a:gd name="connsiteY4" fmla="*/ 90122 h 1138634"/>
                <a:gd name="connsiteX5" fmla="*/ 2267324 w 2791580"/>
                <a:gd name="connsiteY5" fmla="*/ 187658 h 1138634"/>
                <a:gd name="connsiteX0" fmla="*/ 0 w 3720274"/>
                <a:gd name="connsiteY0" fmla="*/ 71438 h 1138634"/>
                <a:gd name="connsiteX1" fmla="*/ 1000132 w 3720274"/>
                <a:gd name="connsiteY1" fmla="*/ 1071570 h 1138634"/>
                <a:gd name="connsiteX2" fmla="*/ 2000264 w 3720274"/>
                <a:gd name="connsiteY2" fmla="*/ 0 h 1138634"/>
                <a:gd name="connsiteX3" fmla="*/ 2818066 w 3720274"/>
                <a:gd name="connsiteY3" fmla="*/ 1138634 h 1138634"/>
                <a:gd name="connsiteX4" fmla="*/ 3720274 w 3720274"/>
                <a:gd name="connsiteY4" fmla="*/ 90122 h 1138634"/>
                <a:gd name="connsiteX5" fmla="*/ 3196018 w 3720274"/>
                <a:gd name="connsiteY5" fmla="*/ 187658 h 1138634"/>
                <a:gd name="connsiteX0" fmla="*/ 0 w 3720274"/>
                <a:gd name="connsiteY0" fmla="*/ 82615 h 1149811"/>
                <a:gd name="connsiteX1" fmla="*/ 1000132 w 3720274"/>
                <a:gd name="connsiteY1" fmla="*/ 1082747 h 1149811"/>
                <a:gd name="connsiteX2" fmla="*/ 2000264 w 3720274"/>
                <a:gd name="connsiteY2" fmla="*/ 11177 h 1149811"/>
                <a:gd name="connsiteX3" fmla="*/ 2818066 w 3720274"/>
                <a:gd name="connsiteY3" fmla="*/ 1149811 h 1149811"/>
                <a:gd name="connsiteX4" fmla="*/ 3720274 w 3720274"/>
                <a:gd name="connsiteY4" fmla="*/ 101299 h 1149811"/>
                <a:gd name="connsiteX5" fmla="*/ 3196018 w 3720274"/>
                <a:gd name="connsiteY5" fmla="*/ 198835 h 1149811"/>
                <a:gd name="connsiteX0" fmla="*/ 0 w 3720274"/>
                <a:gd name="connsiteY0" fmla="*/ 82615 h 1149811"/>
                <a:gd name="connsiteX1" fmla="*/ 1000132 w 3720274"/>
                <a:gd name="connsiteY1" fmla="*/ 1082747 h 1149811"/>
                <a:gd name="connsiteX2" fmla="*/ 2000264 w 3720274"/>
                <a:gd name="connsiteY2" fmla="*/ 11177 h 1149811"/>
                <a:gd name="connsiteX3" fmla="*/ 2818066 w 3720274"/>
                <a:gd name="connsiteY3" fmla="*/ 1149811 h 1149811"/>
                <a:gd name="connsiteX4" fmla="*/ 3720274 w 3720274"/>
                <a:gd name="connsiteY4" fmla="*/ 101299 h 1149811"/>
                <a:gd name="connsiteX5" fmla="*/ 3196018 w 3720274"/>
                <a:gd name="connsiteY5" fmla="*/ 198835 h 114981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5" fmla="*/ 3196018 w 3720274"/>
                <a:gd name="connsiteY5" fmla="*/ 198835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2818066"/>
                <a:gd name="connsiteY0" fmla="*/ 82615 h 1149811"/>
                <a:gd name="connsiteX1" fmla="*/ 1000132 w 2818066"/>
                <a:gd name="connsiteY1" fmla="*/ 1082747 h 1149811"/>
                <a:gd name="connsiteX2" fmla="*/ 2000264 w 2818066"/>
                <a:gd name="connsiteY2" fmla="*/ 11177 h 1149811"/>
                <a:gd name="connsiteX3" fmla="*/ 2818066 w 2818066"/>
                <a:gd name="connsiteY3" fmla="*/ 1149811 h 1149811"/>
                <a:gd name="connsiteX0" fmla="*/ 0 w 2000264"/>
                <a:gd name="connsiteY0" fmla="*/ 82615 h 1094653"/>
                <a:gd name="connsiteX1" fmla="*/ 1000132 w 2000264"/>
                <a:gd name="connsiteY1" fmla="*/ 1082747 h 1094653"/>
                <a:gd name="connsiteX2" fmla="*/ 2000264 w 2000264"/>
                <a:gd name="connsiteY2" fmla="*/ 11177 h 1094653"/>
                <a:gd name="connsiteX0" fmla="*/ 0 w 1000132"/>
                <a:gd name="connsiteY0" fmla="*/ 5129 h 1017167"/>
                <a:gd name="connsiteX1" fmla="*/ 1000132 w 1000132"/>
                <a:gd name="connsiteY1" fmla="*/ 1005261 h 1017167"/>
              </a:gdLst>
              <a:ahLst/>
              <a:cxnLst>
                <a:cxn ang="0">
                  <a:pos x="connsiteX0" y="connsiteY0"/>
                </a:cxn>
                <a:cxn ang="0">
                  <a:pos x="connsiteX1" y="connsiteY1"/>
                </a:cxn>
              </a:cxnLst>
              <a:rect l="l" t="t" r="r" b="b"/>
              <a:pathLst>
                <a:path w="1000132" h="1017167">
                  <a:moveTo>
                    <a:pt x="0" y="5129"/>
                  </a:moveTo>
                  <a:cubicBezTo>
                    <a:pt x="514349" y="0"/>
                    <a:pt x="666755" y="1017167"/>
                    <a:pt x="1000132" y="1005261"/>
                  </a:cubicBezTo>
                </a:path>
              </a:pathLst>
            </a:cu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grpSp>
          <p:nvGrpSpPr>
            <p:cNvPr id="58376" name="Group 43"/>
            <p:cNvGrpSpPr>
              <a:grpSpLocks/>
            </p:cNvGrpSpPr>
            <p:nvPr/>
          </p:nvGrpSpPr>
          <p:grpSpPr bwMode="auto">
            <a:xfrm rot="5400000">
              <a:off x="1453356" y="4598195"/>
              <a:ext cx="142875" cy="500062"/>
              <a:chOff x="500034" y="1428737"/>
              <a:chExt cx="142876" cy="500065"/>
            </a:xfrm>
          </p:grpSpPr>
          <p:cxnSp>
            <p:nvCxnSpPr>
              <p:cNvPr id="91" name="Straight Arrow Connector 90"/>
              <p:cNvCxnSpPr/>
              <p:nvPr/>
            </p:nvCxnSpPr>
            <p:spPr>
              <a:xfrm rot="5400000" flipH="1" flipV="1">
                <a:off x="354855" y="1643443"/>
                <a:ext cx="428774"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498158" y="1786757"/>
                <a:ext cx="142169" cy="143313"/>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5" name="Group 43"/>
            <p:cNvGrpSpPr/>
            <p:nvPr/>
          </p:nvGrpSpPr>
          <p:grpSpPr>
            <a:xfrm rot="5400000">
              <a:off x="2347608" y="3553275"/>
              <a:ext cx="142876" cy="500066"/>
              <a:chOff x="500034" y="1428736"/>
              <a:chExt cx="142876" cy="500066"/>
            </a:xfrm>
            <a:solidFill>
              <a:schemeClr val="accent5">
                <a:lumMod val="40000"/>
                <a:lumOff val="60000"/>
                <a:alpha val="49000"/>
              </a:schemeClr>
            </a:solidFill>
          </p:grpSpPr>
          <p:cxnSp>
            <p:nvCxnSpPr>
              <p:cNvPr id="120" name="Straight Arrow Connector 119"/>
              <p:cNvCxnSpPr>
                <a:stCxn id="121" idx="0"/>
              </p:cNvCxnSpPr>
              <p:nvPr/>
            </p:nvCxnSpPr>
            <p:spPr>
              <a:xfrm rot="16200000">
                <a:off x="392879" y="1607330"/>
                <a:ext cx="357189" cy="2"/>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21" name="Oval 120"/>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58378" name="TextBox 135"/>
            <p:cNvSpPr txBox="1">
              <a:spLocks noChangeArrowheads="1"/>
            </p:cNvSpPr>
            <p:nvPr/>
          </p:nvSpPr>
          <p:spPr bwMode="auto">
            <a:xfrm>
              <a:off x="2886075" y="5099050"/>
              <a:ext cx="1685925" cy="429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Correct player model path</a:t>
              </a:r>
            </a:p>
          </p:txBody>
        </p:sp>
        <p:sp>
          <p:nvSpPr>
            <p:cNvPr id="58379" name="TextBox 136"/>
            <p:cNvSpPr txBox="1">
              <a:spLocks noChangeArrowheads="1"/>
            </p:cNvSpPr>
            <p:nvPr/>
          </p:nvSpPr>
          <p:spPr bwMode="auto">
            <a:xfrm>
              <a:off x="1643063" y="5073650"/>
              <a:ext cx="1225550" cy="24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Convergence path</a:t>
              </a:r>
            </a:p>
          </p:txBody>
        </p:sp>
        <p:sp>
          <p:nvSpPr>
            <p:cNvPr id="58380" name="TextBox 137"/>
            <p:cNvSpPr txBox="1">
              <a:spLocks noChangeArrowheads="1"/>
            </p:cNvSpPr>
            <p:nvPr/>
          </p:nvSpPr>
          <p:spPr bwMode="auto">
            <a:xfrm>
              <a:off x="285750" y="5313363"/>
              <a:ext cx="1704975" cy="429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Ghost model location at t</a:t>
              </a:r>
              <a:r>
                <a:rPr lang="en-GB" sz="1600" baseline="-25000">
                  <a:latin typeface="Calibri" charset="0"/>
                </a:rPr>
                <a:t>0</a:t>
              </a:r>
            </a:p>
          </p:txBody>
        </p:sp>
        <p:sp>
          <p:nvSpPr>
            <p:cNvPr id="58381" name="TextBox 140"/>
            <p:cNvSpPr txBox="1">
              <a:spLocks noChangeArrowheads="1"/>
            </p:cNvSpPr>
            <p:nvPr/>
          </p:nvSpPr>
          <p:spPr bwMode="auto">
            <a:xfrm>
              <a:off x="285750" y="3135313"/>
              <a:ext cx="1644650" cy="429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Player model update at t</a:t>
              </a:r>
              <a:r>
                <a:rPr lang="en-GB" sz="1600" baseline="-25000">
                  <a:latin typeface="Calibri" charset="0"/>
                </a:rPr>
                <a:t>0</a:t>
              </a:r>
            </a:p>
          </p:txBody>
        </p:sp>
        <p:sp>
          <p:nvSpPr>
            <p:cNvPr id="58382" name="TextBox 141"/>
            <p:cNvSpPr txBox="1">
              <a:spLocks noChangeArrowheads="1"/>
            </p:cNvSpPr>
            <p:nvPr/>
          </p:nvSpPr>
          <p:spPr bwMode="auto">
            <a:xfrm>
              <a:off x="2000250" y="3144838"/>
              <a:ext cx="1884363" cy="429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Extrapolation of player model</a:t>
              </a:r>
              <a:endParaRPr lang="en-GB" sz="1600" baseline="-25000">
                <a:latin typeface="Calibri" charset="0"/>
              </a:endParaRPr>
            </a:p>
          </p:txBody>
        </p:sp>
        <p:cxnSp>
          <p:nvCxnSpPr>
            <p:cNvPr id="144" name="Straight Arrow Connector 143"/>
            <p:cNvCxnSpPr>
              <a:stCxn id="58381" idx="2"/>
            </p:cNvCxnSpPr>
            <p:nvPr/>
          </p:nvCxnSpPr>
          <p:spPr>
            <a:xfrm rot="16200000" flipH="1">
              <a:off x="1112110" y="3560086"/>
              <a:ext cx="189947" cy="198073"/>
            </a:xfrm>
            <a:prstGeom prst="straightConnector1">
              <a:avLst/>
            </a:prstGeom>
            <a:ln w="12700">
              <a:headEnd type="none"/>
              <a:tailEnd type="arrow"/>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a:stCxn id="58382" idx="2"/>
            </p:cNvCxnSpPr>
            <p:nvPr/>
          </p:nvCxnSpPr>
          <p:spPr>
            <a:xfrm rot="5400000">
              <a:off x="2527170" y="3338127"/>
              <a:ext cx="178293" cy="651312"/>
            </a:xfrm>
            <a:prstGeom prst="straightConnector1">
              <a:avLst/>
            </a:prstGeom>
            <a:ln w="12700">
              <a:headEnd type="none"/>
              <a:tailEnd type="arrow"/>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a:stCxn id="58378" idx="0"/>
            </p:cNvCxnSpPr>
            <p:nvPr/>
          </p:nvCxnSpPr>
          <p:spPr>
            <a:xfrm rot="5400000" flipH="1" flipV="1">
              <a:off x="3566446" y="4736472"/>
              <a:ext cx="525557" cy="199238"/>
            </a:xfrm>
            <a:prstGeom prst="straightConnector1">
              <a:avLst/>
            </a:prstGeom>
            <a:ln w="12700">
              <a:headEnd type="none"/>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a:stCxn id="58379" idx="0"/>
            </p:cNvCxnSpPr>
            <p:nvPr/>
          </p:nvCxnSpPr>
          <p:spPr>
            <a:xfrm rot="16200000" flipV="1">
              <a:off x="1664350" y="4481876"/>
              <a:ext cx="642089" cy="540624"/>
            </a:xfrm>
            <a:prstGeom prst="straightConnector1">
              <a:avLst/>
            </a:prstGeom>
            <a:ln w="12700">
              <a:headEnd type="none"/>
              <a:tailEnd type="arrow"/>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a:stCxn id="58380" idx="0"/>
            </p:cNvCxnSpPr>
            <p:nvPr/>
          </p:nvCxnSpPr>
          <p:spPr>
            <a:xfrm rot="5400000" flipH="1" flipV="1">
              <a:off x="1045099" y="5012652"/>
              <a:ext cx="393876" cy="207394"/>
            </a:xfrm>
            <a:prstGeom prst="straightConnector1">
              <a:avLst/>
            </a:prstGeom>
            <a:ln w="12700">
              <a:headEnd type="none"/>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699147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59394" name="Group 50"/>
          <p:cNvGrpSpPr>
            <a:grpSpLocks/>
          </p:cNvGrpSpPr>
          <p:nvPr/>
        </p:nvGrpSpPr>
        <p:grpSpPr bwMode="auto">
          <a:xfrm>
            <a:off x="1214438" y="2039938"/>
            <a:ext cx="6634162" cy="3817937"/>
            <a:chOff x="4500563" y="3716338"/>
            <a:chExt cx="4643437" cy="2672119"/>
          </a:xfrm>
        </p:grpSpPr>
        <p:sp>
          <p:nvSpPr>
            <p:cNvPr id="99" name="Freeform 98"/>
            <p:cNvSpPr/>
            <p:nvPr/>
          </p:nvSpPr>
          <p:spPr>
            <a:xfrm>
              <a:off x="4715012" y="3789669"/>
              <a:ext cx="3643415" cy="1069958"/>
            </a:xfrm>
            <a:custGeom>
              <a:avLst/>
              <a:gdLst>
                <a:gd name="connsiteX0" fmla="*/ 0 w 4133088"/>
                <a:gd name="connsiteY0" fmla="*/ 719328 h 1011936"/>
                <a:gd name="connsiteX1" fmla="*/ 1036320 w 4133088"/>
                <a:gd name="connsiteY1" fmla="*/ 0 h 1011936"/>
                <a:gd name="connsiteX2" fmla="*/ 2060448 w 4133088"/>
                <a:gd name="connsiteY2" fmla="*/ 1011936 h 1011936"/>
                <a:gd name="connsiteX3" fmla="*/ 3133344 w 4133088"/>
                <a:gd name="connsiteY3" fmla="*/ 24384 h 1011936"/>
                <a:gd name="connsiteX4" fmla="*/ 4133088 w 4133088"/>
                <a:gd name="connsiteY4" fmla="*/ 950976 h 1011936"/>
                <a:gd name="connsiteX0" fmla="*/ 0 w 4103206"/>
                <a:gd name="connsiteY0" fmla="*/ 911724 h 1011936"/>
                <a:gd name="connsiteX1" fmla="*/ 1006438 w 4103206"/>
                <a:gd name="connsiteY1" fmla="*/ 0 h 1011936"/>
                <a:gd name="connsiteX2" fmla="*/ 2030566 w 4103206"/>
                <a:gd name="connsiteY2" fmla="*/ 1011936 h 1011936"/>
                <a:gd name="connsiteX3" fmla="*/ 3103462 w 4103206"/>
                <a:gd name="connsiteY3" fmla="*/ 24384 h 1011936"/>
                <a:gd name="connsiteX4" fmla="*/ 4103206 w 4103206"/>
                <a:gd name="connsiteY4" fmla="*/ 950976 h 1011936"/>
                <a:gd name="connsiteX0" fmla="*/ 0 w 4143404"/>
                <a:gd name="connsiteY0" fmla="*/ 911724 h 1054600"/>
                <a:gd name="connsiteX1" fmla="*/ 1006438 w 4143404"/>
                <a:gd name="connsiteY1" fmla="*/ 0 h 1054600"/>
                <a:gd name="connsiteX2" fmla="*/ 2030566 w 4143404"/>
                <a:gd name="connsiteY2" fmla="*/ 1011936 h 1054600"/>
                <a:gd name="connsiteX3" fmla="*/ 3103462 w 4143404"/>
                <a:gd name="connsiteY3" fmla="*/ 24384 h 1054600"/>
                <a:gd name="connsiteX4" fmla="*/ 4143404 w 4143404"/>
                <a:gd name="connsiteY4" fmla="*/ 1054600 h 1054600"/>
                <a:gd name="connsiteX0" fmla="*/ 0 w 4143404"/>
                <a:gd name="connsiteY0" fmla="*/ 911724 h 1054600"/>
                <a:gd name="connsiteX1" fmla="*/ 1006438 w 4143404"/>
                <a:gd name="connsiteY1" fmla="*/ 0 h 1054600"/>
                <a:gd name="connsiteX2" fmla="*/ 2030566 w 4143404"/>
                <a:gd name="connsiteY2" fmla="*/ 1011936 h 1054600"/>
                <a:gd name="connsiteX3" fmla="*/ 3103462 w 4143404"/>
                <a:gd name="connsiteY3" fmla="*/ 24384 h 1054600"/>
                <a:gd name="connsiteX4" fmla="*/ 4143404 w 4143404"/>
                <a:gd name="connsiteY4" fmla="*/ 1054600 h 1054600"/>
                <a:gd name="connsiteX0" fmla="*/ 0 w 4143404"/>
                <a:gd name="connsiteY0" fmla="*/ 911724 h 1054600"/>
                <a:gd name="connsiteX1" fmla="*/ 1006438 w 4143404"/>
                <a:gd name="connsiteY1" fmla="*/ 0 h 1054600"/>
                <a:gd name="connsiteX2" fmla="*/ 2030566 w 4143404"/>
                <a:gd name="connsiteY2" fmla="*/ 1011936 h 1054600"/>
                <a:gd name="connsiteX3" fmla="*/ 3103462 w 4143404"/>
                <a:gd name="connsiteY3" fmla="*/ 24384 h 1054600"/>
                <a:gd name="connsiteX4" fmla="*/ 4143404 w 4143404"/>
                <a:gd name="connsiteY4" fmla="*/ 1054600 h 1054600"/>
                <a:gd name="connsiteX0" fmla="*/ 0 w 4143404"/>
                <a:gd name="connsiteY0" fmla="*/ 928426 h 1071302"/>
                <a:gd name="connsiteX1" fmla="*/ 1006438 w 4143404"/>
                <a:gd name="connsiteY1" fmla="*/ 16702 h 1071302"/>
                <a:gd name="connsiteX2" fmla="*/ 2030566 w 4143404"/>
                <a:gd name="connsiteY2" fmla="*/ 1028638 h 1071302"/>
                <a:gd name="connsiteX3" fmla="*/ 3103462 w 4143404"/>
                <a:gd name="connsiteY3" fmla="*/ 41086 h 1071302"/>
                <a:gd name="connsiteX4" fmla="*/ 4143404 w 4143404"/>
                <a:gd name="connsiteY4" fmla="*/ 1071302 h 1071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3404" h="1071302">
                  <a:moveTo>
                    <a:pt x="0" y="928426"/>
                  </a:moveTo>
                  <a:cubicBezTo>
                    <a:pt x="335479" y="624518"/>
                    <a:pt x="668010" y="0"/>
                    <a:pt x="1006438" y="16702"/>
                  </a:cubicBezTo>
                  <a:cubicBezTo>
                    <a:pt x="1344866" y="33404"/>
                    <a:pt x="1681062" y="1024574"/>
                    <a:pt x="2030566" y="1028638"/>
                  </a:cubicBezTo>
                  <a:cubicBezTo>
                    <a:pt x="2380070" y="1032702"/>
                    <a:pt x="2751322" y="33975"/>
                    <a:pt x="3103462" y="41086"/>
                  </a:cubicBezTo>
                  <a:cubicBezTo>
                    <a:pt x="3455602" y="48197"/>
                    <a:pt x="3796757" y="727897"/>
                    <a:pt x="4143404" y="1071302"/>
                  </a:cubicBezTo>
                </a:path>
              </a:pathLst>
            </a:custGeom>
            <a:ln w="12700">
              <a:prstDash val="sysDot"/>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109" name="Freeform 108"/>
            <p:cNvSpPr/>
            <p:nvPr/>
          </p:nvSpPr>
          <p:spPr>
            <a:xfrm>
              <a:off x="4500563" y="3776336"/>
              <a:ext cx="2000045" cy="1095513"/>
            </a:xfrm>
            <a:custGeom>
              <a:avLst/>
              <a:gdLst>
                <a:gd name="connsiteX0" fmla="*/ 0 w 1840992"/>
                <a:gd name="connsiteY0" fmla="*/ 0 h 1072896"/>
                <a:gd name="connsiteX1" fmla="*/ 938784 w 1840992"/>
                <a:gd name="connsiteY1" fmla="*/ 1072896 h 1072896"/>
                <a:gd name="connsiteX2" fmla="*/ 1840992 w 1840992"/>
                <a:gd name="connsiteY2" fmla="*/ 24384 h 1072896"/>
                <a:gd name="connsiteX3" fmla="*/ 1316736 w 1840992"/>
                <a:gd name="connsiteY3" fmla="*/ 121920 h 1072896"/>
                <a:gd name="connsiteX0" fmla="*/ 0 w 1840992"/>
                <a:gd name="connsiteY0" fmla="*/ 36576 h 1109472"/>
                <a:gd name="connsiteX1" fmla="*/ 0 w 1840992"/>
                <a:gd name="connsiteY1" fmla="*/ 0 h 1109472"/>
                <a:gd name="connsiteX2" fmla="*/ 938784 w 1840992"/>
                <a:gd name="connsiteY2" fmla="*/ 1109472 h 1109472"/>
                <a:gd name="connsiteX3" fmla="*/ 1840992 w 1840992"/>
                <a:gd name="connsiteY3" fmla="*/ 60960 h 1109472"/>
                <a:gd name="connsiteX4" fmla="*/ 1316736 w 1840992"/>
                <a:gd name="connsiteY4" fmla="*/ 158496 h 1109472"/>
                <a:gd name="connsiteX0" fmla="*/ 736274 w 2577266"/>
                <a:gd name="connsiteY0" fmla="*/ 0 h 1077270"/>
                <a:gd name="connsiteX1" fmla="*/ 0 w 2577266"/>
                <a:gd name="connsiteY1" fmla="*/ 1077270 h 1077270"/>
                <a:gd name="connsiteX2" fmla="*/ 1675058 w 2577266"/>
                <a:gd name="connsiteY2" fmla="*/ 1072896 h 1077270"/>
                <a:gd name="connsiteX3" fmla="*/ 2577266 w 2577266"/>
                <a:gd name="connsiteY3" fmla="*/ 24384 h 1077270"/>
                <a:gd name="connsiteX4" fmla="*/ 2053010 w 2577266"/>
                <a:gd name="connsiteY4" fmla="*/ 121920 h 1077270"/>
                <a:gd name="connsiteX0" fmla="*/ 0 w 1840992"/>
                <a:gd name="connsiteY0" fmla="*/ 0 h 1072896"/>
                <a:gd name="connsiteX1" fmla="*/ 192420 w 1840992"/>
                <a:gd name="connsiteY1" fmla="*/ 220014 h 1072896"/>
                <a:gd name="connsiteX2" fmla="*/ 938784 w 1840992"/>
                <a:gd name="connsiteY2" fmla="*/ 1072896 h 1072896"/>
                <a:gd name="connsiteX3" fmla="*/ 1840992 w 1840992"/>
                <a:gd name="connsiteY3" fmla="*/ 24384 h 1072896"/>
                <a:gd name="connsiteX4" fmla="*/ 1316736 w 1840992"/>
                <a:gd name="connsiteY4" fmla="*/ 121920 h 1072896"/>
                <a:gd name="connsiteX0" fmla="*/ 0 w 2505828"/>
                <a:gd name="connsiteY0" fmla="*/ 1124324 h 1124324"/>
                <a:gd name="connsiteX1" fmla="*/ 857256 w 2505828"/>
                <a:gd name="connsiteY1" fmla="*/ 195630 h 1124324"/>
                <a:gd name="connsiteX2" fmla="*/ 1603620 w 2505828"/>
                <a:gd name="connsiteY2" fmla="*/ 1048512 h 1124324"/>
                <a:gd name="connsiteX3" fmla="*/ 2505828 w 2505828"/>
                <a:gd name="connsiteY3" fmla="*/ 0 h 1124324"/>
                <a:gd name="connsiteX4" fmla="*/ 1981572 w 2505828"/>
                <a:gd name="connsiteY4" fmla="*/ 97536 h 1124324"/>
                <a:gd name="connsiteX0" fmla="*/ 0 w 2505828"/>
                <a:gd name="connsiteY0" fmla="*/ 1214446 h 1214446"/>
                <a:gd name="connsiteX1" fmla="*/ 785818 w 2505828"/>
                <a:gd name="connsiteY1" fmla="*/ 0 h 1214446"/>
                <a:gd name="connsiteX2" fmla="*/ 1603620 w 2505828"/>
                <a:gd name="connsiteY2" fmla="*/ 1138634 h 1214446"/>
                <a:gd name="connsiteX3" fmla="*/ 2505828 w 2505828"/>
                <a:gd name="connsiteY3" fmla="*/ 90122 h 1214446"/>
                <a:gd name="connsiteX4" fmla="*/ 1981572 w 2505828"/>
                <a:gd name="connsiteY4" fmla="*/ 187658 h 1214446"/>
                <a:gd name="connsiteX0" fmla="*/ 0 w 2791580"/>
                <a:gd name="connsiteY0" fmla="*/ 1071570 h 1138634"/>
                <a:gd name="connsiteX1" fmla="*/ 1071570 w 2791580"/>
                <a:gd name="connsiteY1" fmla="*/ 0 h 1138634"/>
                <a:gd name="connsiteX2" fmla="*/ 1889372 w 2791580"/>
                <a:gd name="connsiteY2" fmla="*/ 1138634 h 1138634"/>
                <a:gd name="connsiteX3" fmla="*/ 2791580 w 2791580"/>
                <a:gd name="connsiteY3" fmla="*/ 90122 h 1138634"/>
                <a:gd name="connsiteX4" fmla="*/ 2267324 w 2791580"/>
                <a:gd name="connsiteY4" fmla="*/ 187658 h 1138634"/>
                <a:gd name="connsiteX0" fmla="*/ 0 w 2791580"/>
                <a:gd name="connsiteY0" fmla="*/ 1071570 h 1138634"/>
                <a:gd name="connsiteX1" fmla="*/ 71438 w 2791580"/>
                <a:gd name="connsiteY1" fmla="*/ 1071570 h 1138634"/>
                <a:gd name="connsiteX2" fmla="*/ 1071570 w 2791580"/>
                <a:gd name="connsiteY2" fmla="*/ 0 h 1138634"/>
                <a:gd name="connsiteX3" fmla="*/ 1889372 w 2791580"/>
                <a:gd name="connsiteY3" fmla="*/ 1138634 h 1138634"/>
                <a:gd name="connsiteX4" fmla="*/ 2791580 w 2791580"/>
                <a:gd name="connsiteY4" fmla="*/ 90122 h 1138634"/>
                <a:gd name="connsiteX5" fmla="*/ 2267324 w 2791580"/>
                <a:gd name="connsiteY5" fmla="*/ 187658 h 1138634"/>
                <a:gd name="connsiteX0" fmla="*/ 0 w 3720274"/>
                <a:gd name="connsiteY0" fmla="*/ 71438 h 1138634"/>
                <a:gd name="connsiteX1" fmla="*/ 1000132 w 3720274"/>
                <a:gd name="connsiteY1" fmla="*/ 1071570 h 1138634"/>
                <a:gd name="connsiteX2" fmla="*/ 2000264 w 3720274"/>
                <a:gd name="connsiteY2" fmla="*/ 0 h 1138634"/>
                <a:gd name="connsiteX3" fmla="*/ 2818066 w 3720274"/>
                <a:gd name="connsiteY3" fmla="*/ 1138634 h 1138634"/>
                <a:gd name="connsiteX4" fmla="*/ 3720274 w 3720274"/>
                <a:gd name="connsiteY4" fmla="*/ 90122 h 1138634"/>
                <a:gd name="connsiteX5" fmla="*/ 3196018 w 3720274"/>
                <a:gd name="connsiteY5" fmla="*/ 187658 h 1138634"/>
                <a:gd name="connsiteX0" fmla="*/ 0 w 3720274"/>
                <a:gd name="connsiteY0" fmla="*/ 82615 h 1149811"/>
                <a:gd name="connsiteX1" fmla="*/ 1000132 w 3720274"/>
                <a:gd name="connsiteY1" fmla="*/ 1082747 h 1149811"/>
                <a:gd name="connsiteX2" fmla="*/ 2000264 w 3720274"/>
                <a:gd name="connsiteY2" fmla="*/ 11177 h 1149811"/>
                <a:gd name="connsiteX3" fmla="*/ 2818066 w 3720274"/>
                <a:gd name="connsiteY3" fmla="*/ 1149811 h 1149811"/>
                <a:gd name="connsiteX4" fmla="*/ 3720274 w 3720274"/>
                <a:gd name="connsiteY4" fmla="*/ 101299 h 1149811"/>
                <a:gd name="connsiteX5" fmla="*/ 3196018 w 3720274"/>
                <a:gd name="connsiteY5" fmla="*/ 198835 h 1149811"/>
                <a:gd name="connsiteX0" fmla="*/ 0 w 3720274"/>
                <a:gd name="connsiteY0" fmla="*/ 82615 h 1149811"/>
                <a:gd name="connsiteX1" fmla="*/ 1000132 w 3720274"/>
                <a:gd name="connsiteY1" fmla="*/ 1082747 h 1149811"/>
                <a:gd name="connsiteX2" fmla="*/ 2000264 w 3720274"/>
                <a:gd name="connsiteY2" fmla="*/ 11177 h 1149811"/>
                <a:gd name="connsiteX3" fmla="*/ 2818066 w 3720274"/>
                <a:gd name="connsiteY3" fmla="*/ 1149811 h 1149811"/>
                <a:gd name="connsiteX4" fmla="*/ 3720274 w 3720274"/>
                <a:gd name="connsiteY4" fmla="*/ 101299 h 1149811"/>
                <a:gd name="connsiteX5" fmla="*/ 3196018 w 3720274"/>
                <a:gd name="connsiteY5" fmla="*/ 198835 h 114981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5" fmla="*/ 3196018 w 3720274"/>
                <a:gd name="connsiteY5" fmla="*/ 198835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2818066"/>
                <a:gd name="connsiteY0" fmla="*/ 82615 h 1149811"/>
                <a:gd name="connsiteX1" fmla="*/ 1000132 w 2818066"/>
                <a:gd name="connsiteY1" fmla="*/ 1082747 h 1149811"/>
                <a:gd name="connsiteX2" fmla="*/ 2000264 w 2818066"/>
                <a:gd name="connsiteY2" fmla="*/ 11177 h 1149811"/>
                <a:gd name="connsiteX3" fmla="*/ 2818066 w 2818066"/>
                <a:gd name="connsiteY3" fmla="*/ 1149811 h 1149811"/>
                <a:gd name="connsiteX0" fmla="*/ 0 w 2000264"/>
                <a:gd name="connsiteY0" fmla="*/ 82615 h 1094653"/>
                <a:gd name="connsiteX1" fmla="*/ 1000132 w 2000264"/>
                <a:gd name="connsiteY1" fmla="*/ 1082747 h 1094653"/>
                <a:gd name="connsiteX2" fmla="*/ 2000264 w 2000264"/>
                <a:gd name="connsiteY2" fmla="*/ 11177 h 1094653"/>
              </a:gdLst>
              <a:ahLst/>
              <a:cxnLst>
                <a:cxn ang="0">
                  <a:pos x="connsiteX0" y="connsiteY0"/>
                </a:cxn>
                <a:cxn ang="0">
                  <a:pos x="connsiteX1" y="connsiteY1"/>
                </a:cxn>
                <a:cxn ang="0">
                  <a:pos x="connsiteX2" y="connsiteY2"/>
                </a:cxn>
              </a:cxnLst>
              <a:rect l="l" t="t" r="r" b="b"/>
              <a:pathLst>
                <a:path w="2000264" h="1094653">
                  <a:moveTo>
                    <a:pt x="0" y="82615"/>
                  </a:moveTo>
                  <a:cubicBezTo>
                    <a:pt x="514349" y="77486"/>
                    <a:pt x="666755" y="1094653"/>
                    <a:pt x="1000132" y="1082747"/>
                  </a:cubicBezTo>
                  <a:cubicBezTo>
                    <a:pt x="1333509" y="1070841"/>
                    <a:pt x="1697275" y="0"/>
                    <a:pt x="2000264" y="11177"/>
                  </a:cubicBezTo>
                </a:path>
              </a:pathLst>
            </a:cu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grpSp>
          <p:nvGrpSpPr>
            <p:cNvPr id="59397" name="Group 43"/>
            <p:cNvGrpSpPr>
              <a:grpSpLocks/>
            </p:cNvGrpSpPr>
            <p:nvPr/>
          </p:nvGrpSpPr>
          <p:grpSpPr bwMode="auto">
            <a:xfrm rot="5400000">
              <a:off x="6607969" y="3537744"/>
              <a:ext cx="142875" cy="500063"/>
              <a:chOff x="500034" y="1428737"/>
              <a:chExt cx="142876" cy="500065"/>
            </a:xfrm>
          </p:grpSpPr>
          <p:cxnSp>
            <p:nvCxnSpPr>
              <p:cNvPr id="114" name="Straight Arrow Connector 113"/>
              <p:cNvCxnSpPr/>
              <p:nvPr/>
            </p:nvCxnSpPr>
            <p:spPr>
              <a:xfrm rot="5400000" flipH="1" flipV="1">
                <a:off x="354470" y="1644231"/>
                <a:ext cx="428900"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15" name="Oval 114"/>
              <p:cNvSpPr/>
              <p:nvPr/>
            </p:nvSpPr>
            <p:spPr>
              <a:xfrm>
                <a:off x="497812" y="1787568"/>
                <a:ext cx="143328" cy="143337"/>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sp>
          <p:nvSpPr>
            <p:cNvPr id="126" name="Freeform 125"/>
            <p:cNvSpPr/>
            <p:nvPr/>
          </p:nvSpPr>
          <p:spPr>
            <a:xfrm>
              <a:off x="6500608" y="3798557"/>
              <a:ext cx="785573" cy="988851"/>
            </a:xfrm>
            <a:custGeom>
              <a:avLst/>
              <a:gdLst>
                <a:gd name="connsiteX0" fmla="*/ 0 w 1840992"/>
                <a:gd name="connsiteY0" fmla="*/ 0 h 1072896"/>
                <a:gd name="connsiteX1" fmla="*/ 938784 w 1840992"/>
                <a:gd name="connsiteY1" fmla="*/ 1072896 h 1072896"/>
                <a:gd name="connsiteX2" fmla="*/ 1840992 w 1840992"/>
                <a:gd name="connsiteY2" fmla="*/ 24384 h 1072896"/>
                <a:gd name="connsiteX3" fmla="*/ 1316736 w 1840992"/>
                <a:gd name="connsiteY3" fmla="*/ 121920 h 1072896"/>
                <a:gd name="connsiteX0" fmla="*/ 0 w 1840992"/>
                <a:gd name="connsiteY0" fmla="*/ 36576 h 1109472"/>
                <a:gd name="connsiteX1" fmla="*/ 0 w 1840992"/>
                <a:gd name="connsiteY1" fmla="*/ 0 h 1109472"/>
                <a:gd name="connsiteX2" fmla="*/ 938784 w 1840992"/>
                <a:gd name="connsiteY2" fmla="*/ 1109472 h 1109472"/>
                <a:gd name="connsiteX3" fmla="*/ 1840992 w 1840992"/>
                <a:gd name="connsiteY3" fmla="*/ 60960 h 1109472"/>
                <a:gd name="connsiteX4" fmla="*/ 1316736 w 1840992"/>
                <a:gd name="connsiteY4" fmla="*/ 158496 h 1109472"/>
                <a:gd name="connsiteX0" fmla="*/ 736274 w 2577266"/>
                <a:gd name="connsiteY0" fmla="*/ 0 h 1077270"/>
                <a:gd name="connsiteX1" fmla="*/ 0 w 2577266"/>
                <a:gd name="connsiteY1" fmla="*/ 1077270 h 1077270"/>
                <a:gd name="connsiteX2" fmla="*/ 1675058 w 2577266"/>
                <a:gd name="connsiteY2" fmla="*/ 1072896 h 1077270"/>
                <a:gd name="connsiteX3" fmla="*/ 2577266 w 2577266"/>
                <a:gd name="connsiteY3" fmla="*/ 24384 h 1077270"/>
                <a:gd name="connsiteX4" fmla="*/ 2053010 w 2577266"/>
                <a:gd name="connsiteY4" fmla="*/ 121920 h 1077270"/>
                <a:gd name="connsiteX0" fmla="*/ 0 w 1840992"/>
                <a:gd name="connsiteY0" fmla="*/ 0 h 1072896"/>
                <a:gd name="connsiteX1" fmla="*/ 192420 w 1840992"/>
                <a:gd name="connsiteY1" fmla="*/ 220014 h 1072896"/>
                <a:gd name="connsiteX2" fmla="*/ 938784 w 1840992"/>
                <a:gd name="connsiteY2" fmla="*/ 1072896 h 1072896"/>
                <a:gd name="connsiteX3" fmla="*/ 1840992 w 1840992"/>
                <a:gd name="connsiteY3" fmla="*/ 24384 h 1072896"/>
                <a:gd name="connsiteX4" fmla="*/ 1316736 w 1840992"/>
                <a:gd name="connsiteY4" fmla="*/ 121920 h 1072896"/>
                <a:gd name="connsiteX0" fmla="*/ 0 w 2505828"/>
                <a:gd name="connsiteY0" fmla="*/ 1124324 h 1124324"/>
                <a:gd name="connsiteX1" fmla="*/ 857256 w 2505828"/>
                <a:gd name="connsiteY1" fmla="*/ 195630 h 1124324"/>
                <a:gd name="connsiteX2" fmla="*/ 1603620 w 2505828"/>
                <a:gd name="connsiteY2" fmla="*/ 1048512 h 1124324"/>
                <a:gd name="connsiteX3" fmla="*/ 2505828 w 2505828"/>
                <a:gd name="connsiteY3" fmla="*/ 0 h 1124324"/>
                <a:gd name="connsiteX4" fmla="*/ 1981572 w 2505828"/>
                <a:gd name="connsiteY4" fmla="*/ 97536 h 1124324"/>
                <a:gd name="connsiteX0" fmla="*/ 0 w 2505828"/>
                <a:gd name="connsiteY0" fmla="*/ 1214446 h 1214446"/>
                <a:gd name="connsiteX1" fmla="*/ 785818 w 2505828"/>
                <a:gd name="connsiteY1" fmla="*/ 0 h 1214446"/>
                <a:gd name="connsiteX2" fmla="*/ 1603620 w 2505828"/>
                <a:gd name="connsiteY2" fmla="*/ 1138634 h 1214446"/>
                <a:gd name="connsiteX3" fmla="*/ 2505828 w 2505828"/>
                <a:gd name="connsiteY3" fmla="*/ 90122 h 1214446"/>
                <a:gd name="connsiteX4" fmla="*/ 1981572 w 2505828"/>
                <a:gd name="connsiteY4" fmla="*/ 187658 h 1214446"/>
                <a:gd name="connsiteX0" fmla="*/ 0 w 2791580"/>
                <a:gd name="connsiteY0" fmla="*/ 1071570 h 1138634"/>
                <a:gd name="connsiteX1" fmla="*/ 1071570 w 2791580"/>
                <a:gd name="connsiteY1" fmla="*/ 0 h 1138634"/>
                <a:gd name="connsiteX2" fmla="*/ 1889372 w 2791580"/>
                <a:gd name="connsiteY2" fmla="*/ 1138634 h 1138634"/>
                <a:gd name="connsiteX3" fmla="*/ 2791580 w 2791580"/>
                <a:gd name="connsiteY3" fmla="*/ 90122 h 1138634"/>
                <a:gd name="connsiteX4" fmla="*/ 2267324 w 2791580"/>
                <a:gd name="connsiteY4" fmla="*/ 187658 h 1138634"/>
                <a:gd name="connsiteX0" fmla="*/ 0 w 2791580"/>
                <a:gd name="connsiteY0" fmla="*/ 1071570 h 1138634"/>
                <a:gd name="connsiteX1" fmla="*/ 71438 w 2791580"/>
                <a:gd name="connsiteY1" fmla="*/ 1071570 h 1138634"/>
                <a:gd name="connsiteX2" fmla="*/ 1071570 w 2791580"/>
                <a:gd name="connsiteY2" fmla="*/ 0 h 1138634"/>
                <a:gd name="connsiteX3" fmla="*/ 1889372 w 2791580"/>
                <a:gd name="connsiteY3" fmla="*/ 1138634 h 1138634"/>
                <a:gd name="connsiteX4" fmla="*/ 2791580 w 2791580"/>
                <a:gd name="connsiteY4" fmla="*/ 90122 h 1138634"/>
                <a:gd name="connsiteX5" fmla="*/ 2267324 w 2791580"/>
                <a:gd name="connsiteY5" fmla="*/ 187658 h 1138634"/>
                <a:gd name="connsiteX0" fmla="*/ 0 w 3720274"/>
                <a:gd name="connsiteY0" fmla="*/ 71438 h 1138634"/>
                <a:gd name="connsiteX1" fmla="*/ 1000132 w 3720274"/>
                <a:gd name="connsiteY1" fmla="*/ 1071570 h 1138634"/>
                <a:gd name="connsiteX2" fmla="*/ 2000264 w 3720274"/>
                <a:gd name="connsiteY2" fmla="*/ 0 h 1138634"/>
                <a:gd name="connsiteX3" fmla="*/ 2818066 w 3720274"/>
                <a:gd name="connsiteY3" fmla="*/ 1138634 h 1138634"/>
                <a:gd name="connsiteX4" fmla="*/ 3720274 w 3720274"/>
                <a:gd name="connsiteY4" fmla="*/ 90122 h 1138634"/>
                <a:gd name="connsiteX5" fmla="*/ 3196018 w 3720274"/>
                <a:gd name="connsiteY5" fmla="*/ 187658 h 1138634"/>
                <a:gd name="connsiteX0" fmla="*/ 0 w 3720274"/>
                <a:gd name="connsiteY0" fmla="*/ 82615 h 1149811"/>
                <a:gd name="connsiteX1" fmla="*/ 1000132 w 3720274"/>
                <a:gd name="connsiteY1" fmla="*/ 1082747 h 1149811"/>
                <a:gd name="connsiteX2" fmla="*/ 2000264 w 3720274"/>
                <a:gd name="connsiteY2" fmla="*/ 11177 h 1149811"/>
                <a:gd name="connsiteX3" fmla="*/ 2818066 w 3720274"/>
                <a:gd name="connsiteY3" fmla="*/ 1149811 h 1149811"/>
                <a:gd name="connsiteX4" fmla="*/ 3720274 w 3720274"/>
                <a:gd name="connsiteY4" fmla="*/ 101299 h 1149811"/>
                <a:gd name="connsiteX5" fmla="*/ 3196018 w 3720274"/>
                <a:gd name="connsiteY5" fmla="*/ 198835 h 1149811"/>
                <a:gd name="connsiteX0" fmla="*/ 0 w 3720274"/>
                <a:gd name="connsiteY0" fmla="*/ 82615 h 1149811"/>
                <a:gd name="connsiteX1" fmla="*/ 1000132 w 3720274"/>
                <a:gd name="connsiteY1" fmla="*/ 1082747 h 1149811"/>
                <a:gd name="connsiteX2" fmla="*/ 2000264 w 3720274"/>
                <a:gd name="connsiteY2" fmla="*/ 11177 h 1149811"/>
                <a:gd name="connsiteX3" fmla="*/ 2818066 w 3720274"/>
                <a:gd name="connsiteY3" fmla="*/ 1149811 h 1149811"/>
                <a:gd name="connsiteX4" fmla="*/ 3720274 w 3720274"/>
                <a:gd name="connsiteY4" fmla="*/ 101299 h 1149811"/>
                <a:gd name="connsiteX5" fmla="*/ 3196018 w 3720274"/>
                <a:gd name="connsiteY5" fmla="*/ 198835 h 114981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5" fmla="*/ 3196018 w 3720274"/>
                <a:gd name="connsiteY5" fmla="*/ 198835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3720274"/>
                <a:gd name="connsiteY0" fmla="*/ 82615 h 1164831"/>
                <a:gd name="connsiteX1" fmla="*/ 1000132 w 3720274"/>
                <a:gd name="connsiteY1" fmla="*/ 1082747 h 1164831"/>
                <a:gd name="connsiteX2" fmla="*/ 2000264 w 3720274"/>
                <a:gd name="connsiteY2" fmla="*/ 11177 h 1164831"/>
                <a:gd name="connsiteX3" fmla="*/ 2818066 w 3720274"/>
                <a:gd name="connsiteY3" fmla="*/ 1149811 h 1164831"/>
                <a:gd name="connsiteX4" fmla="*/ 3720274 w 3720274"/>
                <a:gd name="connsiteY4" fmla="*/ 101299 h 1164831"/>
                <a:gd name="connsiteX0" fmla="*/ 0 w 2720142"/>
                <a:gd name="connsiteY0" fmla="*/ 1082747 h 1164831"/>
                <a:gd name="connsiteX1" fmla="*/ 1000132 w 2720142"/>
                <a:gd name="connsiteY1" fmla="*/ 11177 h 1164831"/>
                <a:gd name="connsiteX2" fmla="*/ 1817934 w 2720142"/>
                <a:gd name="connsiteY2" fmla="*/ 1149811 h 1164831"/>
                <a:gd name="connsiteX3" fmla="*/ 2720142 w 2720142"/>
                <a:gd name="connsiteY3" fmla="*/ 101299 h 1164831"/>
                <a:gd name="connsiteX0" fmla="*/ 0 w 1720010"/>
                <a:gd name="connsiteY0" fmla="*/ 0 h 1153654"/>
                <a:gd name="connsiteX1" fmla="*/ 817802 w 1720010"/>
                <a:gd name="connsiteY1" fmla="*/ 1138634 h 1153654"/>
                <a:gd name="connsiteX2" fmla="*/ 1720010 w 1720010"/>
                <a:gd name="connsiteY2" fmla="*/ 90122 h 1153654"/>
                <a:gd name="connsiteX0" fmla="*/ 0 w 817802"/>
                <a:gd name="connsiteY0" fmla="*/ 0 h 1138634"/>
                <a:gd name="connsiteX1" fmla="*/ 817802 w 817802"/>
                <a:gd name="connsiteY1" fmla="*/ 1138634 h 1138634"/>
                <a:gd name="connsiteX0" fmla="*/ 0 w 785818"/>
                <a:gd name="connsiteY0" fmla="*/ 0 h 988954"/>
                <a:gd name="connsiteX1" fmla="*/ 785818 w 785818"/>
                <a:gd name="connsiteY1" fmla="*/ 988954 h 988954"/>
              </a:gdLst>
              <a:ahLst/>
              <a:cxnLst>
                <a:cxn ang="0">
                  <a:pos x="connsiteX0" y="connsiteY0"/>
                </a:cxn>
                <a:cxn ang="0">
                  <a:pos x="connsiteX1" y="connsiteY1"/>
                </a:cxn>
              </a:cxnLst>
              <a:rect l="l" t="t" r="r" b="b"/>
              <a:pathLst>
                <a:path w="785818" h="988954">
                  <a:moveTo>
                    <a:pt x="0" y="0"/>
                  </a:moveTo>
                  <a:cubicBezTo>
                    <a:pt x="302989" y="11177"/>
                    <a:pt x="499150" y="973934"/>
                    <a:pt x="785818" y="988954"/>
                  </a:cubicBezTo>
                </a:path>
              </a:pathLst>
            </a:custGeom>
            <a:ln w="22225">
              <a:prstDash val="dash"/>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grpSp>
          <p:nvGrpSpPr>
            <p:cNvPr id="4" name="Group 43"/>
            <p:cNvGrpSpPr/>
            <p:nvPr/>
          </p:nvGrpSpPr>
          <p:grpSpPr>
            <a:xfrm rot="5400000">
              <a:off x="6607983" y="4539563"/>
              <a:ext cx="142876" cy="500066"/>
              <a:chOff x="500034" y="1428736"/>
              <a:chExt cx="142876" cy="500066"/>
            </a:xfrm>
            <a:solidFill>
              <a:schemeClr val="accent5">
                <a:lumMod val="40000"/>
                <a:lumOff val="60000"/>
                <a:alpha val="49000"/>
              </a:schemeClr>
            </a:solidFill>
          </p:grpSpPr>
          <p:cxnSp>
            <p:nvCxnSpPr>
              <p:cNvPr id="130" name="Straight Arrow Connector 129"/>
              <p:cNvCxnSpPr>
                <a:stCxn id="131" idx="0"/>
              </p:cNvCxnSpPr>
              <p:nvPr/>
            </p:nvCxnSpPr>
            <p:spPr>
              <a:xfrm rot="16200000">
                <a:off x="392879" y="1607330"/>
                <a:ext cx="357189" cy="2"/>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31" name="Oval 130"/>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grpSp>
          <p:nvGrpSpPr>
            <p:cNvPr id="5" name="Group 43"/>
            <p:cNvGrpSpPr/>
            <p:nvPr/>
          </p:nvGrpSpPr>
          <p:grpSpPr>
            <a:xfrm rot="5400000">
              <a:off x="7491144" y="4538547"/>
              <a:ext cx="142876" cy="500066"/>
              <a:chOff x="500034" y="1428736"/>
              <a:chExt cx="142876" cy="500066"/>
            </a:xfrm>
            <a:solidFill>
              <a:schemeClr val="accent5">
                <a:lumMod val="40000"/>
                <a:lumOff val="60000"/>
                <a:alpha val="49000"/>
              </a:schemeClr>
            </a:solidFill>
          </p:grpSpPr>
          <p:cxnSp>
            <p:nvCxnSpPr>
              <p:cNvPr id="133" name="Straight Arrow Connector 132"/>
              <p:cNvCxnSpPr>
                <a:stCxn id="134" idx="0"/>
              </p:cNvCxnSpPr>
              <p:nvPr/>
            </p:nvCxnSpPr>
            <p:spPr>
              <a:xfrm rot="16200000">
                <a:off x="392879" y="1607330"/>
                <a:ext cx="357189" cy="2"/>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34" name="Oval 133"/>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sp>
          <p:nvSpPr>
            <p:cNvPr id="59401" name="TextBox 134"/>
            <p:cNvSpPr txBox="1">
              <a:spLocks noChangeArrowheads="1"/>
            </p:cNvSpPr>
            <p:nvPr/>
          </p:nvSpPr>
          <p:spPr bwMode="auto">
            <a:xfrm>
              <a:off x="4635500" y="5548314"/>
              <a:ext cx="4508500" cy="84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buFontTx/>
                <a:buAutoNum type="alphaLcParenR"/>
              </a:pPr>
              <a:endParaRPr lang="en-GB">
                <a:latin typeface="Calibri" charset="0"/>
              </a:endParaRPr>
            </a:p>
            <a:p>
              <a:pPr algn="ctr" eaLnBrk="1" hangingPunct="1"/>
              <a:r>
                <a:rPr lang="en-GB">
                  <a:latin typeface="Calibri" charset="0"/>
                </a:rPr>
                <a:t>c) On the next update message the ghost model is out of phase with the player model. T</a:t>
              </a:r>
            </a:p>
          </p:txBody>
        </p:sp>
      </p:grpSp>
    </p:spTree>
    <p:extLst>
      <p:ext uri="{BB962C8B-B14F-4D97-AF65-F5344CB8AC3E}">
        <p14:creationId xmlns:p14="http://schemas.microsoft.com/office/powerpoint/2010/main" val="29361009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60418" name="Group 29"/>
          <p:cNvGrpSpPr>
            <a:grpSpLocks/>
          </p:cNvGrpSpPr>
          <p:nvPr/>
        </p:nvGrpSpPr>
        <p:grpSpPr bwMode="auto">
          <a:xfrm>
            <a:off x="228600" y="1676400"/>
            <a:ext cx="8934450" cy="4113213"/>
            <a:chOff x="1176337" y="1652567"/>
            <a:chExt cx="7350126" cy="3383554"/>
          </a:xfrm>
        </p:grpSpPr>
        <p:sp>
          <p:nvSpPr>
            <p:cNvPr id="64" name="Freeform 63"/>
            <p:cNvSpPr/>
            <p:nvPr/>
          </p:nvSpPr>
          <p:spPr>
            <a:xfrm>
              <a:off x="1728772" y="2590194"/>
              <a:ext cx="761393" cy="771780"/>
            </a:xfrm>
            <a:custGeom>
              <a:avLst/>
              <a:gdLst>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26336 w 2682240"/>
                <a:gd name="connsiteY8" fmla="*/ 1889760 h 1975104"/>
                <a:gd name="connsiteX9" fmla="*/ 1999488 w 2682240"/>
                <a:gd name="connsiteY9" fmla="*/ 1804416 h 1975104"/>
                <a:gd name="connsiteX10" fmla="*/ 2036064 w 2682240"/>
                <a:gd name="connsiteY10" fmla="*/ 1792224 h 1975104"/>
                <a:gd name="connsiteX11" fmla="*/ 2474976 w 2682240"/>
                <a:gd name="connsiteY11" fmla="*/ 1316736 h 1975104"/>
                <a:gd name="connsiteX12" fmla="*/ 2474976 w 2682240"/>
                <a:gd name="connsiteY12" fmla="*/ 1182624 h 1975104"/>
                <a:gd name="connsiteX13" fmla="*/ 2609088 w 2682240"/>
                <a:gd name="connsiteY13" fmla="*/ 658368 h 1975104"/>
                <a:gd name="connsiteX14" fmla="*/ 2682240 w 2682240"/>
                <a:gd name="connsiteY14"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036064 w 2682240"/>
                <a:gd name="connsiteY9" fmla="*/ 1792224 h 1975104"/>
                <a:gd name="connsiteX10" fmla="*/ 2474976 w 2682240"/>
                <a:gd name="connsiteY10" fmla="*/ 1316736 h 1975104"/>
                <a:gd name="connsiteX11" fmla="*/ 2474976 w 2682240"/>
                <a:gd name="connsiteY11" fmla="*/ 1182624 h 1975104"/>
                <a:gd name="connsiteX12" fmla="*/ 2609088 w 2682240"/>
                <a:gd name="connsiteY12" fmla="*/ 658368 h 1975104"/>
                <a:gd name="connsiteX13" fmla="*/ 2682240 w 2682240"/>
                <a:gd name="connsiteY13"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109472 w 2682240"/>
                <a:gd name="connsiteY6" fmla="*/ 1962912 h 1975104"/>
                <a:gd name="connsiteX7" fmla="*/ 1219200 w 2682240"/>
                <a:gd name="connsiteY7" fmla="*/ 1975104 h 1975104"/>
                <a:gd name="connsiteX8" fmla="*/ 1999488 w 2682240"/>
                <a:gd name="connsiteY8" fmla="*/ 1804416 h 1975104"/>
                <a:gd name="connsiteX9" fmla="*/ 2474976 w 2682240"/>
                <a:gd name="connsiteY9" fmla="*/ 1316736 h 1975104"/>
                <a:gd name="connsiteX10" fmla="*/ 2474976 w 2682240"/>
                <a:gd name="connsiteY10" fmla="*/ 1182624 h 1975104"/>
                <a:gd name="connsiteX11" fmla="*/ 2609088 w 2682240"/>
                <a:gd name="connsiteY11" fmla="*/ 658368 h 1975104"/>
                <a:gd name="connsiteX12" fmla="*/ 2682240 w 2682240"/>
                <a:gd name="connsiteY12"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474976 w 2682240"/>
                <a:gd name="connsiteY9" fmla="*/ 1182624 h 1975104"/>
                <a:gd name="connsiteX10" fmla="*/ 2609088 w 2682240"/>
                <a:gd name="connsiteY10" fmla="*/ 658368 h 1975104"/>
                <a:gd name="connsiteX11" fmla="*/ 2682240 w 2682240"/>
                <a:gd name="connsiteY11"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950976 w 2682240"/>
                <a:gd name="connsiteY4" fmla="*/ 975360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255776 h 1975104"/>
                <a:gd name="connsiteX1" fmla="*/ 207264 w 2682240"/>
                <a:gd name="connsiteY1" fmla="*/ 426720 h 1975104"/>
                <a:gd name="connsiteX2" fmla="*/ 1109472 w 2682240"/>
                <a:gd name="connsiteY2" fmla="*/ 0 h 1975104"/>
                <a:gd name="connsiteX3" fmla="*/ 1267968 w 2682240"/>
                <a:gd name="connsiteY3" fmla="*/ 426720 h 1975104"/>
                <a:gd name="connsiteX4" fmla="*/ 1266998 w 2682240"/>
                <a:gd name="connsiteY4" fmla="*/ 1312346 h 1975104"/>
                <a:gd name="connsiteX5" fmla="*/ 621792 w 2682240"/>
                <a:gd name="connsiteY5" fmla="*/ 1828800 h 1975104"/>
                <a:gd name="connsiteX6" fmla="*/ 1219200 w 2682240"/>
                <a:gd name="connsiteY6" fmla="*/ 1975104 h 1975104"/>
                <a:gd name="connsiteX7" fmla="*/ 1999488 w 2682240"/>
                <a:gd name="connsiteY7" fmla="*/ 1804416 h 1975104"/>
                <a:gd name="connsiteX8" fmla="*/ 2474976 w 2682240"/>
                <a:gd name="connsiteY8" fmla="*/ 1316736 h 1975104"/>
                <a:gd name="connsiteX9" fmla="*/ 2609088 w 2682240"/>
                <a:gd name="connsiteY9" fmla="*/ 658368 h 1975104"/>
                <a:gd name="connsiteX10" fmla="*/ 2682240 w 2682240"/>
                <a:gd name="connsiteY10" fmla="*/ 121920 h 1975104"/>
                <a:gd name="connsiteX0" fmla="*/ 0 w 2682240"/>
                <a:gd name="connsiteY0" fmla="*/ 1403380 h 2122708"/>
                <a:gd name="connsiteX1" fmla="*/ 207264 w 2682240"/>
                <a:gd name="connsiteY1" fmla="*/ 574324 h 2122708"/>
                <a:gd name="connsiteX2" fmla="*/ 1109472 w 2682240"/>
                <a:gd name="connsiteY2" fmla="*/ 147604 h 2122708"/>
                <a:gd name="connsiteX3" fmla="*/ 1266998 w 2682240"/>
                <a:gd name="connsiteY3" fmla="*/ 1459950 h 2122708"/>
                <a:gd name="connsiteX4" fmla="*/ 621792 w 2682240"/>
                <a:gd name="connsiteY4" fmla="*/ 1976404 h 2122708"/>
                <a:gd name="connsiteX5" fmla="*/ 1219200 w 2682240"/>
                <a:gd name="connsiteY5" fmla="*/ 2122708 h 2122708"/>
                <a:gd name="connsiteX6" fmla="*/ 1999488 w 2682240"/>
                <a:gd name="connsiteY6" fmla="*/ 1952020 h 2122708"/>
                <a:gd name="connsiteX7" fmla="*/ 2474976 w 2682240"/>
                <a:gd name="connsiteY7" fmla="*/ 1464340 h 2122708"/>
                <a:gd name="connsiteX8" fmla="*/ 2609088 w 2682240"/>
                <a:gd name="connsiteY8" fmla="*/ 805972 h 2122708"/>
                <a:gd name="connsiteX9" fmla="*/ 2682240 w 2682240"/>
                <a:gd name="connsiteY9" fmla="*/ 269524 h 2122708"/>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1999488 w 2682240"/>
                <a:gd name="connsiteY6" fmla="*/ 1952020 h 2140996"/>
                <a:gd name="connsiteX7" fmla="*/ 2474976 w 2682240"/>
                <a:gd name="connsiteY7" fmla="*/ 1464340 h 2140996"/>
                <a:gd name="connsiteX8" fmla="*/ 2609088 w 2682240"/>
                <a:gd name="connsiteY8" fmla="*/ 805972 h 2140996"/>
                <a:gd name="connsiteX9" fmla="*/ 2682240 w 2682240"/>
                <a:gd name="connsiteY9" fmla="*/ 269524 h 2140996"/>
                <a:gd name="connsiteX0" fmla="*/ 0 w 2682240"/>
                <a:gd name="connsiteY0" fmla="*/ 1403380 h 2140996"/>
                <a:gd name="connsiteX1" fmla="*/ 207264 w 2682240"/>
                <a:gd name="connsiteY1" fmla="*/ 574324 h 2140996"/>
                <a:gd name="connsiteX2" fmla="*/ 1109472 w 2682240"/>
                <a:gd name="connsiteY2" fmla="*/ 147604 h 2140996"/>
                <a:gd name="connsiteX3" fmla="*/ 1266998 w 2682240"/>
                <a:gd name="connsiteY3" fmla="*/ 1459950 h 2140996"/>
                <a:gd name="connsiteX4" fmla="*/ 621792 w 2682240"/>
                <a:gd name="connsiteY4" fmla="*/ 1976404 h 2140996"/>
                <a:gd name="connsiteX5" fmla="*/ 1219200 w 2682240"/>
                <a:gd name="connsiteY5" fmla="*/ 2122708 h 2140996"/>
                <a:gd name="connsiteX6" fmla="*/ 2474976 w 2682240"/>
                <a:gd name="connsiteY6" fmla="*/ 1464340 h 2140996"/>
                <a:gd name="connsiteX7" fmla="*/ 2609088 w 2682240"/>
                <a:gd name="connsiteY7" fmla="*/ 805972 h 2140996"/>
                <a:gd name="connsiteX8" fmla="*/ 2682240 w 2682240"/>
                <a:gd name="connsiteY8" fmla="*/ 269524 h 2140996"/>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82240"/>
                <a:gd name="connsiteY0" fmla="*/ 1403380 h 2047842"/>
                <a:gd name="connsiteX1" fmla="*/ 207264 w 2682240"/>
                <a:gd name="connsiteY1" fmla="*/ 574324 h 2047842"/>
                <a:gd name="connsiteX2" fmla="*/ 1109472 w 2682240"/>
                <a:gd name="connsiteY2" fmla="*/ 147604 h 2047842"/>
                <a:gd name="connsiteX3" fmla="*/ 1266998 w 2682240"/>
                <a:gd name="connsiteY3" fmla="*/ 1459950 h 2047842"/>
                <a:gd name="connsiteX4" fmla="*/ 621792 w 2682240"/>
                <a:gd name="connsiteY4" fmla="*/ 1976404 h 2047842"/>
                <a:gd name="connsiteX5" fmla="*/ 1909940 w 2682240"/>
                <a:gd name="connsiteY5" fmla="*/ 1888578 h 2047842"/>
                <a:gd name="connsiteX6" fmla="*/ 2474976 w 2682240"/>
                <a:gd name="connsiteY6" fmla="*/ 1464340 h 2047842"/>
                <a:gd name="connsiteX7" fmla="*/ 2609088 w 2682240"/>
                <a:gd name="connsiteY7" fmla="*/ 805972 h 2047842"/>
                <a:gd name="connsiteX8" fmla="*/ 2682240 w 2682240"/>
                <a:gd name="connsiteY8" fmla="*/ 269524 h 2047842"/>
                <a:gd name="connsiteX0" fmla="*/ 0 w 2609088"/>
                <a:gd name="connsiteY0" fmla="*/ 1403380 h 2047842"/>
                <a:gd name="connsiteX1" fmla="*/ 207264 w 2609088"/>
                <a:gd name="connsiteY1" fmla="*/ 574324 h 2047842"/>
                <a:gd name="connsiteX2" fmla="*/ 1109472 w 2609088"/>
                <a:gd name="connsiteY2" fmla="*/ 147604 h 2047842"/>
                <a:gd name="connsiteX3" fmla="*/ 1266998 w 2609088"/>
                <a:gd name="connsiteY3" fmla="*/ 1459950 h 2047842"/>
                <a:gd name="connsiteX4" fmla="*/ 621792 w 2609088"/>
                <a:gd name="connsiteY4" fmla="*/ 1976404 h 2047842"/>
                <a:gd name="connsiteX5" fmla="*/ 1909940 w 2609088"/>
                <a:gd name="connsiteY5" fmla="*/ 1888578 h 2047842"/>
                <a:gd name="connsiteX6" fmla="*/ 2474976 w 2609088"/>
                <a:gd name="connsiteY6" fmla="*/ 1464340 h 2047842"/>
                <a:gd name="connsiteX7" fmla="*/ 2609088 w 2609088"/>
                <a:gd name="connsiteY7" fmla="*/ 805972 h 2047842"/>
                <a:gd name="connsiteX0" fmla="*/ 0 w 2474976"/>
                <a:gd name="connsiteY0" fmla="*/ 1403380 h 2047842"/>
                <a:gd name="connsiteX1" fmla="*/ 207264 w 2474976"/>
                <a:gd name="connsiteY1" fmla="*/ 574324 h 2047842"/>
                <a:gd name="connsiteX2" fmla="*/ 1109472 w 2474976"/>
                <a:gd name="connsiteY2" fmla="*/ 147604 h 2047842"/>
                <a:gd name="connsiteX3" fmla="*/ 1266998 w 2474976"/>
                <a:gd name="connsiteY3" fmla="*/ 1459950 h 2047842"/>
                <a:gd name="connsiteX4" fmla="*/ 621792 w 2474976"/>
                <a:gd name="connsiteY4" fmla="*/ 1976404 h 2047842"/>
                <a:gd name="connsiteX5" fmla="*/ 1909940 w 2474976"/>
                <a:gd name="connsiteY5" fmla="*/ 1888578 h 2047842"/>
                <a:gd name="connsiteX6" fmla="*/ 2474976 w 2474976"/>
                <a:gd name="connsiteY6" fmla="*/ 1464340 h 2047842"/>
                <a:gd name="connsiteX0" fmla="*/ 0 w 1909940"/>
                <a:gd name="connsiteY0" fmla="*/ 1403380 h 2047842"/>
                <a:gd name="connsiteX1" fmla="*/ 207264 w 1909940"/>
                <a:gd name="connsiteY1" fmla="*/ 574324 h 2047842"/>
                <a:gd name="connsiteX2" fmla="*/ 1109472 w 1909940"/>
                <a:gd name="connsiteY2" fmla="*/ 147604 h 2047842"/>
                <a:gd name="connsiteX3" fmla="*/ 1266998 w 1909940"/>
                <a:gd name="connsiteY3" fmla="*/ 1459950 h 2047842"/>
                <a:gd name="connsiteX4" fmla="*/ 621792 w 1909940"/>
                <a:gd name="connsiteY4" fmla="*/ 1976404 h 2047842"/>
                <a:gd name="connsiteX5" fmla="*/ 1909940 w 1909940"/>
                <a:gd name="connsiteY5" fmla="*/ 1888578 h 2047842"/>
                <a:gd name="connsiteX0" fmla="*/ 0 w 1348278"/>
                <a:gd name="connsiteY0" fmla="*/ 1403380 h 1976404"/>
                <a:gd name="connsiteX1" fmla="*/ 207264 w 1348278"/>
                <a:gd name="connsiteY1" fmla="*/ 574324 h 1976404"/>
                <a:gd name="connsiteX2" fmla="*/ 1109472 w 1348278"/>
                <a:gd name="connsiteY2" fmla="*/ 147604 h 1976404"/>
                <a:gd name="connsiteX3" fmla="*/ 1266998 w 1348278"/>
                <a:gd name="connsiteY3" fmla="*/ 1459950 h 1976404"/>
                <a:gd name="connsiteX4" fmla="*/ 621792 w 1348278"/>
                <a:gd name="connsiteY4" fmla="*/ 1976404 h 1976404"/>
                <a:gd name="connsiteX0" fmla="*/ 0 w 1348278"/>
                <a:gd name="connsiteY0" fmla="*/ 1403380 h 1459950"/>
                <a:gd name="connsiteX1" fmla="*/ 207264 w 1348278"/>
                <a:gd name="connsiteY1" fmla="*/ 574324 h 1459950"/>
                <a:gd name="connsiteX2" fmla="*/ 1109472 w 1348278"/>
                <a:gd name="connsiteY2" fmla="*/ 147604 h 1459950"/>
                <a:gd name="connsiteX3" fmla="*/ 1266998 w 1348278"/>
                <a:gd name="connsiteY3" fmla="*/ 1459950 h 1459950"/>
                <a:gd name="connsiteX0" fmla="*/ 0 w 1109472"/>
                <a:gd name="connsiteY0" fmla="*/ 1403380 h 1403380"/>
                <a:gd name="connsiteX1" fmla="*/ 207264 w 1109472"/>
                <a:gd name="connsiteY1" fmla="*/ 574324 h 1403380"/>
                <a:gd name="connsiteX2" fmla="*/ 1109472 w 1109472"/>
                <a:gd name="connsiteY2" fmla="*/ 147604 h 1403380"/>
                <a:gd name="connsiteX0" fmla="*/ 0 w 819575"/>
                <a:gd name="connsiteY0" fmla="*/ 1314693 h 1314693"/>
                <a:gd name="connsiteX1" fmla="*/ 207264 w 819575"/>
                <a:gd name="connsiteY1" fmla="*/ 485637 h 1314693"/>
                <a:gd name="connsiteX2" fmla="*/ 819575 w 819575"/>
                <a:gd name="connsiteY2" fmla="*/ 147604 h 1314693"/>
                <a:gd name="connsiteX0" fmla="*/ 0 w 819575"/>
                <a:gd name="connsiteY0" fmla="*/ 1183400 h 1183400"/>
                <a:gd name="connsiteX1" fmla="*/ 207264 w 819575"/>
                <a:gd name="connsiteY1" fmla="*/ 354344 h 1183400"/>
                <a:gd name="connsiteX2" fmla="*/ 819575 w 819575"/>
                <a:gd name="connsiteY2" fmla="*/ 16311 h 1183400"/>
              </a:gdLst>
              <a:ahLst/>
              <a:cxnLst>
                <a:cxn ang="0">
                  <a:pos x="connsiteX0" y="connsiteY0"/>
                </a:cxn>
                <a:cxn ang="0">
                  <a:pos x="connsiteX1" y="connsiteY1"/>
                </a:cxn>
                <a:cxn ang="0">
                  <a:pos x="connsiteX2" y="connsiteY2"/>
                </a:cxn>
              </a:cxnLst>
              <a:rect l="l" t="t" r="r" b="b"/>
              <a:pathLst>
                <a:path w="819575" h="1183400">
                  <a:moveTo>
                    <a:pt x="0" y="1183400"/>
                  </a:moveTo>
                  <a:cubicBezTo>
                    <a:pt x="4344" y="878484"/>
                    <a:pt x="70668" y="548859"/>
                    <a:pt x="207264" y="354344"/>
                  </a:cubicBezTo>
                  <a:cubicBezTo>
                    <a:pt x="343860" y="159829"/>
                    <a:pt x="621453" y="0"/>
                    <a:pt x="819575" y="16311"/>
                  </a:cubicBezTo>
                </a:path>
              </a:pathLst>
            </a:custGeom>
            <a:ln w="12700">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60420" name="TextBox 64"/>
            <p:cNvSpPr txBox="1">
              <a:spLocks noChangeArrowheads="1"/>
            </p:cNvSpPr>
            <p:nvPr/>
          </p:nvSpPr>
          <p:spPr bwMode="auto">
            <a:xfrm>
              <a:off x="1319212" y="3233737"/>
              <a:ext cx="288925" cy="303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t</a:t>
              </a:r>
              <a:r>
                <a:rPr lang="en-GB" sz="1800" baseline="-25000">
                  <a:latin typeface="Calibri" charset="0"/>
                </a:rPr>
                <a:t>o</a:t>
              </a:r>
              <a:endParaRPr lang="en-GB" sz="1800">
                <a:latin typeface="Calibri" charset="0"/>
              </a:endParaRPr>
            </a:p>
          </p:txBody>
        </p:sp>
        <p:sp>
          <p:nvSpPr>
            <p:cNvPr id="60421" name="TextBox 65"/>
            <p:cNvSpPr txBox="1">
              <a:spLocks noChangeArrowheads="1"/>
            </p:cNvSpPr>
            <p:nvPr/>
          </p:nvSpPr>
          <p:spPr bwMode="auto">
            <a:xfrm>
              <a:off x="2490787" y="2733675"/>
              <a:ext cx="287338" cy="303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t</a:t>
              </a:r>
              <a:r>
                <a:rPr lang="en-GB" sz="1800" baseline="-25000">
                  <a:latin typeface="Calibri" charset="0"/>
                </a:rPr>
                <a:t>1</a:t>
              </a:r>
              <a:endParaRPr lang="en-GB" sz="1800">
                <a:latin typeface="Calibri" charset="0"/>
              </a:endParaRPr>
            </a:p>
          </p:txBody>
        </p:sp>
        <p:grpSp>
          <p:nvGrpSpPr>
            <p:cNvPr id="60422" name="Group 43"/>
            <p:cNvGrpSpPr>
              <a:grpSpLocks/>
            </p:cNvGrpSpPr>
            <p:nvPr/>
          </p:nvGrpSpPr>
          <p:grpSpPr bwMode="auto">
            <a:xfrm rot="5400000">
              <a:off x="2669381" y="2340768"/>
              <a:ext cx="142875" cy="500063"/>
              <a:chOff x="500034" y="1428737"/>
              <a:chExt cx="142876" cy="500065"/>
            </a:xfrm>
          </p:grpSpPr>
          <p:cxnSp>
            <p:nvCxnSpPr>
              <p:cNvPr id="68" name="Straight Arrow Connector 67"/>
              <p:cNvCxnSpPr/>
              <p:nvPr/>
            </p:nvCxnSpPr>
            <p:spPr>
              <a:xfrm rot="5400000" flipH="1" flipV="1">
                <a:off x="354071" y="1643410"/>
                <a:ext cx="428367"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497736" y="1788376"/>
                <a:ext cx="142343" cy="142353"/>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60423" name="Group 40"/>
            <p:cNvGrpSpPr>
              <a:grpSpLocks/>
            </p:cNvGrpSpPr>
            <p:nvPr/>
          </p:nvGrpSpPr>
          <p:grpSpPr bwMode="auto">
            <a:xfrm>
              <a:off x="1657350" y="2947987"/>
              <a:ext cx="142875" cy="500063"/>
              <a:chOff x="500034" y="1428737"/>
              <a:chExt cx="142876" cy="500065"/>
            </a:xfrm>
          </p:grpSpPr>
          <p:cxnSp>
            <p:nvCxnSpPr>
              <p:cNvPr id="71" name="Straight Arrow Connector 70"/>
              <p:cNvCxnSpPr/>
              <p:nvPr/>
            </p:nvCxnSpPr>
            <p:spPr>
              <a:xfrm rot="5400000" flipH="1" flipV="1">
                <a:off x="357290" y="1642923"/>
                <a:ext cx="428333"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72" name="Oval 71"/>
              <p:cNvSpPr/>
              <p:nvPr/>
            </p:nvSpPr>
            <p:spPr>
              <a:xfrm>
                <a:off x="499626" y="1786571"/>
                <a:ext cx="143660" cy="142343"/>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100" name="Rectangle 99"/>
            <p:cNvSpPr/>
            <p:nvPr/>
          </p:nvSpPr>
          <p:spPr>
            <a:xfrm>
              <a:off x="1818885" y="2366888"/>
              <a:ext cx="1286403" cy="71823"/>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60425" name="TextBox 103"/>
            <p:cNvSpPr txBox="1">
              <a:spLocks noChangeArrowheads="1"/>
            </p:cNvSpPr>
            <p:nvPr/>
          </p:nvSpPr>
          <p:spPr bwMode="auto">
            <a:xfrm>
              <a:off x="6858000" y="3295650"/>
              <a:ext cx="1668463" cy="48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Player model update at t</a:t>
              </a:r>
              <a:r>
                <a:rPr lang="en-GB" sz="1600" baseline="-25000">
                  <a:latin typeface="Calibri" charset="0"/>
                </a:rPr>
                <a:t>1</a:t>
              </a:r>
            </a:p>
          </p:txBody>
        </p:sp>
        <p:cxnSp>
          <p:nvCxnSpPr>
            <p:cNvPr id="105" name="Straight Arrow Connector 104"/>
            <p:cNvCxnSpPr>
              <a:stCxn id="60433" idx="0"/>
            </p:cNvCxnSpPr>
            <p:nvPr/>
          </p:nvCxnSpPr>
          <p:spPr>
            <a:xfrm rot="5400000" flipH="1" flipV="1">
              <a:off x="4786780" y="2509839"/>
              <a:ext cx="642496" cy="1072220"/>
            </a:xfrm>
            <a:prstGeom prst="straightConnector1">
              <a:avLst/>
            </a:prstGeom>
            <a:ln w="12700">
              <a:headEnd type="none"/>
              <a:tailEnd type="arrow"/>
            </a:ln>
          </p:spPr>
          <p:style>
            <a:lnRef idx="1">
              <a:schemeClr val="accent1"/>
            </a:lnRef>
            <a:fillRef idx="0">
              <a:schemeClr val="accent1"/>
            </a:fillRef>
            <a:effectRef idx="0">
              <a:schemeClr val="accent1"/>
            </a:effectRef>
            <a:fontRef idx="minor">
              <a:schemeClr val="tx1"/>
            </a:fontRef>
          </p:style>
        </p:cxnSp>
        <p:sp>
          <p:nvSpPr>
            <p:cNvPr id="60427" name="TextBox 105"/>
            <p:cNvSpPr txBox="1">
              <a:spLocks noChangeArrowheads="1"/>
            </p:cNvSpPr>
            <p:nvPr/>
          </p:nvSpPr>
          <p:spPr bwMode="auto">
            <a:xfrm>
              <a:off x="1176337" y="4200525"/>
              <a:ext cx="2786063" cy="582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a) Player model showing the object avoiding the wall</a:t>
              </a:r>
            </a:p>
          </p:txBody>
        </p:sp>
        <p:grpSp>
          <p:nvGrpSpPr>
            <p:cNvPr id="60428" name="Group 43"/>
            <p:cNvGrpSpPr>
              <a:grpSpLocks/>
            </p:cNvGrpSpPr>
            <p:nvPr/>
          </p:nvGrpSpPr>
          <p:grpSpPr bwMode="auto">
            <a:xfrm rot="5400000">
              <a:off x="6607969" y="2343943"/>
              <a:ext cx="142875" cy="500063"/>
              <a:chOff x="500034" y="1428737"/>
              <a:chExt cx="142876" cy="500065"/>
            </a:xfrm>
          </p:grpSpPr>
          <p:cxnSp>
            <p:nvCxnSpPr>
              <p:cNvPr id="110" name="Straight Arrow Connector 109"/>
              <p:cNvCxnSpPr/>
              <p:nvPr/>
            </p:nvCxnSpPr>
            <p:spPr>
              <a:xfrm rot="5400000" flipH="1" flipV="1">
                <a:off x="354814" y="1643124"/>
                <a:ext cx="428367" cy="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497173" y="1788090"/>
                <a:ext cx="143648" cy="142353"/>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112" name="Rectangle 111"/>
            <p:cNvSpPr/>
            <p:nvPr/>
          </p:nvSpPr>
          <p:spPr>
            <a:xfrm>
              <a:off x="5714661" y="2366888"/>
              <a:ext cx="1286402" cy="71823"/>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nvGrpSpPr>
            <p:cNvPr id="6" name="Group 43"/>
            <p:cNvGrpSpPr/>
            <p:nvPr/>
          </p:nvGrpSpPr>
          <p:grpSpPr>
            <a:xfrm>
              <a:off x="5572132" y="1652567"/>
              <a:ext cx="142876" cy="500066"/>
              <a:chOff x="500034" y="1428736"/>
              <a:chExt cx="142876" cy="500066"/>
            </a:xfrm>
            <a:solidFill>
              <a:schemeClr val="accent5">
                <a:lumMod val="40000"/>
                <a:lumOff val="60000"/>
                <a:alpha val="49000"/>
              </a:schemeClr>
            </a:solidFill>
          </p:grpSpPr>
          <p:cxnSp>
            <p:nvCxnSpPr>
              <p:cNvPr id="116" name="Straight Arrow Connector 115"/>
              <p:cNvCxnSpPr>
                <a:stCxn id="117" idx="0"/>
              </p:cNvCxnSpPr>
              <p:nvPr/>
            </p:nvCxnSpPr>
            <p:spPr>
              <a:xfrm rot="16200000">
                <a:off x="392879" y="1607330"/>
                <a:ext cx="357189" cy="2"/>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17" name="Oval 116"/>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7" name="Group 43"/>
            <p:cNvGrpSpPr/>
            <p:nvPr/>
          </p:nvGrpSpPr>
          <p:grpSpPr>
            <a:xfrm>
              <a:off x="5572132" y="2938451"/>
              <a:ext cx="142876" cy="500066"/>
              <a:chOff x="500034" y="1428736"/>
              <a:chExt cx="142876" cy="500066"/>
            </a:xfrm>
            <a:solidFill>
              <a:schemeClr val="accent5">
                <a:lumMod val="40000"/>
                <a:lumOff val="60000"/>
                <a:alpha val="49000"/>
              </a:schemeClr>
            </a:solidFill>
          </p:grpSpPr>
          <p:cxnSp>
            <p:nvCxnSpPr>
              <p:cNvPr id="128" name="Straight Arrow Connector 127"/>
              <p:cNvCxnSpPr>
                <a:stCxn id="129" idx="0"/>
              </p:cNvCxnSpPr>
              <p:nvPr/>
            </p:nvCxnSpPr>
            <p:spPr>
              <a:xfrm rot="16200000">
                <a:off x="392879" y="1607330"/>
                <a:ext cx="357189" cy="2"/>
              </a:xfrm>
              <a:prstGeom prst="straightConnector1">
                <a:avLst/>
              </a:prstGeom>
              <a:grpFill/>
              <a:ln w="22225">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500034" y="1785926"/>
                <a:ext cx="142876" cy="142876"/>
              </a:xfrm>
              <a:prstGeom prst="ellips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cxnSp>
          <p:nvCxnSpPr>
            <p:cNvPr id="143" name="Straight Connector 142"/>
            <p:cNvCxnSpPr/>
            <p:nvPr/>
          </p:nvCxnSpPr>
          <p:spPr>
            <a:xfrm rot="5400000" flipH="1" flipV="1">
              <a:off x="5072812" y="2724048"/>
              <a:ext cx="1142651"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60433" name="TextBox 151"/>
            <p:cNvSpPr txBox="1">
              <a:spLocks noChangeArrowheads="1"/>
            </p:cNvSpPr>
            <p:nvPr/>
          </p:nvSpPr>
          <p:spPr bwMode="auto">
            <a:xfrm>
              <a:off x="4000500" y="3367087"/>
              <a:ext cx="1143000" cy="683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600">
                  <a:latin typeface="Calibri" charset="0"/>
                </a:rPr>
                <a:t>Path of ghost model after update at t</a:t>
              </a:r>
              <a:r>
                <a:rPr lang="en-GB" sz="1600" baseline="-25000">
                  <a:latin typeface="Calibri" charset="0"/>
                </a:rPr>
                <a:t>0</a:t>
              </a:r>
            </a:p>
          </p:txBody>
        </p:sp>
        <p:cxnSp>
          <p:nvCxnSpPr>
            <p:cNvPr id="155" name="Straight Arrow Connector 154"/>
            <p:cNvCxnSpPr>
              <a:stCxn id="60425" idx="0"/>
            </p:cNvCxnSpPr>
            <p:nvPr/>
          </p:nvCxnSpPr>
          <p:spPr>
            <a:xfrm rot="16200000" flipV="1">
              <a:off x="6796050" y="2399488"/>
              <a:ext cx="651637" cy="1140132"/>
            </a:xfrm>
            <a:prstGeom prst="straightConnector1">
              <a:avLst/>
            </a:prstGeom>
            <a:ln w="12700">
              <a:headEnd type="none"/>
              <a:tailEnd type="arrow"/>
            </a:ln>
          </p:spPr>
          <p:style>
            <a:lnRef idx="1">
              <a:schemeClr val="accent1"/>
            </a:lnRef>
            <a:fillRef idx="0">
              <a:schemeClr val="accent1"/>
            </a:fillRef>
            <a:effectRef idx="0">
              <a:schemeClr val="accent1"/>
            </a:effectRef>
            <a:fontRef idx="minor">
              <a:schemeClr val="tx1"/>
            </a:fontRef>
          </p:style>
        </p:cxnSp>
        <p:sp>
          <p:nvSpPr>
            <p:cNvPr id="60435" name="TextBox 157"/>
            <p:cNvSpPr txBox="1">
              <a:spLocks noChangeArrowheads="1"/>
            </p:cNvSpPr>
            <p:nvPr/>
          </p:nvSpPr>
          <p:spPr bwMode="auto">
            <a:xfrm>
              <a:off x="4857750" y="4200525"/>
              <a:ext cx="2714625" cy="835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b) After the update at t1 the ghost model cannot converge </a:t>
              </a:r>
            </a:p>
          </p:txBody>
        </p:sp>
      </p:grpSp>
    </p:spTree>
    <p:extLst>
      <p:ext uri="{BB962C8B-B14F-4D97-AF65-F5344CB8AC3E}">
        <p14:creationId xmlns:p14="http://schemas.microsoft.com/office/powerpoint/2010/main" val="29798263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Placeholder 4"/>
          <p:cNvSpPr>
            <a:spLocks noGrp="1"/>
          </p:cNvSpPr>
          <p:nvPr>
            <p:ph type="body" idx="1"/>
          </p:nvPr>
        </p:nvSpPr>
        <p:spPr/>
        <p:txBody>
          <a:bodyPr/>
          <a:lstStyle/>
          <a:p>
            <a:endParaRPr lang="en-US">
              <a:latin typeface="Tw Cen MT" charset="0"/>
              <a:ea typeface="ＭＳ Ｐゴシック" charset="0"/>
              <a:cs typeface="ＭＳ Ｐゴシック" charset="0"/>
            </a:endParaRPr>
          </a:p>
        </p:txBody>
      </p:sp>
      <p:sp>
        <p:nvSpPr>
          <p:cNvPr id="4" name="Title 3"/>
          <p:cNvSpPr>
            <a:spLocks noGrp="1"/>
          </p:cNvSpPr>
          <p:nvPr>
            <p:ph type="title"/>
          </p:nvPr>
        </p:nvSpPr>
        <p:spPr/>
        <p:txBody>
          <a:bodyPr/>
          <a:lstStyle/>
          <a:p>
            <a:r>
              <a:rPr lang="en-US" sz="2900" cap="none">
                <a:latin typeface="Tw Cen MT" charset="0"/>
                <a:ea typeface="ＭＳ Ｐゴシック" charset="0"/>
                <a:cs typeface="ＭＳ Ｐゴシック" charset="0"/>
              </a:rPr>
              <a:t>INTERPOLATION, PLAYOUT DELAYS AND LOCAL LAG</a:t>
            </a:r>
          </a:p>
        </p:txBody>
      </p:sp>
    </p:spTree>
    <p:extLst>
      <p:ext uri="{BB962C8B-B14F-4D97-AF65-F5344CB8AC3E}">
        <p14:creationId xmlns:p14="http://schemas.microsoft.com/office/powerpoint/2010/main" val="27085201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4"/>
          <p:cNvSpPr>
            <a:spLocks noGrp="1"/>
          </p:cNvSpPr>
          <p:nvPr>
            <p:ph type="body" idx="1"/>
          </p:nvPr>
        </p:nvSpPr>
        <p:spPr/>
        <p:txBody>
          <a:bodyPr/>
          <a:lstStyle/>
          <a:p>
            <a:endParaRPr lang="en-US">
              <a:latin typeface="Tw Cen MT" charset="0"/>
              <a:ea typeface="ＭＳ Ｐゴシック" charset="0"/>
              <a:cs typeface="ＭＳ Ｐゴシック" charset="0"/>
            </a:endParaRPr>
          </a:p>
        </p:txBody>
      </p:sp>
      <p:sp>
        <p:nvSpPr>
          <p:cNvPr id="4" name="Title 3"/>
          <p:cNvSpPr>
            <a:spLocks noGrp="1"/>
          </p:cNvSpPr>
          <p:nvPr>
            <p:ph type="title"/>
          </p:nvPr>
        </p:nvSpPr>
        <p:spPr/>
        <p:txBody>
          <a:bodyPr/>
          <a:lstStyle/>
          <a:p>
            <a:r>
              <a:rPr lang="en-US" sz="2900" cap="none">
                <a:latin typeface="Tw Cen MT" charset="0"/>
                <a:ea typeface="ＭＳ Ｐゴシック" charset="0"/>
                <a:cs typeface="ＭＳ Ｐゴシック" charset="0"/>
              </a:rPr>
              <a:t>DUMB CLIENT AND LOCKSTEP SYNCHRONISATION</a:t>
            </a:r>
          </a:p>
        </p:txBody>
      </p:sp>
    </p:spTree>
    <p:extLst>
      <p:ext uri="{BB962C8B-B14F-4D97-AF65-F5344CB8AC3E}">
        <p14:creationId xmlns:p14="http://schemas.microsoft.com/office/powerpoint/2010/main" val="371375223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Interpolation</a:t>
            </a:r>
            <a:endParaRPr lang="en-US" dirty="0"/>
          </a:p>
        </p:txBody>
      </p:sp>
      <p:sp>
        <p:nvSpPr>
          <p:cNvPr id="5" name="Content Placeholder 4"/>
          <p:cNvSpPr>
            <a:spLocks noGrp="1"/>
          </p:cNvSpPr>
          <p:nvPr>
            <p:ph sz="quarter" idx="1"/>
          </p:nvPr>
        </p:nvSpPr>
        <p:spPr/>
        <p:txBody>
          <a:bodyPr/>
          <a:lstStyle/>
          <a:p>
            <a:r>
              <a:rPr lang="en-US" dirty="0" smtClean="0"/>
              <a:t>Extrapolation is tricky, so why not just interpolate?</a:t>
            </a:r>
          </a:p>
          <a:p>
            <a:r>
              <a:rPr lang="en-US" dirty="0" smtClean="0"/>
              <a:t>Just delay all received information until there are two messages, and interpolate between them</a:t>
            </a:r>
          </a:p>
          <a:p>
            <a:r>
              <a:rPr lang="en-US" dirty="0" smtClean="0"/>
              <a:t>Only adds delay equal to the time between sending packets</a:t>
            </a:r>
            <a:endParaRPr lang="en-US" dirty="0"/>
          </a:p>
        </p:txBody>
      </p:sp>
    </p:spTree>
    <p:extLst>
      <p:ext uri="{BB962C8B-B14F-4D97-AF65-F5344CB8AC3E}">
        <p14:creationId xmlns:p14="http://schemas.microsoft.com/office/powerpoint/2010/main" val="284208436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4" name="Straight Connector 163"/>
          <p:cNvCxnSpPr/>
          <p:nvPr/>
        </p:nvCxnSpPr>
        <p:spPr>
          <a:xfrm>
            <a:off x="6884988" y="4449763"/>
            <a:ext cx="333375" cy="22860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63491" name="TextBox 3"/>
          <p:cNvSpPr txBox="1">
            <a:spLocks noChangeArrowheads="1"/>
          </p:cNvSpPr>
          <p:nvPr/>
        </p:nvSpPr>
        <p:spPr bwMode="auto">
          <a:xfrm>
            <a:off x="1655763" y="6477000"/>
            <a:ext cx="1236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a:latin typeface="Calibri" charset="0"/>
              </a:rPr>
              <a:t>Sender</a:t>
            </a:r>
          </a:p>
        </p:txBody>
      </p:sp>
      <p:sp>
        <p:nvSpPr>
          <p:cNvPr id="63492" name="TextBox 16"/>
          <p:cNvSpPr txBox="1">
            <a:spLocks noChangeArrowheads="1"/>
          </p:cNvSpPr>
          <p:nvPr/>
        </p:nvSpPr>
        <p:spPr bwMode="auto">
          <a:xfrm>
            <a:off x="4633913" y="6477000"/>
            <a:ext cx="1236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a:latin typeface="Calibri" charset="0"/>
              </a:rPr>
              <a:t>Receiver</a:t>
            </a:r>
          </a:p>
        </p:txBody>
      </p:sp>
      <p:grpSp>
        <p:nvGrpSpPr>
          <p:cNvPr id="63493" name="Group 76"/>
          <p:cNvGrpSpPr>
            <a:grpSpLocks/>
          </p:cNvGrpSpPr>
          <p:nvPr/>
        </p:nvGrpSpPr>
        <p:grpSpPr bwMode="auto">
          <a:xfrm>
            <a:off x="3117850" y="1860550"/>
            <a:ext cx="180975" cy="4270375"/>
            <a:chOff x="3143240" y="857232"/>
            <a:chExt cx="231092" cy="5429288"/>
          </a:xfrm>
        </p:grpSpPr>
        <p:cxnSp>
          <p:nvCxnSpPr>
            <p:cNvPr id="5" name="Straight Connector 4"/>
            <p:cNvCxnSpPr/>
            <p:nvPr/>
          </p:nvCxnSpPr>
          <p:spPr>
            <a:xfrm rot="16200000" flipH="1">
              <a:off x="558331" y="3559714"/>
              <a:ext cx="5429288" cy="24325"/>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43240" y="3571877"/>
              <a:ext cx="212849"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485" y="4857548"/>
              <a:ext cx="2128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61485" y="6143220"/>
              <a:ext cx="2128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143240" y="1000534"/>
              <a:ext cx="212849"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143240" y="2286204"/>
              <a:ext cx="212849"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grpSp>
      <p:cxnSp>
        <p:nvCxnSpPr>
          <p:cNvPr id="26" name="Straight Arrow Connector 25"/>
          <p:cNvCxnSpPr/>
          <p:nvPr/>
        </p:nvCxnSpPr>
        <p:spPr>
          <a:xfrm>
            <a:off x="3228975" y="1973263"/>
            <a:ext cx="1181100" cy="842962"/>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grpSp>
        <p:nvGrpSpPr>
          <p:cNvPr id="63495" name="Group 77"/>
          <p:cNvGrpSpPr>
            <a:grpSpLocks/>
          </p:cNvGrpSpPr>
          <p:nvPr/>
        </p:nvGrpSpPr>
        <p:grpSpPr bwMode="auto">
          <a:xfrm>
            <a:off x="4340225" y="1860550"/>
            <a:ext cx="180975" cy="4270375"/>
            <a:chOff x="3143240" y="857232"/>
            <a:chExt cx="231092" cy="5429288"/>
          </a:xfrm>
        </p:grpSpPr>
        <p:cxnSp>
          <p:nvCxnSpPr>
            <p:cNvPr id="79" name="Straight Connector 78"/>
            <p:cNvCxnSpPr/>
            <p:nvPr/>
          </p:nvCxnSpPr>
          <p:spPr>
            <a:xfrm rot="16200000" flipH="1">
              <a:off x="558331" y="3559714"/>
              <a:ext cx="5429288" cy="24325"/>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143240" y="3571877"/>
              <a:ext cx="212849"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161485" y="4857548"/>
              <a:ext cx="2128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161485" y="6143220"/>
              <a:ext cx="2128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143240" y="1000534"/>
              <a:ext cx="212849"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143240" y="2286204"/>
              <a:ext cx="212849"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grpSp>
      <p:cxnSp>
        <p:nvCxnSpPr>
          <p:cNvPr id="86" name="Straight Arrow Connector 85"/>
          <p:cNvCxnSpPr/>
          <p:nvPr/>
        </p:nvCxnSpPr>
        <p:spPr>
          <a:xfrm>
            <a:off x="3228975" y="2984500"/>
            <a:ext cx="1181100" cy="8429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3228975" y="3995738"/>
            <a:ext cx="1181100" cy="842962"/>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3228975" y="5006975"/>
            <a:ext cx="1181100" cy="8429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grpSp>
        <p:nvGrpSpPr>
          <p:cNvPr id="63499" name="Group 101"/>
          <p:cNvGrpSpPr>
            <a:grpSpLocks/>
          </p:cNvGrpSpPr>
          <p:nvPr/>
        </p:nvGrpSpPr>
        <p:grpSpPr bwMode="auto">
          <a:xfrm>
            <a:off x="1600200" y="1524000"/>
            <a:ext cx="1347788" cy="955675"/>
            <a:chOff x="428596" y="571480"/>
            <a:chExt cx="1714512" cy="1214446"/>
          </a:xfrm>
        </p:grpSpPr>
        <p:sp>
          <p:nvSpPr>
            <p:cNvPr id="71" name="Rectangle 70"/>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01" name="Teardrop 100"/>
            <p:cNvSpPr/>
            <p:nvPr/>
          </p:nvSpPr>
          <p:spPr>
            <a:xfrm rot="5400000">
              <a:off x="713424" y="928467"/>
              <a:ext cx="163405" cy="163575"/>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grpSp>
        <p:nvGrpSpPr>
          <p:cNvPr id="63500" name="Group 102"/>
          <p:cNvGrpSpPr>
            <a:grpSpLocks/>
          </p:cNvGrpSpPr>
          <p:nvPr/>
        </p:nvGrpSpPr>
        <p:grpSpPr bwMode="auto">
          <a:xfrm>
            <a:off x="1600200" y="2535238"/>
            <a:ext cx="1347788" cy="955675"/>
            <a:chOff x="428596" y="571480"/>
            <a:chExt cx="1714512" cy="1214446"/>
          </a:xfrm>
        </p:grpSpPr>
        <p:sp>
          <p:nvSpPr>
            <p:cNvPr id="104" name="Rectangle 103"/>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05" name="Teardrop 104"/>
            <p:cNvSpPr/>
            <p:nvPr/>
          </p:nvSpPr>
          <p:spPr>
            <a:xfrm rot="2677788">
              <a:off x="1123286" y="1192824"/>
              <a:ext cx="163576" cy="165423"/>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63501" name="Group 105"/>
          <p:cNvGrpSpPr>
            <a:grpSpLocks/>
          </p:cNvGrpSpPr>
          <p:nvPr/>
        </p:nvGrpSpPr>
        <p:grpSpPr bwMode="auto">
          <a:xfrm>
            <a:off x="1600200" y="3546475"/>
            <a:ext cx="1347788" cy="955675"/>
            <a:chOff x="428596" y="571480"/>
            <a:chExt cx="1714512" cy="1214446"/>
          </a:xfrm>
        </p:grpSpPr>
        <p:sp>
          <p:nvSpPr>
            <p:cNvPr id="107" name="Rectangle 106"/>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08" name="Teardrop 107"/>
            <p:cNvSpPr/>
            <p:nvPr/>
          </p:nvSpPr>
          <p:spPr>
            <a:xfrm rot="1208035">
              <a:off x="1462553" y="819615"/>
              <a:ext cx="163576" cy="163405"/>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63502" name="Group 108"/>
          <p:cNvGrpSpPr>
            <a:grpSpLocks/>
          </p:cNvGrpSpPr>
          <p:nvPr/>
        </p:nvGrpSpPr>
        <p:grpSpPr bwMode="auto">
          <a:xfrm>
            <a:off x="1600200" y="4557713"/>
            <a:ext cx="1347788" cy="955675"/>
            <a:chOff x="428596" y="571480"/>
            <a:chExt cx="1714512" cy="1214446"/>
          </a:xfrm>
        </p:grpSpPr>
        <p:sp>
          <p:nvSpPr>
            <p:cNvPr id="110" name="Rectangle 109"/>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11" name="Teardrop 110"/>
            <p:cNvSpPr/>
            <p:nvPr/>
          </p:nvSpPr>
          <p:spPr>
            <a:xfrm rot="2677788">
              <a:off x="1819996" y="605774"/>
              <a:ext cx="163575" cy="163406"/>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sp>
        <p:nvSpPr>
          <p:cNvPr id="113" name="Rectangle 112"/>
          <p:cNvSpPr/>
          <p:nvPr/>
        </p:nvSpPr>
        <p:spPr>
          <a:xfrm>
            <a:off x="4578350" y="2535238"/>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14" name="Teardrop 113"/>
          <p:cNvSpPr/>
          <p:nvPr/>
        </p:nvSpPr>
        <p:spPr>
          <a:xfrm rot="5400000">
            <a:off x="4802188" y="2816225"/>
            <a:ext cx="128588" cy="128587"/>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16" name="Rectangle 115"/>
          <p:cNvSpPr/>
          <p:nvPr/>
        </p:nvSpPr>
        <p:spPr>
          <a:xfrm>
            <a:off x="4578350" y="3546475"/>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17" name="Teardrop 116"/>
          <p:cNvSpPr/>
          <p:nvPr/>
        </p:nvSpPr>
        <p:spPr>
          <a:xfrm rot="2677788">
            <a:off x="5122863" y="4035425"/>
            <a:ext cx="128587" cy="128588"/>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19" name="Rectangle 118"/>
          <p:cNvSpPr/>
          <p:nvPr/>
        </p:nvSpPr>
        <p:spPr>
          <a:xfrm>
            <a:off x="4578350" y="4557713"/>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20" name="Teardrop 119"/>
          <p:cNvSpPr/>
          <p:nvPr/>
        </p:nvSpPr>
        <p:spPr>
          <a:xfrm rot="1208035">
            <a:off x="5391150" y="4752975"/>
            <a:ext cx="128588" cy="128588"/>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22" name="Rectangle 121"/>
          <p:cNvSpPr/>
          <p:nvPr/>
        </p:nvSpPr>
        <p:spPr>
          <a:xfrm>
            <a:off x="4578350" y="5568950"/>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23" name="Teardrop 122"/>
          <p:cNvSpPr/>
          <p:nvPr/>
        </p:nvSpPr>
        <p:spPr>
          <a:xfrm rot="2677788">
            <a:off x="5672138" y="5595938"/>
            <a:ext cx="128587" cy="128587"/>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29" name="Rectangle 128"/>
          <p:cNvSpPr/>
          <p:nvPr/>
        </p:nvSpPr>
        <p:spPr>
          <a:xfrm>
            <a:off x="4578350" y="3546475"/>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0" name="Teardrop 129"/>
          <p:cNvSpPr/>
          <p:nvPr/>
        </p:nvSpPr>
        <p:spPr>
          <a:xfrm rot="5400000">
            <a:off x="4802188" y="3827463"/>
            <a:ext cx="128587" cy="128587"/>
          </a:xfrm>
          <a:prstGeom prst="teardrop">
            <a:avLst>
              <a:gd name="adj" fmla="val 106024"/>
            </a:avLst>
          </a:prstGeom>
          <a:solidFill>
            <a:schemeClr val="accent5">
              <a:lumMod val="40000"/>
              <a:lumOff val="60000"/>
              <a:alpha val="49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2" name="Rectangle 131"/>
          <p:cNvSpPr/>
          <p:nvPr/>
        </p:nvSpPr>
        <p:spPr>
          <a:xfrm>
            <a:off x="4578350" y="4557713"/>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3" name="Teardrop 132"/>
          <p:cNvSpPr/>
          <p:nvPr/>
        </p:nvSpPr>
        <p:spPr>
          <a:xfrm rot="2677788">
            <a:off x="5122863" y="5046663"/>
            <a:ext cx="128587" cy="128587"/>
          </a:xfrm>
          <a:prstGeom prst="teardrop">
            <a:avLst>
              <a:gd name="adj" fmla="val 106024"/>
            </a:avLst>
          </a:prstGeom>
          <a:solidFill>
            <a:schemeClr val="accent5">
              <a:lumMod val="40000"/>
              <a:lumOff val="60000"/>
              <a:alpha val="49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5" name="Rectangle 134"/>
          <p:cNvSpPr/>
          <p:nvPr/>
        </p:nvSpPr>
        <p:spPr>
          <a:xfrm>
            <a:off x="4578350" y="5568950"/>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6" name="Teardrop 135"/>
          <p:cNvSpPr/>
          <p:nvPr/>
        </p:nvSpPr>
        <p:spPr>
          <a:xfrm rot="1208035">
            <a:off x="5391150" y="5764213"/>
            <a:ext cx="128588" cy="128587"/>
          </a:xfrm>
          <a:prstGeom prst="teardrop">
            <a:avLst>
              <a:gd name="adj" fmla="val 106024"/>
            </a:avLst>
          </a:prstGeom>
          <a:solidFill>
            <a:schemeClr val="accent5">
              <a:lumMod val="40000"/>
              <a:lumOff val="60000"/>
              <a:alpha val="49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1" name="Teardrop 140"/>
          <p:cNvSpPr/>
          <p:nvPr/>
        </p:nvSpPr>
        <p:spPr>
          <a:xfrm rot="5400000">
            <a:off x="4618038" y="2574925"/>
            <a:ext cx="128588" cy="128587"/>
          </a:xfrm>
          <a:prstGeom prst="teardrop">
            <a:avLst>
              <a:gd name="adj" fmla="val 106024"/>
            </a:avLst>
          </a:prstGeom>
          <a:solidFill>
            <a:schemeClr val="accent5">
              <a:lumMod val="40000"/>
              <a:lumOff val="60000"/>
              <a:alpha val="49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2" name="Rectangle 141"/>
          <p:cNvSpPr/>
          <p:nvPr/>
        </p:nvSpPr>
        <p:spPr>
          <a:xfrm>
            <a:off x="6600825" y="3097213"/>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4" name="Rectangle 143"/>
          <p:cNvSpPr/>
          <p:nvPr/>
        </p:nvSpPr>
        <p:spPr>
          <a:xfrm>
            <a:off x="6600825" y="4108450"/>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5" name="Teardrop 144"/>
          <p:cNvSpPr/>
          <p:nvPr/>
        </p:nvSpPr>
        <p:spPr>
          <a:xfrm rot="5119651">
            <a:off x="6973888" y="4486275"/>
            <a:ext cx="128588" cy="128587"/>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6" name="Rectangle 145"/>
          <p:cNvSpPr/>
          <p:nvPr/>
        </p:nvSpPr>
        <p:spPr>
          <a:xfrm>
            <a:off x="6600825" y="5119688"/>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50" name="Rectangle 149"/>
          <p:cNvSpPr/>
          <p:nvPr/>
        </p:nvSpPr>
        <p:spPr>
          <a:xfrm>
            <a:off x="6600825" y="4108450"/>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52" name="Rectangle 151"/>
          <p:cNvSpPr/>
          <p:nvPr/>
        </p:nvSpPr>
        <p:spPr>
          <a:xfrm>
            <a:off x="6600825" y="5119688"/>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57" name="Right Brace 156"/>
          <p:cNvSpPr/>
          <p:nvPr/>
        </p:nvSpPr>
        <p:spPr>
          <a:xfrm>
            <a:off x="5983288" y="2984500"/>
            <a:ext cx="392112" cy="1011238"/>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400"/>
          </a:p>
        </p:txBody>
      </p:sp>
      <p:sp>
        <p:nvSpPr>
          <p:cNvPr id="158" name="Right Brace 157"/>
          <p:cNvSpPr/>
          <p:nvPr/>
        </p:nvSpPr>
        <p:spPr>
          <a:xfrm>
            <a:off x="5983288" y="3995738"/>
            <a:ext cx="392112" cy="1011237"/>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400"/>
          </a:p>
        </p:txBody>
      </p:sp>
      <p:sp>
        <p:nvSpPr>
          <p:cNvPr id="159" name="Right Brace 158"/>
          <p:cNvSpPr/>
          <p:nvPr/>
        </p:nvSpPr>
        <p:spPr>
          <a:xfrm>
            <a:off x="5983288" y="5006975"/>
            <a:ext cx="392112" cy="1011238"/>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400"/>
          </a:p>
        </p:txBody>
      </p:sp>
      <p:cxnSp>
        <p:nvCxnSpPr>
          <p:cNvPr id="161" name="Straight Connector 160"/>
          <p:cNvCxnSpPr/>
          <p:nvPr/>
        </p:nvCxnSpPr>
        <p:spPr>
          <a:xfrm rot="16200000" flipH="1">
            <a:off x="6677819" y="3229769"/>
            <a:ext cx="265112" cy="20320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43" name="Teardrop 142"/>
          <p:cNvSpPr/>
          <p:nvPr/>
        </p:nvSpPr>
        <p:spPr>
          <a:xfrm rot="5770451">
            <a:off x="6736557" y="3244056"/>
            <a:ext cx="127000" cy="128587"/>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cxnSp>
        <p:nvCxnSpPr>
          <p:cNvPr id="167" name="Straight Connector 166"/>
          <p:cNvCxnSpPr/>
          <p:nvPr/>
        </p:nvCxnSpPr>
        <p:spPr>
          <a:xfrm rot="5400000" flipH="1" flipV="1">
            <a:off x="7190581" y="5379244"/>
            <a:ext cx="325438" cy="28575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47" name="Teardrop 146"/>
          <p:cNvSpPr/>
          <p:nvPr/>
        </p:nvSpPr>
        <p:spPr>
          <a:xfrm rot="21198976">
            <a:off x="7256463" y="5502275"/>
            <a:ext cx="128587" cy="128588"/>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63531" name="TextBox 169"/>
          <p:cNvSpPr txBox="1">
            <a:spLocks noChangeArrowheads="1"/>
          </p:cNvSpPr>
          <p:nvPr/>
        </p:nvSpPr>
        <p:spPr bwMode="auto">
          <a:xfrm>
            <a:off x="1600200" y="1917700"/>
            <a:ext cx="625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P</a:t>
            </a:r>
            <a:r>
              <a:rPr lang="en-GB" sz="1600" baseline="-25000">
                <a:latin typeface="Calibri" charset="0"/>
              </a:rPr>
              <a:t>1</a:t>
            </a:r>
          </a:p>
        </p:txBody>
      </p:sp>
      <p:sp>
        <p:nvSpPr>
          <p:cNvPr id="63532" name="TextBox 170"/>
          <p:cNvSpPr txBox="1">
            <a:spLocks noChangeArrowheads="1"/>
          </p:cNvSpPr>
          <p:nvPr/>
        </p:nvSpPr>
        <p:spPr bwMode="auto">
          <a:xfrm>
            <a:off x="1978025" y="3116263"/>
            <a:ext cx="6254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P</a:t>
            </a:r>
            <a:r>
              <a:rPr lang="en-GB" sz="1600" baseline="-25000">
                <a:latin typeface="Calibri" charset="0"/>
              </a:rPr>
              <a:t>2</a:t>
            </a:r>
          </a:p>
        </p:txBody>
      </p:sp>
      <p:sp>
        <p:nvSpPr>
          <p:cNvPr id="63533" name="TextBox 171"/>
          <p:cNvSpPr txBox="1">
            <a:spLocks noChangeArrowheads="1"/>
          </p:cNvSpPr>
          <p:nvPr/>
        </p:nvSpPr>
        <p:spPr bwMode="auto">
          <a:xfrm>
            <a:off x="2259013" y="3827463"/>
            <a:ext cx="6254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P</a:t>
            </a:r>
            <a:r>
              <a:rPr lang="en-GB" sz="1600" baseline="-25000">
                <a:latin typeface="Calibri" charset="0"/>
              </a:rPr>
              <a:t>3</a:t>
            </a:r>
          </a:p>
        </p:txBody>
      </p:sp>
      <p:sp>
        <p:nvSpPr>
          <p:cNvPr id="63534" name="TextBox 172"/>
          <p:cNvSpPr txBox="1">
            <a:spLocks noChangeArrowheads="1"/>
          </p:cNvSpPr>
          <p:nvPr/>
        </p:nvSpPr>
        <p:spPr bwMode="auto">
          <a:xfrm>
            <a:off x="2498725" y="4689475"/>
            <a:ext cx="625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P</a:t>
            </a:r>
            <a:r>
              <a:rPr lang="en-GB" sz="1600" baseline="-25000">
                <a:latin typeface="Calibri" charset="0"/>
              </a:rPr>
              <a:t>4</a:t>
            </a:r>
          </a:p>
        </p:txBody>
      </p:sp>
      <p:sp>
        <p:nvSpPr>
          <p:cNvPr id="63535" name="TextBox 173"/>
          <p:cNvSpPr txBox="1">
            <a:spLocks noChangeArrowheads="1"/>
          </p:cNvSpPr>
          <p:nvPr/>
        </p:nvSpPr>
        <p:spPr bwMode="auto">
          <a:xfrm>
            <a:off x="3398838" y="1749425"/>
            <a:ext cx="7159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1</a:t>
            </a:r>
          </a:p>
        </p:txBody>
      </p:sp>
      <p:sp>
        <p:nvSpPr>
          <p:cNvPr id="63536" name="TextBox 174"/>
          <p:cNvSpPr txBox="1">
            <a:spLocks noChangeArrowheads="1"/>
          </p:cNvSpPr>
          <p:nvPr/>
        </p:nvSpPr>
        <p:spPr bwMode="auto">
          <a:xfrm>
            <a:off x="3398838" y="2806700"/>
            <a:ext cx="715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2</a:t>
            </a:r>
          </a:p>
        </p:txBody>
      </p:sp>
      <p:sp>
        <p:nvSpPr>
          <p:cNvPr id="63537" name="TextBox 175"/>
          <p:cNvSpPr txBox="1">
            <a:spLocks noChangeArrowheads="1"/>
          </p:cNvSpPr>
          <p:nvPr/>
        </p:nvSpPr>
        <p:spPr bwMode="auto">
          <a:xfrm>
            <a:off x="3398838" y="3817938"/>
            <a:ext cx="7159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3</a:t>
            </a:r>
          </a:p>
        </p:txBody>
      </p:sp>
      <p:sp>
        <p:nvSpPr>
          <p:cNvPr id="63538" name="TextBox 176"/>
          <p:cNvSpPr txBox="1">
            <a:spLocks noChangeArrowheads="1"/>
          </p:cNvSpPr>
          <p:nvPr/>
        </p:nvSpPr>
        <p:spPr bwMode="auto">
          <a:xfrm>
            <a:off x="3398838" y="4829175"/>
            <a:ext cx="715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4</a:t>
            </a:r>
          </a:p>
        </p:txBody>
      </p:sp>
    </p:spTree>
    <p:extLst>
      <p:ext uri="{BB962C8B-B14F-4D97-AF65-F5344CB8AC3E}">
        <p14:creationId xmlns:p14="http://schemas.microsoft.com/office/powerpoint/2010/main" val="666997995"/>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rot="10800000" flipV="1">
            <a:off x="500063" y="2219325"/>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1535906" y="22058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250407" y="223281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250406" y="222170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4964906" y="224710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4964907" y="221694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679407" y="221694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8393907" y="221694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flipV="1">
            <a:off x="500063" y="3298825"/>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535906" y="32853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250406" y="33107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250406" y="330120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4964906" y="332660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964907" y="329644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679406" y="32948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8393907" y="329644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643063" y="2219325"/>
            <a:ext cx="1428750"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357563" y="2219325"/>
            <a:ext cx="2000250"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072063" y="2219325"/>
            <a:ext cx="1571625"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786563" y="2219325"/>
            <a:ext cx="1571625"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3321844" y="3826669"/>
            <a:ext cx="107156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036344" y="3826669"/>
            <a:ext cx="107156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7344" y="3826669"/>
            <a:ext cx="107156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6750844" y="3826669"/>
            <a:ext cx="107156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5572125" y="4219575"/>
            <a:ext cx="1714500" cy="158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2214563" y="257651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0</a:t>
            </a:r>
          </a:p>
        </p:txBody>
      </p:sp>
      <p:sp>
        <p:nvSpPr>
          <p:cNvPr id="54" name="Rectangle 53"/>
          <p:cNvSpPr/>
          <p:nvPr/>
        </p:nvSpPr>
        <p:spPr>
          <a:xfrm>
            <a:off x="3857625" y="257651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1</a:t>
            </a:r>
          </a:p>
        </p:txBody>
      </p:sp>
      <p:sp>
        <p:nvSpPr>
          <p:cNvPr id="55" name="Rectangle 54"/>
          <p:cNvSpPr/>
          <p:nvPr/>
        </p:nvSpPr>
        <p:spPr>
          <a:xfrm>
            <a:off x="5857875" y="257651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2</a:t>
            </a:r>
          </a:p>
        </p:txBody>
      </p:sp>
      <p:sp>
        <p:nvSpPr>
          <p:cNvPr id="56" name="Rectangle 55"/>
          <p:cNvSpPr/>
          <p:nvPr/>
        </p:nvSpPr>
        <p:spPr>
          <a:xfrm>
            <a:off x="7358063" y="257651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3</a:t>
            </a:r>
          </a:p>
        </p:txBody>
      </p:sp>
      <p:sp>
        <p:nvSpPr>
          <p:cNvPr id="64543" name="TextBox 57"/>
          <p:cNvSpPr txBox="1">
            <a:spLocks noChangeArrowheads="1"/>
          </p:cNvSpPr>
          <p:nvPr/>
        </p:nvSpPr>
        <p:spPr bwMode="auto">
          <a:xfrm>
            <a:off x="1336675" y="1768475"/>
            <a:ext cx="357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0</a:t>
            </a:r>
          </a:p>
        </p:txBody>
      </p:sp>
      <p:sp>
        <p:nvSpPr>
          <p:cNvPr id="64544" name="TextBox 58"/>
          <p:cNvSpPr txBox="1">
            <a:spLocks noChangeArrowheads="1"/>
          </p:cNvSpPr>
          <p:nvPr/>
        </p:nvSpPr>
        <p:spPr bwMode="auto">
          <a:xfrm>
            <a:off x="2959100" y="1790700"/>
            <a:ext cx="357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1</a:t>
            </a:r>
          </a:p>
        </p:txBody>
      </p:sp>
      <p:sp>
        <p:nvSpPr>
          <p:cNvPr id="64545" name="TextBox 59"/>
          <p:cNvSpPr txBox="1">
            <a:spLocks noChangeArrowheads="1"/>
          </p:cNvSpPr>
          <p:nvPr/>
        </p:nvSpPr>
        <p:spPr bwMode="auto">
          <a:xfrm>
            <a:off x="4673600" y="1790700"/>
            <a:ext cx="357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2</a:t>
            </a:r>
          </a:p>
        </p:txBody>
      </p:sp>
      <p:sp>
        <p:nvSpPr>
          <p:cNvPr id="64546" name="TextBox 60"/>
          <p:cNvSpPr txBox="1">
            <a:spLocks noChangeArrowheads="1"/>
          </p:cNvSpPr>
          <p:nvPr/>
        </p:nvSpPr>
        <p:spPr bwMode="auto">
          <a:xfrm>
            <a:off x="6408738" y="1790700"/>
            <a:ext cx="357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3</a:t>
            </a:r>
          </a:p>
        </p:txBody>
      </p:sp>
      <p:sp>
        <p:nvSpPr>
          <p:cNvPr id="64547" name="TextBox 61"/>
          <p:cNvSpPr txBox="1">
            <a:spLocks noChangeArrowheads="1"/>
          </p:cNvSpPr>
          <p:nvPr/>
        </p:nvSpPr>
        <p:spPr bwMode="auto">
          <a:xfrm>
            <a:off x="5500688" y="4362450"/>
            <a:ext cx="1571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Interpolate P</a:t>
            </a:r>
            <a:r>
              <a:rPr lang="en-GB" sz="2000" baseline="-25000">
                <a:latin typeface="Calibri" charset="0"/>
              </a:rPr>
              <a:t>0</a:t>
            </a:r>
            <a:r>
              <a:rPr lang="en-GB" sz="2000">
                <a:latin typeface="Calibri" charset="0"/>
              </a:rPr>
              <a:t>→P</a:t>
            </a:r>
            <a:r>
              <a:rPr lang="en-GB" sz="2000" baseline="-25000">
                <a:latin typeface="Calibri" charset="0"/>
              </a:rPr>
              <a:t>1</a:t>
            </a:r>
          </a:p>
        </p:txBody>
      </p:sp>
      <p:sp>
        <p:nvSpPr>
          <p:cNvPr id="64" name="Right Brace 63"/>
          <p:cNvSpPr/>
          <p:nvPr/>
        </p:nvSpPr>
        <p:spPr>
          <a:xfrm rot="5400000">
            <a:off x="3393281" y="3090070"/>
            <a:ext cx="428625" cy="3929062"/>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64549" name="TextBox 64"/>
          <p:cNvSpPr txBox="1">
            <a:spLocks noChangeArrowheads="1"/>
          </p:cNvSpPr>
          <p:nvPr/>
        </p:nvSpPr>
        <p:spPr bwMode="auto">
          <a:xfrm>
            <a:off x="3000375" y="5483225"/>
            <a:ext cx="1576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Playout delay</a:t>
            </a:r>
          </a:p>
        </p:txBody>
      </p:sp>
    </p:spTree>
    <p:extLst>
      <p:ext uri="{BB962C8B-B14F-4D97-AF65-F5344CB8AC3E}">
        <p14:creationId xmlns:p14="http://schemas.microsoft.com/office/powerpoint/2010/main" val="3750889112"/>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Non-Linear Interpolation</a:t>
            </a:r>
            <a:endParaRPr lang="en-US" dirty="0"/>
          </a:p>
        </p:txBody>
      </p:sp>
      <p:sp>
        <p:nvSpPr>
          <p:cNvPr id="3" name="Content Placeholder 2"/>
          <p:cNvSpPr>
            <a:spLocks noGrp="1"/>
          </p:cNvSpPr>
          <p:nvPr>
            <p:ph sz="quarter" idx="1"/>
          </p:nvPr>
        </p:nvSpPr>
        <p:spPr/>
        <p:txBody>
          <a:bodyPr/>
          <a:lstStyle/>
          <a:p>
            <a:r>
              <a:rPr lang="en-US" dirty="0" smtClean="0"/>
              <a:t>Need to consider several aspects</a:t>
            </a:r>
          </a:p>
          <a:p>
            <a:r>
              <a:rPr lang="en-US" dirty="0" smtClean="0"/>
              <a:t>Object movement is not linear, so could use quadric, cubic, etc. by keeping three or more updates</a:t>
            </a:r>
          </a:p>
          <a:p>
            <a:endParaRPr lang="en-US" dirty="0" smtClean="0"/>
          </a:p>
        </p:txBody>
      </p:sp>
    </p:spTree>
    <p:extLst>
      <p:ext uri="{BB962C8B-B14F-4D97-AF65-F5344CB8AC3E}">
        <p14:creationId xmlns:p14="http://schemas.microsoft.com/office/powerpoint/2010/main" val="989595547"/>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Box 3"/>
          <p:cNvSpPr txBox="1">
            <a:spLocks noChangeArrowheads="1"/>
          </p:cNvSpPr>
          <p:nvPr/>
        </p:nvSpPr>
        <p:spPr bwMode="auto">
          <a:xfrm>
            <a:off x="2030413" y="6505575"/>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Sender</a:t>
            </a:r>
          </a:p>
        </p:txBody>
      </p:sp>
      <p:sp>
        <p:nvSpPr>
          <p:cNvPr id="65539" name="TextBox 16"/>
          <p:cNvSpPr txBox="1">
            <a:spLocks noChangeArrowheads="1"/>
          </p:cNvSpPr>
          <p:nvPr/>
        </p:nvSpPr>
        <p:spPr bwMode="auto">
          <a:xfrm>
            <a:off x="4600575" y="6505575"/>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Receiver</a:t>
            </a:r>
          </a:p>
        </p:txBody>
      </p:sp>
      <p:cxnSp>
        <p:nvCxnSpPr>
          <p:cNvPr id="5" name="Straight Connector 4"/>
          <p:cNvCxnSpPr/>
          <p:nvPr/>
        </p:nvCxnSpPr>
        <p:spPr>
          <a:xfrm rot="16200000" flipH="1">
            <a:off x="1098550" y="4086226"/>
            <a:ext cx="4560887" cy="17462"/>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290888" y="3657600"/>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02000" y="4530725"/>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302000" y="5405438"/>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290888" y="1911350"/>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290888" y="2784475"/>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387725" y="1911350"/>
            <a:ext cx="1019175" cy="7286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6200000" flipH="1">
            <a:off x="2184400" y="4056063"/>
            <a:ext cx="4511675" cy="28575"/>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4346575" y="3657600"/>
            <a:ext cx="14446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357688" y="4530725"/>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357688" y="5405438"/>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346575" y="1911350"/>
            <a:ext cx="14446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346575" y="2784475"/>
            <a:ext cx="14446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3387725" y="2784475"/>
            <a:ext cx="1019175" cy="7286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3387725" y="3657600"/>
            <a:ext cx="1019175" cy="7286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3387725" y="4530725"/>
            <a:ext cx="1019175" cy="7286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grpSp>
        <p:nvGrpSpPr>
          <p:cNvPr id="65556" name="Group 101"/>
          <p:cNvGrpSpPr>
            <a:grpSpLocks/>
          </p:cNvGrpSpPr>
          <p:nvPr/>
        </p:nvGrpSpPr>
        <p:grpSpPr bwMode="auto">
          <a:xfrm>
            <a:off x="1981200" y="1524000"/>
            <a:ext cx="1163638" cy="823913"/>
            <a:chOff x="428596" y="571480"/>
            <a:chExt cx="1714512" cy="1214446"/>
          </a:xfrm>
        </p:grpSpPr>
        <p:sp>
          <p:nvSpPr>
            <p:cNvPr id="71" name="Rectangle 70"/>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01" name="Teardrop 100"/>
            <p:cNvSpPr/>
            <p:nvPr/>
          </p:nvSpPr>
          <p:spPr>
            <a:xfrm rot="5400000">
              <a:off x="713925" y="929529"/>
              <a:ext cx="163798" cy="163732"/>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65557" name="Group 102"/>
          <p:cNvGrpSpPr>
            <a:grpSpLocks/>
          </p:cNvGrpSpPr>
          <p:nvPr/>
        </p:nvGrpSpPr>
        <p:grpSpPr bwMode="auto">
          <a:xfrm>
            <a:off x="1981200" y="2397125"/>
            <a:ext cx="1163638" cy="823913"/>
            <a:chOff x="428596" y="571480"/>
            <a:chExt cx="1714512" cy="1214446"/>
          </a:xfrm>
        </p:grpSpPr>
        <p:sp>
          <p:nvSpPr>
            <p:cNvPr id="104" name="Rectangle 103"/>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05" name="Teardrop 104"/>
            <p:cNvSpPr/>
            <p:nvPr/>
          </p:nvSpPr>
          <p:spPr>
            <a:xfrm rot="2677788">
              <a:off x="1123290" y="1193912"/>
              <a:ext cx="163732" cy="163798"/>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grpSp>
        <p:nvGrpSpPr>
          <p:cNvPr id="65558" name="Group 105"/>
          <p:cNvGrpSpPr>
            <a:grpSpLocks/>
          </p:cNvGrpSpPr>
          <p:nvPr/>
        </p:nvGrpSpPr>
        <p:grpSpPr bwMode="auto">
          <a:xfrm>
            <a:off x="1981200" y="3270250"/>
            <a:ext cx="1163638" cy="823913"/>
            <a:chOff x="428596" y="571480"/>
            <a:chExt cx="1714512" cy="1214446"/>
          </a:xfrm>
        </p:grpSpPr>
        <p:sp>
          <p:nvSpPr>
            <p:cNvPr id="107" name="Rectangle 106"/>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08" name="Teardrop 107"/>
            <p:cNvSpPr/>
            <p:nvPr/>
          </p:nvSpPr>
          <p:spPr>
            <a:xfrm rot="1208035">
              <a:off x="1462449" y="819517"/>
              <a:ext cx="163732" cy="163798"/>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grpSp>
        <p:nvGrpSpPr>
          <p:cNvPr id="65559" name="Group 108"/>
          <p:cNvGrpSpPr>
            <a:grpSpLocks/>
          </p:cNvGrpSpPr>
          <p:nvPr/>
        </p:nvGrpSpPr>
        <p:grpSpPr bwMode="auto">
          <a:xfrm>
            <a:off x="1981200" y="4143375"/>
            <a:ext cx="1163638" cy="825500"/>
            <a:chOff x="428596" y="571480"/>
            <a:chExt cx="1714512" cy="1214446"/>
          </a:xfrm>
        </p:grpSpPr>
        <p:sp>
          <p:nvSpPr>
            <p:cNvPr id="110" name="Rectangle 109"/>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11" name="Teardrop 110"/>
            <p:cNvSpPr/>
            <p:nvPr/>
          </p:nvSpPr>
          <p:spPr>
            <a:xfrm rot="2677788">
              <a:off x="1820321" y="604177"/>
              <a:ext cx="161393" cy="163483"/>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119" name="Rectangle 118"/>
          <p:cNvSpPr/>
          <p:nvPr/>
        </p:nvSpPr>
        <p:spPr>
          <a:xfrm>
            <a:off x="4551363" y="4143375"/>
            <a:ext cx="1165225" cy="8255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20" name="Teardrop 119"/>
          <p:cNvSpPr/>
          <p:nvPr/>
        </p:nvSpPr>
        <p:spPr>
          <a:xfrm rot="1208035">
            <a:off x="5254625" y="4311650"/>
            <a:ext cx="109538" cy="111125"/>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22" name="Rectangle 121"/>
          <p:cNvSpPr/>
          <p:nvPr/>
        </p:nvSpPr>
        <p:spPr>
          <a:xfrm>
            <a:off x="4551363" y="5016500"/>
            <a:ext cx="1165225" cy="8255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23" name="Teardrop 122"/>
          <p:cNvSpPr/>
          <p:nvPr/>
        </p:nvSpPr>
        <p:spPr>
          <a:xfrm rot="2677788">
            <a:off x="5495925" y="5038725"/>
            <a:ext cx="111125" cy="111125"/>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32" name="Rectangle 131"/>
          <p:cNvSpPr/>
          <p:nvPr/>
        </p:nvSpPr>
        <p:spPr>
          <a:xfrm>
            <a:off x="4551363" y="4143375"/>
            <a:ext cx="1165225" cy="8255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33" name="Teardrop 132"/>
          <p:cNvSpPr/>
          <p:nvPr/>
        </p:nvSpPr>
        <p:spPr>
          <a:xfrm rot="2677788">
            <a:off x="5022850" y="4565650"/>
            <a:ext cx="111125" cy="111125"/>
          </a:xfrm>
          <a:prstGeom prst="teardrop">
            <a:avLst>
              <a:gd name="adj" fmla="val 106024"/>
            </a:avLst>
          </a:prstGeom>
          <a:solidFill>
            <a:schemeClr val="accent5">
              <a:lumMod val="40000"/>
              <a:lumOff val="60000"/>
              <a:alpha val="49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35" name="Rectangle 134"/>
          <p:cNvSpPr/>
          <p:nvPr/>
        </p:nvSpPr>
        <p:spPr>
          <a:xfrm>
            <a:off x="4551363" y="5016500"/>
            <a:ext cx="1165225" cy="8255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36" name="Teardrop 135"/>
          <p:cNvSpPr/>
          <p:nvPr/>
        </p:nvSpPr>
        <p:spPr>
          <a:xfrm rot="1208035">
            <a:off x="5254625" y="5184775"/>
            <a:ext cx="109538" cy="111125"/>
          </a:xfrm>
          <a:prstGeom prst="teardrop">
            <a:avLst>
              <a:gd name="adj" fmla="val 106024"/>
            </a:avLst>
          </a:prstGeom>
          <a:solidFill>
            <a:schemeClr val="accent5">
              <a:lumMod val="40000"/>
              <a:lumOff val="60000"/>
              <a:alpha val="49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46" name="Rectangle 145"/>
          <p:cNvSpPr/>
          <p:nvPr/>
        </p:nvSpPr>
        <p:spPr>
          <a:xfrm>
            <a:off x="6299200" y="4629150"/>
            <a:ext cx="1163638" cy="82391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59" name="Right Brace 158"/>
          <p:cNvSpPr/>
          <p:nvPr/>
        </p:nvSpPr>
        <p:spPr>
          <a:xfrm>
            <a:off x="5764213" y="4530725"/>
            <a:ext cx="339725" cy="874713"/>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65570" name="TextBox 169"/>
          <p:cNvSpPr txBox="1">
            <a:spLocks noChangeArrowheads="1"/>
          </p:cNvSpPr>
          <p:nvPr/>
        </p:nvSpPr>
        <p:spPr bwMode="auto">
          <a:xfrm>
            <a:off x="1981200" y="1863725"/>
            <a:ext cx="442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1</a:t>
            </a:r>
          </a:p>
        </p:txBody>
      </p:sp>
      <p:sp>
        <p:nvSpPr>
          <p:cNvPr id="65571" name="TextBox 170"/>
          <p:cNvSpPr txBox="1">
            <a:spLocks noChangeArrowheads="1"/>
          </p:cNvSpPr>
          <p:nvPr/>
        </p:nvSpPr>
        <p:spPr bwMode="auto">
          <a:xfrm>
            <a:off x="2308225" y="2898775"/>
            <a:ext cx="4429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2</a:t>
            </a:r>
          </a:p>
        </p:txBody>
      </p:sp>
      <p:sp>
        <p:nvSpPr>
          <p:cNvPr id="65572" name="TextBox 171"/>
          <p:cNvSpPr txBox="1">
            <a:spLocks noChangeArrowheads="1"/>
          </p:cNvSpPr>
          <p:nvPr/>
        </p:nvSpPr>
        <p:spPr bwMode="auto">
          <a:xfrm>
            <a:off x="2551113" y="3513138"/>
            <a:ext cx="442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3</a:t>
            </a:r>
          </a:p>
        </p:txBody>
      </p:sp>
      <p:sp>
        <p:nvSpPr>
          <p:cNvPr id="65573" name="TextBox 172"/>
          <p:cNvSpPr txBox="1">
            <a:spLocks noChangeArrowheads="1"/>
          </p:cNvSpPr>
          <p:nvPr/>
        </p:nvSpPr>
        <p:spPr bwMode="auto">
          <a:xfrm>
            <a:off x="2757488" y="4256088"/>
            <a:ext cx="442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4</a:t>
            </a:r>
          </a:p>
        </p:txBody>
      </p:sp>
      <p:sp>
        <p:nvSpPr>
          <p:cNvPr id="65574" name="TextBox 173"/>
          <p:cNvSpPr txBox="1">
            <a:spLocks noChangeArrowheads="1"/>
          </p:cNvSpPr>
          <p:nvPr/>
        </p:nvSpPr>
        <p:spPr bwMode="auto">
          <a:xfrm>
            <a:off x="3533775" y="1717675"/>
            <a:ext cx="554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t</a:t>
            </a:r>
            <a:r>
              <a:rPr lang="en-GB" sz="2800" baseline="-25000">
                <a:latin typeface="Calibri" charset="0"/>
              </a:rPr>
              <a:t>1</a:t>
            </a:r>
          </a:p>
        </p:txBody>
      </p:sp>
      <p:sp>
        <p:nvSpPr>
          <p:cNvPr id="65575" name="TextBox 174"/>
          <p:cNvSpPr txBox="1">
            <a:spLocks noChangeArrowheads="1"/>
          </p:cNvSpPr>
          <p:nvPr/>
        </p:nvSpPr>
        <p:spPr bwMode="auto">
          <a:xfrm>
            <a:off x="3533775" y="2630488"/>
            <a:ext cx="554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t</a:t>
            </a:r>
            <a:r>
              <a:rPr lang="en-GB" sz="2800" baseline="-25000">
                <a:latin typeface="Calibri" charset="0"/>
              </a:rPr>
              <a:t>2</a:t>
            </a:r>
          </a:p>
        </p:txBody>
      </p:sp>
      <p:sp>
        <p:nvSpPr>
          <p:cNvPr id="65576" name="TextBox 175"/>
          <p:cNvSpPr txBox="1">
            <a:spLocks noChangeArrowheads="1"/>
          </p:cNvSpPr>
          <p:nvPr/>
        </p:nvSpPr>
        <p:spPr bwMode="auto">
          <a:xfrm>
            <a:off x="3533775" y="3503613"/>
            <a:ext cx="554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t</a:t>
            </a:r>
            <a:r>
              <a:rPr lang="en-GB" sz="2800" baseline="-25000">
                <a:latin typeface="Calibri" charset="0"/>
              </a:rPr>
              <a:t>3</a:t>
            </a:r>
          </a:p>
        </p:txBody>
      </p:sp>
      <p:sp>
        <p:nvSpPr>
          <p:cNvPr id="65577" name="TextBox 176"/>
          <p:cNvSpPr txBox="1">
            <a:spLocks noChangeArrowheads="1"/>
          </p:cNvSpPr>
          <p:nvPr/>
        </p:nvSpPr>
        <p:spPr bwMode="auto">
          <a:xfrm>
            <a:off x="3533775" y="4376738"/>
            <a:ext cx="554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t</a:t>
            </a:r>
            <a:r>
              <a:rPr lang="en-GB" sz="2800" baseline="-25000">
                <a:latin typeface="Calibri" charset="0"/>
              </a:rPr>
              <a:t>4</a:t>
            </a:r>
          </a:p>
        </p:txBody>
      </p:sp>
      <p:sp>
        <p:nvSpPr>
          <p:cNvPr id="72" name="Teardrop 71"/>
          <p:cNvSpPr/>
          <p:nvPr/>
        </p:nvSpPr>
        <p:spPr>
          <a:xfrm rot="5400000">
            <a:off x="4760913" y="4411663"/>
            <a:ext cx="109537" cy="109537"/>
          </a:xfrm>
          <a:prstGeom prst="teardrop">
            <a:avLst>
              <a:gd name="adj" fmla="val 106024"/>
            </a:avLst>
          </a:prstGeom>
          <a:solidFill>
            <a:schemeClr val="accent5">
              <a:lumMod val="40000"/>
              <a:lumOff val="60000"/>
              <a:alpha val="49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73" name="Teardrop 72"/>
          <p:cNvSpPr/>
          <p:nvPr/>
        </p:nvSpPr>
        <p:spPr>
          <a:xfrm rot="2677788">
            <a:off x="5037138" y="5465763"/>
            <a:ext cx="111125" cy="109537"/>
          </a:xfrm>
          <a:prstGeom prst="teardrop">
            <a:avLst>
              <a:gd name="adj" fmla="val 106024"/>
            </a:avLst>
          </a:prstGeom>
          <a:solidFill>
            <a:schemeClr val="accent5">
              <a:lumMod val="40000"/>
              <a:lumOff val="60000"/>
              <a:alpha val="49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78" name="Freeform 77"/>
          <p:cNvSpPr/>
          <p:nvPr/>
        </p:nvSpPr>
        <p:spPr>
          <a:xfrm>
            <a:off x="6599238" y="4919663"/>
            <a:ext cx="265112" cy="193675"/>
          </a:xfrm>
          <a:custGeom>
            <a:avLst/>
            <a:gdLst>
              <a:gd name="connsiteX0" fmla="*/ 0 w 768096"/>
              <a:gd name="connsiteY0" fmla="*/ 109728 h 377952"/>
              <a:gd name="connsiteX1" fmla="*/ 390144 w 768096"/>
              <a:gd name="connsiteY1" fmla="*/ 377952 h 377952"/>
              <a:gd name="connsiteX2" fmla="*/ 768096 w 768096"/>
              <a:gd name="connsiteY2" fmla="*/ 0 h 377952"/>
              <a:gd name="connsiteX0" fmla="*/ 0 w 768096"/>
              <a:gd name="connsiteY0" fmla="*/ 109728 h 396240"/>
              <a:gd name="connsiteX1" fmla="*/ 390144 w 768096"/>
              <a:gd name="connsiteY1" fmla="*/ 377952 h 396240"/>
              <a:gd name="connsiteX2" fmla="*/ 768096 w 768096"/>
              <a:gd name="connsiteY2" fmla="*/ 0 h 396240"/>
              <a:gd name="connsiteX0" fmla="*/ 0 w 768096"/>
              <a:gd name="connsiteY0" fmla="*/ 109728 h 396240"/>
              <a:gd name="connsiteX1" fmla="*/ 390144 w 768096"/>
              <a:gd name="connsiteY1" fmla="*/ 377952 h 396240"/>
              <a:gd name="connsiteX2" fmla="*/ 768096 w 768096"/>
              <a:gd name="connsiteY2" fmla="*/ 0 h 396240"/>
              <a:gd name="connsiteX0" fmla="*/ 0 w 390144"/>
              <a:gd name="connsiteY0" fmla="*/ 0 h 286512"/>
              <a:gd name="connsiteX1" fmla="*/ 390144 w 390144"/>
              <a:gd name="connsiteY1" fmla="*/ 268224 h 286512"/>
            </a:gdLst>
            <a:ahLst/>
            <a:cxnLst>
              <a:cxn ang="0">
                <a:pos x="connsiteX0" y="connsiteY0"/>
              </a:cxn>
              <a:cxn ang="0">
                <a:pos x="connsiteX1" y="connsiteY1"/>
              </a:cxn>
            </a:cxnLst>
            <a:rect l="l" t="t" r="r" b="b"/>
            <a:pathLst>
              <a:path w="390144" h="286512">
                <a:moveTo>
                  <a:pt x="0" y="0"/>
                </a:moveTo>
                <a:cubicBezTo>
                  <a:pt x="111356" y="188456"/>
                  <a:pt x="262128" y="286512"/>
                  <a:pt x="390144" y="268224"/>
                </a:cubicBezTo>
              </a:path>
            </a:pathLst>
          </a:cu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90" name="Rectangle 89"/>
          <p:cNvSpPr/>
          <p:nvPr/>
        </p:nvSpPr>
        <p:spPr>
          <a:xfrm>
            <a:off x="6299200" y="5502275"/>
            <a:ext cx="1163638" cy="82391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91" name="Right Brace 90"/>
          <p:cNvSpPr/>
          <p:nvPr/>
        </p:nvSpPr>
        <p:spPr>
          <a:xfrm>
            <a:off x="5764213" y="5405438"/>
            <a:ext cx="339725" cy="873125"/>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93" name="Freeform 92"/>
          <p:cNvSpPr/>
          <p:nvPr/>
        </p:nvSpPr>
        <p:spPr>
          <a:xfrm>
            <a:off x="6865938" y="5726113"/>
            <a:ext cx="257175" cy="255587"/>
          </a:xfrm>
          <a:custGeom>
            <a:avLst/>
            <a:gdLst>
              <a:gd name="connsiteX0" fmla="*/ 0 w 768096"/>
              <a:gd name="connsiteY0" fmla="*/ 109728 h 377952"/>
              <a:gd name="connsiteX1" fmla="*/ 390144 w 768096"/>
              <a:gd name="connsiteY1" fmla="*/ 377952 h 377952"/>
              <a:gd name="connsiteX2" fmla="*/ 768096 w 768096"/>
              <a:gd name="connsiteY2" fmla="*/ 0 h 377952"/>
              <a:gd name="connsiteX0" fmla="*/ 0 w 768096"/>
              <a:gd name="connsiteY0" fmla="*/ 109728 h 396240"/>
              <a:gd name="connsiteX1" fmla="*/ 390144 w 768096"/>
              <a:gd name="connsiteY1" fmla="*/ 377952 h 396240"/>
              <a:gd name="connsiteX2" fmla="*/ 768096 w 768096"/>
              <a:gd name="connsiteY2" fmla="*/ 0 h 396240"/>
              <a:gd name="connsiteX0" fmla="*/ 0 w 768096"/>
              <a:gd name="connsiteY0" fmla="*/ 109728 h 396240"/>
              <a:gd name="connsiteX1" fmla="*/ 390144 w 768096"/>
              <a:gd name="connsiteY1" fmla="*/ 377952 h 396240"/>
              <a:gd name="connsiteX2" fmla="*/ 768096 w 768096"/>
              <a:gd name="connsiteY2" fmla="*/ 0 h 396240"/>
              <a:gd name="connsiteX0" fmla="*/ 0 w 828512"/>
              <a:gd name="connsiteY0" fmla="*/ 176691 h 463203"/>
              <a:gd name="connsiteX1" fmla="*/ 390144 w 828512"/>
              <a:gd name="connsiteY1" fmla="*/ 444915 h 463203"/>
              <a:gd name="connsiteX2" fmla="*/ 768096 w 828512"/>
              <a:gd name="connsiteY2" fmla="*/ 66963 h 463203"/>
              <a:gd name="connsiteX3" fmla="*/ 752638 w 828512"/>
              <a:gd name="connsiteY3" fmla="*/ 43137 h 463203"/>
              <a:gd name="connsiteX0" fmla="*/ 0 w 768096"/>
              <a:gd name="connsiteY0" fmla="*/ 109728 h 396240"/>
              <a:gd name="connsiteX1" fmla="*/ 390144 w 768096"/>
              <a:gd name="connsiteY1" fmla="*/ 377952 h 396240"/>
              <a:gd name="connsiteX2" fmla="*/ 768096 w 768096"/>
              <a:gd name="connsiteY2" fmla="*/ 0 h 396240"/>
              <a:gd name="connsiteX0" fmla="*/ 0 w 377952"/>
              <a:gd name="connsiteY0" fmla="*/ 377952 h 377952"/>
              <a:gd name="connsiteX1" fmla="*/ 377952 w 377952"/>
              <a:gd name="connsiteY1" fmla="*/ 0 h 377952"/>
            </a:gdLst>
            <a:ahLst/>
            <a:cxnLst>
              <a:cxn ang="0">
                <a:pos x="connsiteX0" y="connsiteY0"/>
              </a:cxn>
              <a:cxn ang="0">
                <a:pos x="connsiteX1" y="connsiteY1"/>
              </a:cxn>
            </a:cxnLst>
            <a:rect l="l" t="t" r="r" b="b"/>
            <a:pathLst>
              <a:path w="377952" h="377952">
                <a:moveTo>
                  <a:pt x="0" y="377952"/>
                </a:moveTo>
                <a:cubicBezTo>
                  <a:pt x="128016" y="359664"/>
                  <a:pt x="317536" y="66963"/>
                  <a:pt x="377952" y="0"/>
                </a:cubicBezTo>
              </a:path>
            </a:pathLst>
          </a:custGeom>
          <a:ln w="22225">
            <a:prstDash val="solid"/>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65584" name="TextBox 93"/>
          <p:cNvSpPr txBox="1">
            <a:spLocks noChangeArrowheads="1"/>
          </p:cNvSpPr>
          <p:nvPr/>
        </p:nvSpPr>
        <p:spPr bwMode="auto">
          <a:xfrm>
            <a:off x="3484563" y="5249863"/>
            <a:ext cx="554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t</a:t>
            </a:r>
            <a:r>
              <a:rPr lang="en-GB" sz="2800" baseline="-25000">
                <a:latin typeface="Calibri" charset="0"/>
              </a:rPr>
              <a:t>5</a:t>
            </a:r>
          </a:p>
        </p:txBody>
      </p:sp>
      <p:cxnSp>
        <p:nvCxnSpPr>
          <p:cNvPr id="97" name="Straight Connector 96"/>
          <p:cNvCxnSpPr/>
          <p:nvPr/>
        </p:nvCxnSpPr>
        <p:spPr>
          <a:xfrm>
            <a:off x="4357688" y="6278563"/>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3290888" y="6278563"/>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sp>
        <p:nvSpPr>
          <p:cNvPr id="65587" name="TextBox 102"/>
          <p:cNvSpPr txBox="1">
            <a:spLocks noChangeArrowheads="1"/>
          </p:cNvSpPr>
          <p:nvPr/>
        </p:nvSpPr>
        <p:spPr bwMode="auto">
          <a:xfrm>
            <a:off x="3497263" y="6122988"/>
            <a:ext cx="552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t</a:t>
            </a:r>
            <a:r>
              <a:rPr lang="en-GB" sz="2800" baseline="-25000">
                <a:latin typeface="Calibri" charset="0"/>
              </a:rPr>
              <a:t>6</a:t>
            </a:r>
          </a:p>
        </p:txBody>
      </p:sp>
    </p:spTree>
    <p:extLst>
      <p:ext uri="{BB962C8B-B14F-4D97-AF65-F5344CB8AC3E}">
        <p14:creationId xmlns:p14="http://schemas.microsoft.com/office/powerpoint/2010/main" val="3564972036"/>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Playout</a:t>
            </a:r>
            <a:r>
              <a:rPr lang="en-US" dirty="0" smtClean="0"/>
              <a:t> Delays</a:t>
            </a:r>
            <a:endParaRPr lang="en-US" dirty="0"/>
          </a:p>
        </p:txBody>
      </p:sp>
      <p:sp>
        <p:nvSpPr>
          <p:cNvPr id="3" name="Content Placeholder 2"/>
          <p:cNvSpPr>
            <a:spLocks noGrp="1"/>
          </p:cNvSpPr>
          <p:nvPr>
            <p:ph sz="quarter" idx="1"/>
          </p:nvPr>
        </p:nvSpPr>
        <p:spPr/>
        <p:txBody>
          <a:bodyPr/>
          <a:lstStyle/>
          <a:p>
            <a:r>
              <a:rPr lang="en-US" dirty="0" smtClean="0"/>
              <a:t>Note that jitter is not uniform, you need to be conservative about how long to wait (if a packet is late you have no more information to interpolate, so the object freezes)</a:t>
            </a:r>
          </a:p>
          <a:p>
            <a:r>
              <a:rPr lang="en-US" dirty="0" smtClean="0"/>
              <a:t>NVEs and NGs thus sometimes use a </a:t>
            </a:r>
            <a:r>
              <a:rPr lang="en-US" i="1" dirty="0" err="1" smtClean="0"/>
              <a:t>playout</a:t>
            </a:r>
            <a:r>
              <a:rPr lang="en-US" i="1" dirty="0" smtClean="0"/>
              <a:t> delay</a:t>
            </a:r>
          </a:p>
          <a:p>
            <a:r>
              <a:rPr lang="en-US" dirty="0" smtClean="0"/>
              <a:t>Note that if you use a </a:t>
            </a:r>
            <a:r>
              <a:rPr lang="en-US" dirty="0" err="1" smtClean="0"/>
              <a:t>playout</a:t>
            </a:r>
            <a:r>
              <a:rPr lang="en-US" dirty="0" smtClean="0"/>
              <a:t> delay on the clients own input, then all clients will see roughly the same thing at the same time!</a:t>
            </a:r>
          </a:p>
          <a:p>
            <a:r>
              <a:rPr lang="en-US" dirty="0" smtClean="0"/>
              <a:t>A strongly related technique is </a:t>
            </a:r>
            <a:r>
              <a:rPr lang="en-US" i="1" dirty="0" smtClean="0"/>
              <a:t>bucket </a:t>
            </a:r>
            <a:r>
              <a:rPr lang="en-US" i="1" dirty="0" err="1" smtClean="0"/>
              <a:t>synchronisation</a:t>
            </a:r>
            <a:r>
              <a:rPr lang="en-US" dirty="0" smtClean="0"/>
              <a:t>, pioneered in the seminal </a:t>
            </a:r>
            <a:r>
              <a:rPr lang="en-US" dirty="0" err="1" smtClean="0"/>
              <a:t>MiMaze</a:t>
            </a:r>
            <a:endParaRPr lang="en-US" dirty="0" smtClean="0"/>
          </a:p>
          <a:p>
            <a:endParaRPr lang="en-US" dirty="0"/>
          </a:p>
        </p:txBody>
      </p:sp>
    </p:spTree>
    <p:extLst>
      <p:ext uri="{BB962C8B-B14F-4D97-AF65-F5344CB8AC3E}">
        <p14:creationId xmlns:p14="http://schemas.microsoft.com/office/powerpoint/2010/main" val="1150896673"/>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rot="10800000" flipV="1">
            <a:off x="571500" y="2035175"/>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1607343" y="20216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321844" y="204866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321843" y="20375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036343" y="20629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036344" y="20327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50844" y="20327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8465344" y="20327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flipV="1">
            <a:off x="571500" y="3114675"/>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607343" y="31011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321843" y="31265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321843" y="31170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036343" y="31424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036344" y="31122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750843" y="311070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8465344" y="31122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714500" y="2035175"/>
            <a:ext cx="1428750"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429000" y="2035175"/>
            <a:ext cx="1500188"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143500" y="2035175"/>
            <a:ext cx="1571625"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858000" y="2035175"/>
            <a:ext cx="1571625"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536406" y="4856957"/>
            <a:ext cx="1071563"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7250906" y="4856957"/>
            <a:ext cx="1071563"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6072188" y="5249863"/>
            <a:ext cx="1714500" cy="158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66585" name="TextBox 57"/>
          <p:cNvSpPr txBox="1">
            <a:spLocks noChangeArrowheads="1"/>
          </p:cNvSpPr>
          <p:nvPr/>
        </p:nvSpPr>
        <p:spPr bwMode="auto">
          <a:xfrm>
            <a:off x="1408113" y="1584325"/>
            <a:ext cx="357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0</a:t>
            </a:r>
          </a:p>
        </p:txBody>
      </p:sp>
      <p:sp>
        <p:nvSpPr>
          <p:cNvPr id="66586" name="TextBox 58"/>
          <p:cNvSpPr txBox="1">
            <a:spLocks noChangeArrowheads="1"/>
          </p:cNvSpPr>
          <p:nvPr/>
        </p:nvSpPr>
        <p:spPr bwMode="auto">
          <a:xfrm>
            <a:off x="3030538" y="1606550"/>
            <a:ext cx="357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1</a:t>
            </a:r>
          </a:p>
        </p:txBody>
      </p:sp>
      <p:sp>
        <p:nvSpPr>
          <p:cNvPr id="66587" name="TextBox 59"/>
          <p:cNvSpPr txBox="1">
            <a:spLocks noChangeArrowheads="1"/>
          </p:cNvSpPr>
          <p:nvPr/>
        </p:nvSpPr>
        <p:spPr bwMode="auto">
          <a:xfrm>
            <a:off x="4745038" y="1606550"/>
            <a:ext cx="357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2</a:t>
            </a:r>
          </a:p>
        </p:txBody>
      </p:sp>
      <p:sp>
        <p:nvSpPr>
          <p:cNvPr id="66588" name="TextBox 60"/>
          <p:cNvSpPr txBox="1">
            <a:spLocks noChangeArrowheads="1"/>
          </p:cNvSpPr>
          <p:nvPr/>
        </p:nvSpPr>
        <p:spPr bwMode="auto">
          <a:xfrm>
            <a:off x="6480175" y="1606550"/>
            <a:ext cx="357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3</a:t>
            </a:r>
          </a:p>
        </p:txBody>
      </p:sp>
      <p:sp>
        <p:nvSpPr>
          <p:cNvPr id="66589" name="TextBox 61"/>
          <p:cNvSpPr txBox="1">
            <a:spLocks noChangeArrowheads="1"/>
          </p:cNvSpPr>
          <p:nvPr/>
        </p:nvSpPr>
        <p:spPr bwMode="auto">
          <a:xfrm>
            <a:off x="6000750" y="5392738"/>
            <a:ext cx="1571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Interpolate P</a:t>
            </a:r>
            <a:r>
              <a:rPr lang="en-GB" sz="2000" baseline="-25000">
                <a:latin typeface="Calibri" charset="0"/>
              </a:rPr>
              <a:t>0</a:t>
            </a:r>
            <a:r>
              <a:rPr lang="en-GB" sz="2000">
                <a:latin typeface="Calibri" charset="0"/>
              </a:rPr>
              <a:t>→P</a:t>
            </a:r>
            <a:r>
              <a:rPr lang="en-GB" sz="2000" baseline="-25000">
                <a:latin typeface="Calibri" charset="0"/>
              </a:rPr>
              <a:t>1</a:t>
            </a:r>
          </a:p>
        </p:txBody>
      </p:sp>
      <p:sp>
        <p:nvSpPr>
          <p:cNvPr id="64" name="Right Brace 63"/>
          <p:cNvSpPr/>
          <p:nvPr/>
        </p:nvSpPr>
        <p:spPr>
          <a:xfrm rot="5400000">
            <a:off x="2428875" y="4035426"/>
            <a:ext cx="428625" cy="2000250"/>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66591" name="TextBox 64"/>
          <p:cNvSpPr txBox="1">
            <a:spLocks noChangeArrowheads="1"/>
          </p:cNvSpPr>
          <p:nvPr/>
        </p:nvSpPr>
        <p:spPr bwMode="auto">
          <a:xfrm>
            <a:off x="2071688" y="5464175"/>
            <a:ext cx="20462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Maximum latency</a:t>
            </a:r>
          </a:p>
        </p:txBody>
      </p:sp>
      <p:cxnSp>
        <p:nvCxnSpPr>
          <p:cNvPr id="38" name="Straight Connector 37"/>
          <p:cNvCxnSpPr/>
          <p:nvPr/>
        </p:nvCxnSpPr>
        <p:spPr>
          <a:xfrm rot="10800000" flipV="1">
            <a:off x="571500" y="4298950"/>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607343" y="42854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3321843" y="43108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3321843" y="43013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5036343" y="43267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5036344" y="429656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750843" y="42949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8465344" y="429656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16200000" flipH="1">
            <a:off x="1535907" y="2213768"/>
            <a:ext cx="2286000" cy="192881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6200000" flipH="1">
            <a:off x="3250407" y="2213768"/>
            <a:ext cx="2286000" cy="192881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16200000" flipH="1">
            <a:off x="5036344" y="2142331"/>
            <a:ext cx="2286000" cy="207168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6200000" flipH="1">
            <a:off x="6715125" y="2178050"/>
            <a:ext cx="2214563" cy="192881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1928813" y="239236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0</a:t>
            </a:r>
          </a:p>
        </p:txBody>
      </p:sp>
      <p:sp>
        <p:nvSpPr>
          <p:cNvPr id="54" name="Rectangle 53"/>
          <p:cNvSpPr/>
          <p:nvPr/>
        </p:nvSpPr>
        <p:spPr>
          <a:xfrm>
            <a:off x="3857625" y="239236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1</a:t>
            </a:r>
          </a:p>
        </p:txBody>
      </p:sp>
      <p:sp>
        <p:nvSpPr>
          <p:cNvPr id="55" name="Rectangle 54"/>
          <p:cNvSpPr/>
          <p:nvPr/>
        </p:nvSpPr>
        <p:spPr>
          <a:xfrm>
            <a:off x="5429250" y="239236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2</a:t>
            </a:r>
          </a:p>
        </p:txBody>
      </p:sp>
      <p:sp>
        <p:nvSpPr>
          <p:cNvPr id="56" name="Rectangle 55"/>
          <p:cNvSpPr/>
          <p:nvPr/>
        </p:nvSpPr>
        <p:spPr>
          <a:xfrm>
            <a:off x="7143750" y="239236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3</a:t>
            </a:r>
          </a:p>
        </p:txBody>
      </p:sp>
      <p:sp>
        <p:nvSpPr>
          <p:cNvPr id="87" name="Right Brace 86"/>
          <p:cNvSpPr/>
          <p:nvPr/>
        </p:nvSpPr>
        <p:spPr>
          <a:xfrm rot="5400000">
            <a:off x="3643313" y="3727450"/>
            <a:ext cx="428625" cy="4429125"/>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66609" name="TextBox 87"/>
          <p:cNvSpPr txBox="1">
            <a:spLocks noChangeArrowheads="1"/>
          </p:cNvSpPr>
          <p:nvPr/>
        </p:nvSpPr>
        <p:spPr bwMode="auto">
          <a:xfrm>
            <a:off x="3059113" y="6321425"/>
            <a:ext cx="15763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Playout delay</a:t>
            </a:r>
          </a:p>
        </p:txBody>
      </p:sp>
      <p:sp>
        <p:nvSpPr>
          <p:cNvPr id="66610" name="TextBox 88"/>
          <p:cNvSpPr txBox="1">
            <a:spLocks noChangeArrowheads="1"/>
          </p:cNvSpPr>
          <p:nvPr/>
        </p:nvSpPr>
        <p:spPr bwMode="auto">
          <a:xfrm>
            <a:off x="0" y="2106613"/>
            <a:ext cx="1071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Sender</a:t>
            </a:r>
          </a:p>
        </p:txBody>
      </p:sp>
      <p:sp>
        <p:nvSpPr>
          <p:cNvPr id="66611" name="TextBox 89"/>
          <p:cNvSpPr txBox="1">
            <a:spLocks noChangeArrowheads="1"/>
          </p:cNvSpPr>
          <p:nvPr/>
        </p:nvSpPr>
        <p:spPr bwMode="auto">
          <a:xfrm>
            <a:off x="0" y="3155950"/>
            <a:ext cx="1071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Client</a:t>
            </a:r>
            <a:r>
              <a:rPr lang="en-GB" sz="2000" baseline="-25000">
                <a:latin typeface="Calibri" charset="0"/>
              </a:rPr>
              <a:t>A</a:t>
            </a:r>
          </a:p>
        </p:txBody>
      </p:sp>
      <p:sp>
        <p:nvSpPr>
          <p:cNvPr id="66612" name="TextBox 90"/>
          <p:cNvSpPr txBox="1">
            <a:spLocks noChangeArrowheads="1"/>
          </p:cNvSpPr>
          <p:nvPr/>
        </p:nvSpPr>
        <p:spPr bwMode="auto">
          <a:xfrm>
            <a:off x="0" y="4392613"/>
            <a:ext cx="1071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Client</a:t>
            </a:r>
            <a:r>
              <a:rPr lang="en-GB" sz="2000" baseline="-25000">
                <a:latin typeface="Calibri" charset="0"/>
              </a:rPr>
              <a:t>B</a:t>
            </a:r>
          </a:p>
        </p:txBody>
      </p:sp>
      <p:sp>
        <p:nvSpPr>
          <p:cNvPr id="2" name="Title 1"/>
          <p:cNvSpPr>
            <a:spLocks noGrp="1"/>
          </p:cNvSpPr>
          <p:nvPr>
            <p:ph type="title"/>
          </p:nvPr>
        </p:nvSpPr>
        <p:spPr/>
        <p:txBody>
          <a:bodyPr/>
          <a:lstStyle/>
          <a:p>
            <a:r>
              <a:rPr lang="en-US" dirty="0" err="1" smtClean="0"/>
              <a:t>Playout</a:t>
            </a:r>
            <a:r>
              <a:rPr lang="en-US" dirty="0" smtClean="0"/>
              <a:t> Delay</a:t>
            </a:r>
            <a:endParaRPr lang="en-US" dirty="0"/>
          </a:p>
        </p:txBody>
      </p:sp>
    </p:spTree>
    <p:extLst>
      <p:ext uri="{BB962C8B-B14F-4D97-AF65-F5344CB8AC3E}">
        <p14:creationId xmlns:p14="http://schemas.microsoft.com/office/powerpoint/2010/main" val="1427544185"/>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rot="10800000" flipV="1">
            <a:off x="571500" y="1958975"/>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1607343" y="19454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321844" y="197246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321843" y="19613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036343" y="19867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036344" y="19565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50844" y="19565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8465344" y="19565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flipV="1">
            <a:off x="571500" y="3038475"/>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607343" y="30249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321843" y="30503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321843" y="30408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036343" y="30662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036344" y="30360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750843" y="303450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8465344" y="30360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000250" y="1958975"/>
            <a:ext cx="1143000"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67603" name="TextBox 57"/>
          <p:cNvSpPr txBox="1">
            <a:spLocks noChangeArrowheads="1"/>
          </p:cNvSpPr>
          <p:nvPr/>
        </p:nvSpPr>
        <p:spPr bwMode="auto">
          <a:xfrm>
            <a:off x="1408113" y="1508125"/>
            <a:ext cx="3921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0</a:t>
            </a:r>
          </a:p>
        </p:txBody>
      </p:sp>
      <p:sp>
        <p:nvSpPr>
          <p:cNvPr id="67604" name="TextBox 58"/>
          <p:cNvSpPr txBox="1">
            <a:spLocks noChangeArrowheads="1"/>
          </p:cNvSpPr>
          <p:nvPr/>
        </p:nvSpPr>
        <p:spPr bwMode="auto">
          <a:xfrm>
            <a:off x="3030538" y="1530350"/>
            <a:ext cx="3921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1</a:t>
            </a:r>
          </a:p>
        </p:txBody>
      </p:sp>
      <p:sp>
        <p:nvSpPr>
          <p:cNvPr id="67605" name="TextBox 59"/>
          <p:cNvSpPr txBox="1">
            <a:spLocks noChangeArrowheads="1"/>
          </p:cNvSpPr>
          <p:nvPr/>
        </p:nvSpPr>
        <p:spPr bwMode="auto">
          <a:xfrm>
            <a:off x="4745038" y="1530350"/>
            <a:ext cx="3921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2</a:t>
            </a:r>
          </a:p>
        </p:txBody>
      </p:sp>
      <p:sp>
        <p:nvSpPr>
          <p:cNvPr id="67606" name="TextBox 60"/>
          <p:cNvSpPr txBox="1">
            <a:spLocks noChangeArrowheads="1"/>
          </p:cNvSpPr>
          <p:nvPr/>
        </p:nvSpPr>
        <p:spPr bwMode="auto">
          <a:xfrm>
            <a:off x="6480175" y="1530350"/>
            <a:ext cx="392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3</a:t>
            </a:r>
          </a:p>
        </p:txBody>
      </p:sp>
      <p:sp>
        <p:nvSpPr>
          <p:cNvPr id="64" name="Right Brace 63"/>
          <p:cNvSpPr/>
          <p:nvPr/>
        </p:nvSpPr>
        <p:spPr>
          <a:xfrm rot="5400000">
            <a:off x="2321719" y="4066382"/>
            <a:ext cx="428625" cy="1785937"/>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67608" name="TextBox 64"/>
          <p:cNvSpPr txBox="1">
            <a:spLocks noChangeArrowheads="1"/>
          </p:cNvSpPr>
          <p:nvPr/>
        </p:nvSpPr>
        <p:spPr bwMode="auto">
          <a:xfrm>
            <a:off x="1785938" y="5245100"/>
            <a:ext cx="1717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Interval (T</a:t>
            </a:r>
            <a:r>
              <a:rPr lang="el-GR">
                <a:latin typeface="Calibri" charset="0"/>
              </a:rPr>
              <a:t>α</a:t>
            </a:r>
            <a:r>
              <a:rPr lang="en-GB">
                <a:latin typeface="Calibri" charset="0"/>
              </a:rPr>
              <a:t>)</a:t>
            </a:r>
          </a:p>
        </p:txBody>
      </p:sp>
      <p:cxnSp>
        <p:nvCxnSpPr>
          <p:cNvPr id="38" name="Straight Connector 37"/>
          <p:cNvCxnSpPr/>
          <p:nvPr/>
        </p:nvCxnSpPr>
        <p:spPr>
          <a:xfrm rot="10800000" flipV="1">
            <a:off x="571500" y="4222750"/>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607343" y="42092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3321843" y="42346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3321843" y="42251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5036343" y="42505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5036344" y="422036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750843" y="42187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8465344" y="422036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1914525" y="3278188"/>
            <a:ext cx="1190625" cy="69532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2047875" y="2024063"/>
            <a:ext cx="595313" cy="4714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E</a:t>
            </a:r>
            <a:r>
              <a:rPr lang="en-GB" b="1" baseline="-25000">
                <a:solidFill>
                  <a:schemeClr val="tx1"/>
                </a:solidFill>
                <a:latin typeface="Arial" charset="0"/>
                <a:ea typeface="ＭＳ Ｐゴシック" charset="0"/>
                <a:cs typeface="Arial" charset="0"/>
              </a:rPr>
              <a:t>A1</a:t>
            </a:r>
          </a:p>
        </p:txBody>
      </p:sp>
      <p:sp>
        <p:nvSpPr>
          <p:cNvPr id="87" name="Right Brace 86"/>
          <p:cNvSpPr/>
          <p:nvPr/>
        </p:nvSpPr>
        <p:spPr>
          <a:xfrm rot="5400000">
            <a:off x="4000500" y="3294063"/>
            <a:ext cx="428625" cy="5143500"/>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67620" name="TextBox 87"/>
          <p:cNvSpPr txBox="1">
            <a:spLocks noChangeArrowheads="1"/>
          </p:cNvSpPr>
          <p:nvPr/>
        </p:nvSpPr>
        <p:spPr bwMode="auto">
          <a:xfrm>
            <a:off x="2622550" y="6245225"/>
            <a:ext cx="24495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Calibri" charset="0"/>
              </a:rPr>
              <a:t>Playout delay (T</a:t>
            </a:r>
            <a:r>
              <a:rPr lang="el-GR">
                <a:latin typeface="Calibri" charset="0"/>
                <a:sym typeface="Symbol" charset="0"/>
              </a:rPr>
              <a:t></a:t>
            </a:r>
            <a:r>
              <a:rPr lang="en-GB">
                <a:latin typeface="Calibri" charset="0"/>
                <a:sym typeface="Symbol" charset="0"/>
              </a:rPr>
              <a:t>)</a:t>
            </a:r>
            <a:endParaRPr lang="en-GB">
              <a:latin typeface="Calibri" charset="0"/>
            </a:endParaRPr>
          </a:p>
        </p:txBody>
      </p:sp>
      <p:sp>
        <p:nvSpPr>
          <p:cNvPr id="67621" name="TextBox 88"/>
          <p:cNvSpPr txBox="1">
            <a:spLocks noChangeArrowheads="1"/>
          </p:cNvSpPr>
          <p:nvPr/>
        </p:nvSpPr>
        <p:spPr bwMode="auto">
          <a:xfrm>
            <a:off x="0" y="2030413"/>
            <a:ext cx="10715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Client</a:t>
            </a:r>
            <a:r>
              <a:rPr lang="en-GB" baseline="-25000">
                <a:latin typeface="Calibri" charset="0"/>
              </a:rPr>
              <a:t>A</a:t>
            </a:r>
          </a:p>
        </p:txBody>
      </p:sp>
      <p:sp>
        <p:nvSpPr>
          <p:cNvPr id="67622" name="TextBox 89"/>
          <p:cNvSpPr txBox="1">
            <a:spLocks noChangeArrowheads="1"/>
          </p:cNvSpPr>
          <p:nvPr/>
        </p:nvSpPr>
        <p:spPr bwMode="auto">
          <a:xfrm>
            <a:off x="0" y="3079750"/>
            <a:ext cx="1071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Client</a:t>
            </a:r>
            <a:r>
              <a:rPr lang="en-GB" baseline="-25000">
                <a:latin typeface="Calibri" charset="0"/>
              </a:rPr>
              <a:t>B</a:t>
            </a:r>
          </a:p>
        </p:txBody>
      </p:sp>
      <p:sp>
        <p:nvSpPr>
          <p:cNvPr id="67623" name="TextBox 90"/>
          <p:cNvSpPr txBox="1">
            <a:spLocks noChangeArrowheads="1"/>
          </p:cNvSpPr>
          <p:nvPr/>
        </p:nvSpPr>
        <p:spPr bwMode="auto">
          <a:xfrm>
            <a:off x="0" y="4316413"/>
            <a:ext cx="10715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Client</a:t>
            </a:r>
            <a:r>
              <a:rPr lang="en-GB" baseline="-25000">
                <a:latin typeface="Calibri" charset="0"/>
              </a:rPr>
              <a:t>C</a:t>
            </a:r>
          </a:p>
        </p:txBody>
      </p:sp>
      <p:cxnSp>
        <p:nvCxnSpPr>
          <p:cNvPr id="75" name="Straight Arrow Connector 74"/>
          <p:cNvCxnSpPr/>
          <p:nvPr/>
        </p:nvCxnSpPr>
        <p:spPr>
          <a:xfrm flipV="1">
            <a:off x="3576638" y="3030538"/>
            <a:ext cx="1209675" cy="120015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1905000" y="3810000"/>
            <a:ext cx="595313" cy="471488"/>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E</a:t>
            </a:r>
            <a:r>
              <a:rPr lang="en-GB" b="1" baseline="-25000">
                <a:solidFill>
                  <a:schemeClr val="tx1"/>
                </a:solidFill>
                <a:latin typeface="Arial" charset="0"/>
                <a:ea typeface="ＭＳ Ｐゴシック" charset="0"/>
                <a:cs typeface="Arial" charset="0"/>
              </a:rPr>
              <a:t>C1</a:t>
            </a:r>
          </a:p>
        </p:txBody>
      </p:sp>
      <p:sp>
        <p:nvSpPr>
          <p:cNvPr id="84" name="Rectangle 83"/>
          <p:cNvSpPr/>
          <p:nvPr/>
        </p:nvSpPr>
        <p:spPr>
          <a:xfrm>
            <a:off x="3619500" y="3810000"/>
            <a:ext cx="595313" cy="471488"/>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E</a:t>
            </a:r>
            <a:r>
              <a:rPr lang="en-GB" b="1" baseline="-25000">
                <a:solidFill>
                  <a:schemeClr val="tx1"/>
                </a:solidFill>
                <a:latin typeface="Arial" charset="0"/>
                <a:ea typeface="ＭＳ Ｐゴシック" charset="0"/>
                <a:cs typeface="Arial" charset="0"/>
              </a:rPr>
              <a:t>C2</a:t>
            </a:r>
          </a:p>
        </p:txBody>
      </p:sp>
      <p:sp>
        <p:nvSpPr>
          <p:cNvPr id="97" name="Freeform 96"/>
          <p:cNvSpPr/>
          <p:nvPr/>
        </p:nvSpPr>
        <p:spPr>
          <a:xfrm>
            <a:off x="3105150" y="2601913"/>
            <a:ext cx="3743325" cy="433387"/>
          </a:xfrm>
          <a:custGeom>
            <a:avLst/>
            <a:gdLst>
              <a:gd name="connsiteX0" fmla="*/ 0 w 3743325"/>
              <a:gd name="connsiteY0" fmla="*/ 468312 h 468312"/>
              <a:gd name="connsiteX1" fmla="*/ 2047875 w 3743325"/>
              <a:gd name="connsiteY1" fmla="*/ 1587 h 468312"/>
              <a:gd name="connsiteX2" fmla="*/ 3743325 w 3743325"/>
              <a:gd name="connsiteY2" fmla="*/ 458787 h 468312"/>
            </a:gdLst>
            <a:ahLst/>
            <a:cxnLst>
              <a:cxn ang="0">
                <a:pos x="connsiteX0" y="connsiteY0"/>
              </a:cxn>
              <a:cxn ang="0">
                <a:pos x="connsiteX1" y="connsiteY1"/>
              </a:cxn>
              <a:cxn ang="0">
                <a:pos x="connsiteX2" y="connsiteY2"/>
              </a:cxn>
            </a:cxnLst>
            <a:rect l="l" t="t" r="r" b="b"/>
            <a:pathLst>
              <a:path w="3743325" h="468312">
                <a:moveTo>
                  <a:pt x="0" y="468312"/>
                </a:moveTo>
                <a:cubicBezTo>
                  <a:pt x="711994" y="235743"/>
                  <a:pt x="1423988" y="3174"/>
                  <a:pt x="2047875" y="1587"/>
                </a:cubicBezTo>
                <a:cubicBezTo>
                  <a:pt x="2671762" y="0"/>
                  <a:pt x="3207543" y="229393"/>
                  <a:pt x="3743325" y="458787"/>
                </a:cubicBezTo>
              </a:path>
            </a:pathLst>
          </a:custGeom>
          <a:ln w="12700">
            <a:prstDash val="sysDot"/>
            <a:headEnd type="non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100" name="Freeform 99"/>
          <p:cNvSpPr/>
          <p:nvPr/>
        </p:nvSpPr>
        <p:spPr>
          <a:xfrm>
            <a:off x="2214563" y="2316163"/>
            <a:ext cx="4643437" cy="719137"/>
          </a:xfrm>
          <a:custGeom>
            <a:avLst/>
            <a:gdLst>
              <a:gd name="connsiteX0" fmla="*/ 0 w 3743325"/>
              <a:gd name="connsiteY0" fmla="*/ 468312 h 468312"/>
              <a:gd name="connsiteX1" fmla="*/ 2047875 w 3743325"/>
              <a:gd name="connsiteY1" fmla="*/ 1587 h 468312"/>
              <a:gd name="connsiteX2" fmla="*/ 3743325 w 3743325"/>
              <a:gd name="connsiteY2" fmla="*/ 458787 h 468312"/>
            </a:gdLst>
            <a:ahLst/>
            <a:cxnLst>
              <a:cxn ang="0">
                <a:pos x="connsiteX0" y="connsiteY0"/>
              </a:cxn>
              <a:cxn ang="0">
                <a:pos x="connsiteX1" y="connsiteY1"/>
              </a:cxn>
              <a:cxn ang="0">
                <a:pos x="connsiteX2" y="connsiteY2"/>
              </a:cxn>
            </a:cxnLst>
            <a:rect l="l" t="t" r="r" b="b"/>
            <a:pathLst>
              <a:path w="3743325" h="468312">
                <a:moveTo>
                  <a:pt x="0" y="468312"/>
                </a:moveTo>
                <a:cubicBezTo>
                  <a:pt x="711994" y="235743"/>
                  <a:pt x="1423988" y="3174"/>
                  <a:pt x="2047875" y="1587"/>
                </a:cubicBezTo>
                <a:cubicBezTo>
                  <a:pt x="2671762" y="0"/>
                  <a:pt x="3207543" y="229393"/>
                  <a:pt x="3743325" y="458787"/>
                </a:cubicBezTo>
              </a:path>
            </a:pathLst>
          </a:custGeom>
          <a:ln w="12700">
            <a:prstDash val="sysDot"/>
            <a:headEnd type="non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101" name="Freeform 100"/>
          <p:cNvSpPr/>
          <p:nvPr/>
        </p:nvSpPr>
        <p:spPr>
          <a:xfrm>
            <a:off x="2828925" y="2459038"/>
            <a:ext cx="4029075" cy="576262"/>
          </a:xfrm>
          <a:custGeom>
            <a:avLst/>
            <a:gdLst>
              <a:gd name="connsiteX0" fmla="*/ 0 w 3743325"/>
              <a:gd name="connsiteY0" fmla="*/ 468312 h 468312"/>
              <a:gd name="connsiteX1" fmla="*/ 2047875 w 3743325"/>
              <a:gd name="connsiteY1" fmla="*/ 1587 h 468312"/>
              <a:gd name="connsiteX2" fmla="*/ 3743325 w 3743325"/>
              <a:gd name="connsiteY2" fmla="*/ 458787 h 468312"/>
            </a:gdLst>
            <a:ahLst/>
            <a:cxnLst>
              <a:cxn ang="0">
                <a:pos x="connsiteX0" y="connsiteY0"/>
              </a:cxn>
              <a:cxn ang="0">
                <a:pos x="connsiteX1" y="connsiteY1"/>
              </a:cxn>
              <a:cxn ang="0">
                <a:pos x="connsiteX2" y="connsiteY2"/>
              </a:cxn>
            </a:cxnLst>
            <a:rect l="l" t="t" r="r" b="b"/>
            <a:pathLst>
              <a:path w="3743325" h="468312">
                <a:moveTo>
                  <a:pt x="0" y="468312"/>
                </a:moveTo>
                <a:cubicBezTo>
                  <a:pt x="711994" y="235743"/>
                  <a:pt x="1423988" y="3174"/>
                  <a:pt x="2047875" y="1587"/>
                </a:cubicBezTo>
                <a:cubicBezTo>
                  <a:pt x="2671762" y="0"/>
                  <a:pt x="3207543" y="229393"/>
                  <a:pt x="3743325" y="458787"/>
                </a:cubicBezTo>
              </a:path>
            </a:pathLst>
          </a:custGeom>
          <a:ln w="12700">
            <a:prstDash val="sysDot"/>
            <a:headEnd type="non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102" name="Freeform 101"/>
          <p:cNvSpPr/>
          <p:nvPr/>
        </p:nvSpPr>
        <p:spPr>
          <a:xfrm>
            <a:off x="4786313" y="2601913"/>
            <a:ext cx="3776662" cy="433387"/>
          </a:xfrm>
          <a:custGeom>
            <a:avLst/>
            <a:gdLst>
              <a:gd name="connsiteX0" fmla="*/ 0 w 3743325"/>
              <a:gd name="connsiteY0" fmla="*/ 468312 h 468312"/>
              <a:gd name="connsiteX1" fmla="*/ 2047875 w 3743325"/>
              <a:gd name="connsiteY1" fmla="*/ 1587 h 468312"/>
              <a:gd name="connsiteX2" fmla="*/ 3743325 w 3743325"/>
              <a:gd name="connsiteY2" fmla="*/ 458787 h 468312"/>
            </a:gdLst>
            <a:ahLst/>
            <a:cxnLst>
              <a:cxn ang="0">
                <a:pos x="connsiteX0" y="connsiteY0"/>
              </a:cxn>
              <a:cxn ang="0">
                <a:pos x="connsiteX1" y="connsiteY1"/>
              </a:cxn>
              <a:cxn ang="0">
                <a:pos x="connsiteX2" y="connsiteY2"/>
              </a:cxn>
            </a:cxnLst>
            <a:rect l="l" t="t" r="r" b="b"/>
            <a:pathLst>
              <a:path w="3743325" h="468312">
                <a:moveTo>
                  <a:pt x="0" y="468312"/>
                </a:moveTo>
                <a:cubicBezTo>
                  <a:pt x="711994" y="235743"/>
                  <a:pt x="1423988" y="3174"/>
                  <a:pt x="2047875" y="1587"/>
                </a:cubicBezTo>
                <a:cubicBezTo>
                  <a:pt x="2671762" y="0"/>
                  <a:pt x="3207543" y="229393"/>
                  <a:pt x="3743325" y="458787"/>
                </a:cubicBezTo>
              </a:path>
            </a:pathLst>
          </a:custGeom>
          <a:ln w="12700">
            <a:prstDash val="sysDot"/>
            <a:headEnd type="non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103" name="Freeform 102"/>
          <p:cNvSpPr/>
          <p:nvPr/>
        </p:nvSpPr>
        <p:spPr>
          <a:xfrm>
            <a:off x="4071938" y="2459038"/>
            <a:ext cx="4500562" cy="576262"/>
          </a:xfrm>
          <a:custGeom>
            <a:avLst/>
            <a:gdLst>
              <a:gd name="connsiteX0" fmla="*/ 0 w 3743325"/>
              <a:gd name="connsiteY0" fmla="*/ 468312 h 468312"/>
              <a:gd name="connsiteX1" fmla="*/ 2047875 w 3743325"/>
              <a:gd name="connsiteY1" fmla="*/ 1587 h 468312"/>
              <a:gd name="connsiteX2" fmla="*/ 3743325 w 3743325"/>
              <a:gd name="connsiteY2" fmla="*/ 458787 h 468312"/>
            </a:gdLst>
            <a:ahLst/>
            <a:cxnLst>
              <a:cxn ang="0">
                <a:pos x="connsiteX0" y="connsiteY0"/>
              </a:cxn>
              <a:cxn ang="0">
                <a:pos x="connsiteX1" y="connsiteY1"/>
              </a:cxn>
              <a:cxn ang="0">
                <a:pos x="connsiteX2" y="connsiteY2"/>
              </a:cxn>
            </a:cxnLst>
            <a:rect l="l" t="t" r="r" b="b"/>
            <a:pathLst>
              <a:path w="3743325" h="468312">
                <a:moveTo>
                  <a:pt x="0" y="468312"/>
                </a:moveTo>
                <a:cubicBezTo>
                  <a:pt x="711994" y="235743"/>
                  <a:pt x="1423988" y="3174"/>
                  <a:pt x="2047875" y="1587"/>
                </a:cubicBezTo>
                <a:cubicBezTo>
                  <a:pt x="2671762" y="0"/>
                  <a:pt x="3207543" y="229393"/>
                  <a:pt x="3743325" y="458787"/>
                </a:cubicBezTo>
              </a:path>
            </a:pathLst>
          </a:custGeom>
          <a:ln w="12700">
            <a:prstDash val="sysDot"/>
            <a:headEnd type="non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85" name="Rectangle 84"/>
          <p:cNvSpPr/>
          <p:nvPr/>
        </p:nvSpPr>
        <p:spPr>
          <a:xfrm>
            <a:off x="1833563" y="2881313"/>
            <a:ext cx="595312" cy="4714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E</a:t>
            </a:r>
            <a:r>
              <a:rPr lang="en-GB" b="1" baseline="-25000">
                <a:solidFill>
                  <a:schemeClr val="tx1"/>
                </a:solidFill>
                <a:latin typeface="Arial" charset="0"/>
                <a:ea typeface="ＭＳ Ｐゴシック" charset="0"/>
                <a:cs typeface="Arial" charset="0"/>
              </a:rPr>
              <a:t>B1</a:t>
            </a:r>
          </a:p>
        </p:txBody>
      </p:sp>
      <p:sp>
        <p:nvSpPr>
          <p:cNvPr id="98" name="Rectangle 97"/>
          <p:cNvSpPr/>
          <p:nvPr/>
        </p:nvSpPr>
        <p:spPr>
          <a:xfrm>
            <a:off x="3690938" y="2881313"/>
            <a:ext cx="595312" cy="4714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b="1">
                <a:solidFill>
                  <a:schemeClr val="tx1"/>
                </a:solidFill>
                <a:latin typeface="Arial" charset="0"/>
                <a:ea typeface="ＭＳ Ｐゴシック" charset="0"/>
                <a:cs typeface="Arial" charset="0"/>
              </a:rPr>
              <a:t>E</a:t>
            </a:r>
            <a:r>
              <a:rPr lang="en-GB" b="1" baseline="-25000">
                <a:solidFill>
                  <a:schemeClr val="tx1"/>
                </a:solidFill>
                <a:latin typeface="Arial" charset="0"/>
                <a:ea typeface="ＭＳ Ｐゴシック" charset="0"/>
                <a:cs typeface="Arial" charset="0"/>
              </a:rPr>
              <a:t>B2</a:t>
            </a:r>
          </a:p>
        </p:txBody>
      </p:sp>
      <p:sp>
        <p:nvSpPr>
          <p:cNvPr id="67634" name="TextBox 103"/>
          <p:cNvSpPr txBox="1">
            <a:spLocks noChangeArrowheads="1"/>
          </p:cNvSpPr>
          <p:nvPr/>
        </p:nvSpPr>
        <p:spPr bwMode="auto">
          <a:xfrm>
            <a:off x="8215313" y="1530350"/>
            <a:ext cx="3921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4</a:t>
            </a:r>
          </a:p>
        </p:txBody>
      </p:sp>
      <p:sp>
        <p:nvSpPr>
          <p:cNvPr id="2" name="Title 1"/>
          <p:cNvSpPr>
            <a:spLocks noGrp="1"/>
          </p:cNvSpPr>
          <p:nvPr>
            <p:ph type="title"/>
          </p:nvPr>
        </p:nvSpPr>
        <p:spPr/>
        <p:txBody>
          <a:bodyPr/>
          <a:lstStyle/>
          <a:p>
            <a:r>
              <a:rPr lang="en-US" dirty="0" smtClean="0"/>
              <a:t>Bucket Synchronization</a:t>
            </a:r>
            <a:endParaRPr lang="en-US" dirty="0"/>
          </a:p>
        </p:txBody>
      </p:sp>
    </p:spTree>
    <p:extLst>
      <p:ext uri="{BB962C8B-B14F-4D97-AF65-F5344CB8AC3E}">
        <p14:creationId xmlns:p14="http://schemas.microsoft.com/office/powerpoint/2010/main" val="1835937448"/>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8610" name="Text Placeholder 4"/>
          <p:cNvSpPr>
            <a:spLocks noGrp="1"/>
          </p:cNvSpPr>
          <p:nvPr>
            <p:ph type="body" idx="1"/>
          </p:nvPr>
        </p:nvSpPr>
        <p:spPr/>
        <p:txBody>
          <a:bodyPr/>
          <a:lstStyle/>
          <a:p>
            <a:endParaRPr lang="en-US">
              <a:latin typeface="Tw Cen MT" charset="0"/>
              <a:ea typeface="ＭＳ Ｐゴシック" charset="0"/>
              <a:cs typeface="ＭＳ Ｐゴシック" charset="0"/>
            </a:endParaRPr>
          </a:p>
        </p:txBody>
      </p:sp>
      <p:sp>
        <p:nvSpPr>
          <p:cNvPr id="4" name="Title 3"/>
          <p:cNvSpPr>
            <a:spLocks noGrp="1"/>
          </p:cNvSpPr>
          <p:nvPr>
            <p:ph type="title"/>
          </p:nvPr>
        </p:nvSpPr>
        <p:spPr/>
        <p:txBody>
          <a:bodyPr/>
          <a:lstStyle/>
          <a:p>
            <a:r>
              <a:rPr lang="en-US" cap="none">
                <a:latin typeface="Tw Cen MT" charset="0"/>
                <a:ea typeface="ＭＳ Ｐゴシック" charset="0"/>
                <a:cs typeface="ＭＳ Ｐゴシック" charset="0"/>
              </a:rPr>
              <a:t>PERCEPTION FILTERS</a:t>
            </a:r>
          </a:p>
        </p:txBody>
      </p:sp>
    </p:spTree>
    <p:extLst>
      <p:ext uri="{BB962C8B-B14F-4D97-AF65-F5344CB8AC3E}">
        <p14:creationId xmlns:p14="http://schemas.microsoft.com/office/powerpoint/2010/main" val="1288671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Perception Filters</a:t>
            </a:r>
            <a:endParaRPr lang="en-US" dirty="0"/>
          </a:p>
        </p:txBody>
      </p:sp>
      <p:sp>
        <p:nvSpPr>
          <p:cNvPr id="5" name="Content Placeholder 4"/>
          <p:cNvSpPr>
            <a:spLocks noGrp="1"/>
          </p:cNvSpPr>
          <p:nvPr>
            <p:ph sz="quarter" idx="1"/>
          </p:nvPr>
        </p:nvSpPr>
        <p:spPr/>
        <p:txBody>
          <a:bodyPr/>
          <a:lstStyle/>
          <a:p>
            <a:r>
              <a:rPr lang="en-US" dirty="0" smtClean="0"/>
              <a:t>In these techniques, the progress of time is altered at different clients</a:t>
            </a:r>
          </a:p>
          <a:p>
            <a:r>
              <a:rPr lang="en-US" dirty="0" smtClean="0"/>
              <a:t>Clients choose to predict ahead or delay </a:t>
            </a:r>
            <a:r>
              <a:rPr lang="en-US" dirty="0" err="1" smtClean="0"/>
              <a:t>playout</a:t>
            </a:r>
            <a:r>
              <a:rPr lang="en-US" dirty="0" smtClean="0"/>
              <a:t> depending on the meaning and their expected interaction</a:t>
            </a:r>
          </a:p>
          <a:p>
            <a:endParaRPr lang="en-US" dirty="0" smtClean="0"/>
          </a:p>
        </p:txBody>
      </p:sp>
    </p:spTree>
    <p:extLst>
      <p:ext uri="{BB962C8B-B14F-4D97-AF65-F5344CB8AC3E}">
        <p14:creationId xmlns:p14="http://schemas.microsoft.com/office/powerpoint/2010/main" val="1021675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Naïve (But Usable) Algorithms</a:t>
            </a:r>
            <a:endParaRPr lang="en-US" dirty="0"/>
          </a:p>
        </p:txBody>
      </p:sp>
      <p:sp>
        <p:nvSpPr>
          <p:cNvPr id="5" name="Content Placeholder 4"/>
          <p:cNvSpPr>
            <a:spLocks noGrp="1"/>
          </p:cNvSpPr>
          <p:nvPr>
            <p:ph sz="quarter" idx="1"/>
          </p:nvPr>
        </p:nvSpPr>
        <p:spPr/>
        <p:txBody>
          <a:bodyPr/>
          <a:lstStyle/>
          <a:p>
            <a:r>
              <a:rPr lang="en-US" dirty="0" smtClean="0"/>
              <a:t>Most naïve way to ensure consistency is to allow only one application to evolve state at once</a:t>
            </a:r>
          </a:p>
          <a:p>
            <a:r>
              <a:rPr lang="en-US" dirty="0" smtClean="0"/>
              <a:t>One application sends its state, the others wait to receive, then one proceeds</a:t>
            </a:r>
          </a:p>
          <a:p>
            <a:r>
              <a:rPr lang="en-US" dirty="0" smtClean="0"/>
              <a:t>Is a usable protocol for slow simulations, e.g. games</a:t>
            </a:r>
          </a:p>
          <a:p>
            <a:pPr lvl="1"/>
            <a:r>
              <a:rPr lang="en-US" dirty="0" smtClean="0"/>
              <a:t>Not that slow – moves progress at the inter-client latency</a:t>
            </a:r>
          </a:p>
          <a:p>
            <a:r>
              <a:rPr lang="en-US" dirty="0" smtClean="0"/>
              <a:t>Potentially useful in situations where clients use very different code, and where clients are “un-predictable”</a:t>
            </a:r>
            <a:endParaRPr lang="en-US" dirty="0"/>
          </a:p>
        </p:txBody>
      </p:sp>
    </p:spTree>
    <p:extLst>
      <p:ext uri="{BB962C8B-B14F-4D97-AF65-F5344CB8AC3E}">
        <p14:creationId xmlns:p14="http://schemas.microsoft.com/office/powerpoint/2010/main" val="983199325"/>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5" name="TextBox 3"/>
          <p:cNvSpPr txBox="1">
            <a:spLocks noChangeArrowheads="1"/>
          </p:cNvSpPr>
          <p:nvPr/>
        </p:nvSpPr>
        <p:spPr bwMode="auto">
          <a:xfrm>
            <a:off x="914400" y="6191142"/>
            <a:ext cx="1278393" cy="400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Client</a:t>
            </a:r>
            <a:r>
              <a:rPr lang="en-GB" sz="2000" baseline="-25000">
                <a:latin typeface="Calibri" charset="0"/>
              </a:rPr>
              <a:t>A</a:t>
            </a:r>
            <a:endParaRPr lang="en-GB" sz="2000">
              <a:latin typeface="Calibri" charset="0"/>
            </a:endParaRPr>
          </a:p>
        </p:txBody>
      </p:sp>
      <p:sp>
        <p:nvSpPr>
          <p:cNvPr id="69636" name="TextBox 16"/>
          <p:cNvSpPr txBox="1">
            <a:spLocks noChangeArrowheads="1"/>
          </p:cNvSpPr>
          <p:nvPr/>
        </p:nvSpPr>
        <p:spPr bwMode="auto">
          <a:xfrm>
            <a:off x="7256007" y="6067169"/>
            <a:ext cx="1278393" cy="400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Client</a:t>
            </a:r>
            <a:r>
              <a:rPr lang="en-GB" sz="2000" baseline="-25000">
                <a:latin typeface="Calibri" charset="0"/>
              </a:rPr>
              <a:t>B</a:t>
            </a:r>
            <a:endParaRPr lang="en-GB" sz="2000">
              <a:latin typeface="Calibri" charset="0"/>
            </a:endParaRPr>
          </a:p>
        </p:txBody>
      </p:sp>
      <p:grpSp>
        <p:nvGrpSpPr>
          <p:cNvPr id="69637" name="Group 76"/>
          <p:cNvGrpSpPr>
            <a:grpSpLocks/>
          </p:cNvGrpSpPr>
          <p:nvPr/>
        </p:nvGrpSpPr>
        <p:grpSpPr bwMode="auto">
          <a:xfrm>
            <a:off x="3877949" y="1948879"/>
            <a:ext cx="188531" cy="4416604"/>
            <a:chOff x="3143240" y="857232"/>
            <a:chExt cx="231092" cy="5429288"/>
          </a:xfrm>
        </p:grpSpPr>
        <p:cxnSp>
          <p:nvCxnSpPr>
            <p:cNvPr id="5" name="Straight Connector 4"/>
            <p:cNvCxnSpPr/>
            <p:nvPr/>
          </p:nvCxnSpPr>
          <p:spPr>
            <a:xfrm rot="16200000" flipH="1">
              <a:off x="558492" y="3559820"/>
              <a:ext cx="5429068" cy="25296"/>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43625" y="3572469"/>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137" y="4858505"/>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61137" y="6144543"/>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143625" y="1000394"/>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143625" y="2286431"/>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69638" name="Group 77"/>
          <p:cNvGrpSpPr>
            <a:grpSpLocks/>
          </p:cNvGrpSpPr>
          <p:nvPr/>
        </p:nvGrpSpPr>
        <p:grpSpPr bwMode="auto">
          <a:xfrm>
            <a:off x="5142138" y="1948879"/>
            <a:ext cx="188531" cy="4416604"/>
            <a:chOff x="3143240" y="857232"/>
            <a:chExt cx="231092" cy="5429288"/>
          </a:xfrm>
        </p:grpSpPr>
        <p:cxnSp>
          <p:nvCxnSpPr>
            <p:cNvPr id="79" name="Straight Connector 78"/>
            <p:cNvCxnSpPr/>
            <p:nvPr/>
          </p:nvCxnSpPr>
          <p:spPr>
            <a:xfrm rot="16200000" flipH="1">
              <a:off x="557831" y="3559820"/>
              <a:ext cx="5429068" cy="25296"/>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142964" y="3572469"/>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160477" y="4858505"/>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160477" y="6144543"/>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142964" y="1000394"/>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142964" y="2286431"/>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grpSp>
      <p:sp>
        <p:nvSpPr>
          <p:cNvPr id="223" name="Rectangle 222"/>
          <p:cNvSpPr/>
          <p:nvPr/>
        </p:nvSpPr>
        <p:spPr bwMode="auto">
          <a:xfrm>
            <a:off x="2308225" y="1600200"/>
            <a:ext cx="1395413" cy="98742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24" name="Straight Connector 223"/>
          <p:cNvCxnSpPr/>
          <p:nvPr/>
        </p:nvCxnSpPr>
        <p:spPr bwMode="auto">
          <a:xfrm rot="5400000">
            <a:off x="2513012" y="1919288"/>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sp>
        <p:nvSpPr>
          <p:cNvPr id="225" name="Oval 224"/>
          <p:cNvSpPr/>
          <p:nvPr/>
        </p:nvSpPr>
        <p:spPr bwMode="auto">
          <a:xfrm>
            <a:off x="2716213" y="1774825"/>
            <a:ext cx="57150" cy="571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26" name="Straight Arrow Connector 225"/>
          <p:cNvCxnSpPr>
            <a:stCxn id="225" idx="7"/>
          </p:cNvCxnSpPr>
          <p:nvPr/>
        </p:nvCxnSpPr>
        <p:spPr bwMode="auto">
          <a:xfrm rot="5400000" flipH="1" flipV="1">
            <a:off x="2765426" y="1658937"/>
            <a:ext cx="125412" cy="125413"/>
          </a:xfrm>
          <a:prstGeom prst="straightConnector1">
            <a:avLst/>
          </a:prstGeom>
          <a:ln w="127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a:stCxn id="225" idx="3"/>
          </p:cNvCxnSpPr>
          <p:nvPr/>
        </p:nvCxnSpPr>
        <p:spPr bwMode="auto">
          <a:xfrm rot="5400000">
            <a:off x="2621756" y="1824832"/>
            <a:ext cx="103187" cy="10160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auto">
          <a:xfrm rot="10800000">
            <a:off x="2627313" y="1925638"/>
            <a:ext cx="204787" cy="19685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30" name="Rectangle 229"/>
          <p:cNvSpPr/>
          <p:nvPr/>
        </p:nvSpPr>
        <p:spPr bwMode="auto">
          <a:xfrm>
            <a:off x="2308225" y="2646363"/>
            <a:ext cx="1395413" cy="98742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31" name="Straight Connector 230"/>
          <p:cNvCxnSpPr/>
          <p:nvPr/>
        </p:nvCxnSpPr>
        <p:spPr bwMode="auto">
          <a:xfrm rot="5400000">
            <a:off x="2513806" y="3082132"/>
            <a:ext cx="173037"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bwMode="auto">
          <a:xfrm rot="10800000" flipV="1">
            <a:off x="2773363" y="2646363"/>
            <a:ext cx="174625" cy="174625"/>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bwMode="auto">
          <a:xfrm rot="10800000">
            <a:off x="2947988" y="2646363"/>
            <a:ext cx="204787" cy="19685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bwMode="auto">
          <a:xfrm rot="5400000" flipH="1" flipV="1">
            <a:off x="2570956" y="2966244"/>
            <a:ext cx="58738"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35" name="Rectangle 234"/>
          <p:cNvSpPr/>
          <p:nvPr/>
        </p:nvSpPr>
        <p:spPr bwMode="auto">
          <a:xfrm>
            <a:off x="2308225" y="3692525"/>
            <a:ext cx="1395413" cy="98742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36" name="Straight Connector 235"/>
          <p:cNvCxnSpPr/>
          <p:nvPr/>
        </p:nvCxnSpPr>
        <p:spPr bwMode="auto">
          <a:xfrm rot="5400000">
            <a:off x="2513012" y="4302126"/>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auto">
          <a:xfrm rot="5400000" flipH="1" flipV="1">
            <a:off x="2571750" y="4186238"/>
            <a:ext cx="57150"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69653" name="Group 238"/>
          <p:cNvGrpSpPr>
            <a:grpSpLocks/>
          </p:cNvGrpSpPr>
          <p:nvPr/>
        </p:nvGrpSpPr>
        <p:grpSpPr bwMode="auto">
          <a:xfrm rot="5400000">
            <a:off x="3122527" y="2820584"/>
            <a:ext cx="174340" cy="174326"/>
            <a:chOff x="1214414" y="2714620"/>
            <a:chExt cx="214314" cy="214314"/>
          </a:xfrm>
        </p:grpSpPr>
        <p:sp>
          <p:nvSpPr>
            <p:cNvPr id="240" name="Oval 239"/>
            <p:cNvSpPr/>
            <p:nvPr/>
          </p:nvSpPr>
          <p:spPr>
            <a:xfrm>
              <a:off x="1211017" y="2862481"/>
              <a:ext cx="72205" cy="72212"/>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41" name="Straight Arrow Connector 240"/>
            <p:cNvCxnSpPr>
              <a:stCxn id="240" idx="7"/>
            </p:cNvCxnSpPr>
            <p:nvPr/>
          </p:nvCxnSpPr>
          <p:spPr>
            <a:xfrm rot="5400000" flipH="1" flipV="1">
              <a:off x="1271506" y="2720016"/>
              <a:ext cx="154180" cy="154169"/>
            </a:xfrm>
            <a:prstGeom prst="straightConnector1">
              <a:avLst/>
            </a:prstGeom>
            <a:ln w="12700">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242" name="Straight Connector 241"/>
          <p:cNvCxnSpPr/>
          <p:nvPr/>
        </p:nvCxnSpPr>
        <p:spPr bwMode="auto">
          <a:xfrm rot="16200000" flipH="1">
            <a:off x="3149600" y="3892550"/>
            <a:ext cx="325438" cy="319088"/>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69655" name="Group 242"/>
          <p:cNvGrpSpPr>
            <a:grpSpLocks/>
          </p:cNvGrpSpPr>
          <p:nvPr/>
        </p:nvGrpSpPr>
        <p:grpSpPr bwMode="auto">
          <a:xfrm rot="5400000">
            <a:off x="3425985" y="4163644"/>
            <a:ext cx="174340" cy="174327"/>
            <a:chOff x="1214414" y="2714620"/>
            <a:chExt cx="214314" cy="214314"/>
          </a:xfrm>
        </p:grpSpPr>
        <p:sp>
          <p:nvSpPr>
            <p:cNvPr id="244" name="Oval 243"/>
            <p:cNvSpPr/>
            <p:nvPr/>
          </p:nvSpPr>
          <p:spPr>
            <a:xfrm>
              <a:off x="1210973" y="2862783"/>
              <a:ext cx="72205" cy="7221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45" name="Straight Arrow Connector 244"/>
            <p:cNvCxnSpPr>
              <a:stCxn id="244" idx="7"/>
            </p:cNvCxnSpPr>
            <p:nvPr/>
          </p:nvCxnSpPr>
          <p:spPr>
            <a:xfrm rot="5400000" flipH="1" flipV="1">
              <a:off x="1271463" y="2720318"/>
              <a:ext cx="154180" cy="154169"/>
            </a:xfrm>
            <a:prstGeom prst="straightConnector1">
              <a:avLst/>
            </a:prstGeom>
            <a:ln w="12700">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246" name="Straight Connector 245"/>
          <p:cNvCxnSpPr/>
          <p:nvPr/>
        </p:nvCxnSpPr>
        <p:spPr bwMode="auto">
          <a:xfrm rot="5400000">
            <a:off x="3267075" y="2384426"/>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auto">
          <a:xfrm rot="5400000">
            <a:off x="3267075" y="3430588"/>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sp>
        <p:nvSpPr>
          <p:cNvPr id="259" name="Rectangle 258"/>
          <p:cNvSpPr/>
          <p:nvPr/>
        </p:nvSpPr>
        <p:spPr bwMode="auto">
          <a:xfrm>
            <a:off x="5505450" y="2646363"/>
            <a:ext cx="1393825" cy="98742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60" name="Straight Connector 259"/>
          <p:cNvCxnSpPr/>
          <p:nvPr/>
        </p:nvCxnSpPr>
        <p:spPr bwMode="auto">
          <a:xfrm rot="5400000">
            <a:off x="5708650" y="2965451"/>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grpSp>
        <p:nvGrpSpPr>
          <p:cNvPr id="69660" name="Group 333"/>
          <p:cNvGrpSpPr>
            <a:grpSpLocks/>
          </p:cNvGrpSpPr>
          <p:nvPr/>
        </p:nvGrpSpPr>
        <p:grpSpPr bwMode="auto">
          <a:xfrm rot="16200000">
            <a:off x="5504989" y="1600206"/>
            <a:ext cx="174339" cy="174327"/>
            <a:chOff x="5357818" y="1428736"/>
            <a:chExt cx="214314" cy="214314"/>
          </a:xfrm>
        </p:grpSpPr>
        <p:sp>
          <p:nvSpPr>
            <p:cNvPr id="261" name="Oval 260"/>
            <p:cNvSpPr/>
            <p:nvPr/>
          </p:nvSpPr>
          <p:spPr>
            <a:xfrm>
              <a:off x="5359418" y="1571766"/>
              <a:ext cx="72206" cy="7221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62" name="Straight Arrow Connector 261"/>
            <p:cNvCxnSpPr>
              <a:stCxn id="261" idx="7"/>
            </p:cNvCxnSpPr>
            <p:nvPr/>
          </p:nvCxnSpPr>
          <p:spPr>
            <a:xfrm rot="5400000" flipH="1" flipV="1">
              <a:off x="5423812" y="1425398"/>
              <a:ext cx="154180" cy="154168"/>
            </a:xfrm>
            <a:prstGeom prst="straightConnector1">
              <a:avLst/>
            </a:prstGeom>
            <a:ln w="12700">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263" name="Straight Connector 262"/>
          <p:cNvCxnSpPr/>
          <p:nvPr/>
        </p:nvCxnSpPr>
        <p:spPr bwMode="auto">
          <a:xfrm rot="16200000" flipH="1">
            <a:off x="5670550" y="1765300"/>
            <a:ext cx="241300" cy="24130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66" name="Rectangle 265"/>
          <p:cNvSpPr/>
          <p:nvPr/>
        </p:nvSpPr>
        <p:spPr bwMode="auto">
          <a:xfrm>
            <a:off x="5505450" y="3692525"/>
            <a:ext cx="1393825" cy="98742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67" name="Straight Connector 266"/>
          <p:cNvCxnSpPr/>
          <p:nvPr/>
        </p:nvCxnSpPr>
        <p:spPr bwMode="auto">
          <a:xfrm rot="5400000">
            <a:off x="5708650" y="4127501"/>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bwMode="auto">
          <a:xfrm rot="10800000" flipV="1">
            <a:off x="5970588" y="3692525"/>
            <a:ext cx="173037" cy="174625"/>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bwMode="auto">
          <a:xfrm rot="10800000">
            <a:off x="6143625" y="3692525"/>
            <a:ext cx="206375" cy="19685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bwMode="auto">
          <a:xfrm rot="5400000" flipH="1" flipV="1">
            <a:off x="5767388" y="4011613"/>
            <a:ext cx="57150"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71" name="Rectangle 270"/>
          <p:cNvSpPr/>
          <p:nvPr/>
        </p:nvSpPr>
        <p:spPr bwMode="auto">
          <a:xfrm>
            <a:off x="5505450" y="4738688"/>
            <a:ext cx="1393825" cy="98742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72" name="Straight Connector 271"/>
          <p:cNvCxnSpPr/>
          <p:nvPr/>
        </p:nvCxnSpPr>
        <p:spPr bwMode="auto">
          <a:xfrm rot="5400000">
            <a:off x="5708650" y="5348288"/>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bwMode="auto">
          <a:xfrm rot="5400000" flipH="1" flipV="1">
            <a:off x="5767388" y="5232400"/>
            <a:ext cx="57150"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74" name="Rectangle 273"/>
          <p:cNvSpPr/>
          <p:nvPr/>
        </p:nvSpPr>
        <p:spPr bwMode="auto">
          <a:xfrm>
            <a:off x="5505450" y="5784850"/>
            <a:ext cx="1393825" cy="98742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nvGrpSpPr>
          <p:cNvPr id="69671" name="Group 274"/>
          <p:cNvGrpSpPr>
            <a:grpSpLocks/>
          </p:cNvGrpSpPr>
          <p:nvPr/>
        </p:nvGrpSpPr>
        <p:grpSpPr bwMode="auto">
          <a:xfrm rot="5400000">
            <a:off x="6318511" y="3866621"/>
            <a:ext cx="174340" cy="174327"/>
            <a:chOff x="1214414" y="2714620"/>
            <a:chExt cx="214314" cy="214314"/>
          </a:xfrm>
        </p:grpSpPr>
        <p:sp>
          <p:nvSpPr>
            <p:cNvPr id="276" name="Oval 275"/>
            <p:cNvSpPr/>
            <p:nvPr/>
          </p:nvSpPr>
          <p:spPr>
            <a:xfrm>
              <a:off x="1211169" y="2862906"/>
              <a:ext cx="72206" cy="7221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77" name="Straight Arrow Connector 276"/>
            <p:cNvCxnSpPr>
              <a:stCxn id="276" idx="7"/>
            </p:cNvCxnSpPr>
            <p:nvPr/>
          </p:nvCxnSpPr>
          <p:spPr>
            <a:xfrm rot="5400000" flipH="1" flipV="1">
              <a:off x="1270684" y="2721419"/>
              <a:ext cx="154180" cy="152217"/>
            </a:xfrm>
            <a:prstGeom prst="straightConnector1">
              <a:avLst/>
            </a:prstGeom>
            <a:ln w="12700">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278" name="Straight Connector 277"/>
          <p:cNvCxnSpPr/>
          <p:nvPr/>
        </p:nvCxnSpPr>
        <p:spPr bwMode="auto">
          <a:xfrm rot="16200000" flipH="1">
            <a:off x="6346032" y="4939506"/>
            <a:ext cx="209550" cy="201613"/>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p:nvCxnSpPr>
        <p:spPr bwMode="auto">
          <a:xfrm rot="5400000">
            <a:off x="6464300" y="2443163"/>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bwMode="auto">
          <a:xfrm rot="5400000">
            <a:off x="6464300" y="3314701"/>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bwMode="auto">
          <a:xfrm rot="5400000" flipH="1" flipV="1">
            <a:off x="6523038" y="3430588"/>
            <a:ext cx="57150"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bwMode="auto">
          <a:xfrm rot="5400000">
            <a:off x="6464300" y="4244976"/>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bwMode="auto">
          <a:xfrm rot="5400000">
            <a:off x="6076950" y="6423025"/>
            <a:ext cx="184150" cy="18415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69679" name="Group 289"/>
          <p:cNvGrpSpPr>
            <a:grpSpLocks/>
          </p:cNvGrpSpPr>
          <p:nvPr/>
        </p:nvGrpSpPr>
        <p:grpSpPr bwMode="auto">
          <a:xfrm rot="10800000">
            <a:off x="5911757" y="6597936"/>
            <a:ext cx="174326" cy="174339"/>
            <a:chOff x="1214414" y="2714620"/>
            <a:chExt cx="214314" cy="214314"/>
          </a:xfrm>
        </p:grpSpPr>
        <p:sp>
          <p:nvSpPr>
            <p:cNvPr id="291" name="Oval 290"/>
            <p:cNvSpPr/>
            <p:nvPr/>
          </p:nvSpPr>
          <p:spPr>
            <a:xfrm>
              <a:off x="1217835" y="2862934"/>
              <a:ext cx="70259" cy="7220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92" name="Straight Arrow Connector 291"/>
            <p:cNvCxnSpPr>
              <a:stCxn id="291" idx="7"/>
            </p:cNvCxnSpPr>
            <p:nvPr/>
          </p:nvCxnSpPr>
          <p:spPr>
            <a:xfrm rot="5400000" flipH="1" flipV="1">
              <a:off x="1280294" y="2720468"/>
              <a:ext cx="154170" cy="154180"/>
            </a:xfrm>
            <a:prstGeom prst="straightConnector1">
              <a:avLst/>
            </a:prstGeom>
            <a:ln w="12700">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293" name="Straight Connector 292"/>
          <p:cNvCxnSpPr/>
          <p:nvPr/>
        </p:nvCxnSpPr>
        <p:spPr bwMode="auto">
          <a:xfrm rot="5400000">
            <a:off x="5708650" y="6569076"/>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bwMode="auto">
          <a:xfrm rot="5400000" flipH="1" flipV="1">
            <a:off x="5766594" y="6452394"/>
            <a:ext cx="58738"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95" name="Rectangle 294"/>
          <p:cNvSpPr/>
          <p:nvPr/>
        </p:nvSpPr>
        <p:spPr bwMode="auto">
          <a:xfrm>
            <a:off x="2308225" y="5784850"/>
            <a:ext cx="1395413" cy="98742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96" name="Straight Connector 295"/>
          <p:cNvCxnSpPr/>
          <p:nvPr/>
        </p:nvCxnSpPr>
        <p:spPr bwMode="auto">
          <a:xfrm rot="5400000">
            <a:off x="3267075" y="6162676"/>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a:endCxn id="299" idx="3"/>
          </p:cNvCxnSpPr>
          <p:nvPr/>
        </p:nvCxnSpPr>
        <p:spPr bwMode="auto">
          <a:xfrm rot="10800000" flipV="1">
            <a:off x="3287713" y="6132513"/>
            <a:ext cx="66675" cy="68262"/>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69685" name="Group 297"/>
          <p:cNvGrpSpPr>
            <a:grpSpLocks/>
          </p:cNvGrpSpPr>
          <p:nvPr/>
        </p:nvGrpSpPr>
        <p:grpSpPr bwMode="auto">
          <a:xfrm rot="10800000">
            <a:off x="3122535" y="6191143"/>
            <a:ext cx="174326" cy="174340"/>
            <a:chOff x="1214414" y="2714620"/>
            <a:chExt cx="214314" cy="214314"/>
          </a:xfrm>
        </p:grpSpPr>
        <p:sp>
          <p:nvSpPr>
            <p:cNvPr id="299" name="Oval 298"/>
            <p:cNvSpPr/>
            <p:nvPr/>
          </p:nvSpPr>
          <p:spPr>
            <a:xfrm>
              <a:off x="1217854" y="2862452"/>
              <a:ext cx="70259" cy="7220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300" name="Straight Arrow Connector 299"/>
            <p:cNvCxnSpPr>
              <a:stCxn id="299" idx="7"/>
            </p:cNvCxnSpPr>
            <p:nvPr/>
          </p:nvCxnSpPr>
          <p:spPr>
            <a:xfrm rot="5400000" flipH="1" flipV="1">
              <a:off x="1280313" y="2719986"/>
              <a:ext cx="154169" cy="154181"/>
            </a:xfrm>
            <a:prstGeom prst="straightConnector1">
              <a:avLst/>
            </a:prstGeom>
            <a:ln w="12700">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301" name="Straight Connector 300"/>
          <p:cNvCxnSpPr/>
          <p:nvPr/>
        </p:nvCxnSpPr>
        <p:spPr bwMode="auto">
          <a:xfrm rot="5400000">
            <a:off x="2513012" y="6569076"/>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sp>
        <p:nvSpPr>
          <p:cNvPr id="303" name="Rectangle 302"/>
          <p:cNvSpPr/>
          <p:nvPr/>
        </p:nvSpPr>
        <p:spPr bwMode="auto">
          <a:xfrm>
            <a:off x="2308225" y="4738688"/>
            <a:ext cx="1395413" cy="98742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309" name="Straight Connector 308"/>
          <p:cNvCxnSpPr/>
          <p:nvPr/>
        </p:nvCxnSpPr>
        <p:spPr bwMode="auto">
          <a:xfrm rot="5400000">
            <a:off x="2513012" y="5522913"/>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310" name="Straight Connector 309"/>
          <p:cNvCxnSpPr/>
          <p:nvPr/>
        </p:nvCxnSpPr>
        <p:spPr bwMode="auto">
          <a:xfrm rot="5400000" flipH="1" flipV="1">
            <a:off x="2570956" y="5406232"/>
            <a:ext cx="58737"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11" name="Straight Connector 310"/>
          <p:cNvCxnSpPr/>
          <p:nvPr/>
        </p:nvCxnSpPr>
        <p:spPr bwMode="auto">
          <a:xfrm rot="5400000">
            <a:off x="3267869" y="5290344"/>
            <a:ext cx="173038"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312" name="Straight Connector 311"/>
          <p:cNvCxnSpPr/>
          <p:nvPr/>
        </p:nvCxnSpPr>
        <p:spPr bwMode="auto">
          <a:xfrm rot="5400000" flipH="1" flipV="1">
            <a:off x="3325019" y="5406232"/>
            <a:ext cx="58737"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p:nvCxnSpPr>
        <p:spPr bwMode="auto">
          <a:xfrm rot="16200000" flipH="1">
            <a:off x="3529013" y="5319713"/>
            <a:ext cx="127000" cy="12700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315" name="Oval 314"/>
          <p:cNvSpPr/>
          <p:nvPr/>
        </p:nvSpPr>
        <p:spPr bwMode="auto">
          <a:xfrm rot="5400000">
            <a:off x="3644900" y="5435600"/>
            <a:ext cx="58738" cy="5873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318" name="Rectangle 317"/>
          <p:cNvSpPr/>
          <p:nvPr/>
        </p:nvSpPr>
        <p:spPr bwMode="auto">
          <a:xfrm>
            <a:off x="5505450" y="1600200"/>
            <a:ext cx="1393825" cy="98742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319" name="Straight Connector 318"/>
          <p:cNvCxnSpPr/>
          <p:nvPr/>
        </p:nvCxnSpPr>
        <p:spPr bwMode="auto">
          <a:xfrm rot="5400000">
            <a:off x="3267075" y="4360863"/>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320" name="Straight Connector 319"/>
          <p:cNvCxnSpPr/>
          <p:nvPr/>
        </p:nvCxnSpPr>
        <p:spPr bwMode="auto">
          <a:xfrm rot="5400000" flipH="1" flipV="1">
            <a:off x="3325813" y="4476750"/>
            <a:ext cx="57150"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21" name="Straight Connector 320"/>
          <p:cNvCxnSpPr/>
          <p:nvPr/>
        </p:nvCxnSpPr>
        <p:spPr bwMode="auto">
          <a:xfrm rot="5400000" flipH="1" flipV="1">
            <a:off x="6523038" y="4360863"/>
            <a:ext cx="57150"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22" name="Straight Connector 321"/>
          <p:cNvCxnSpPr/>
          <p:nvPr/>
        </p:nvCxnSpPr>
        <p:spPr bwMode="auto">
          <a:xfrm rot="5400000">
            <a:off x="6464300" y="5173663"/>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323" name="Straight Connector 322"/>
          <p:cNvCxnSpPr/>
          <p:nvPr/>
        </p:nvCxnSpPr>
        <p:spPr bwMode="auto">
          <a:xfrm rot="5400000" flipH="1" flipV="1">
            <a:off x="6522244" y="5290344"/>
            <a:ext cx="58738"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25" name="Straight Connector 324"/>
          <p:cNvCxnSpPr/>
          <p:nvPr/>
        </p:nvCxnSpPr>
        <p:spPr bwMode="auto">
          <a:xfrm rot="5400000">
            <a:off x="6476207" y="5120481"/>
            <a:ext cx="57150" cy="58737"/>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69701" name="Group 327"/>
          <p:cNvGrpSpPr>
            <a:grpSpLocks/>
          </p:cNvGrpSpPr>
          <p:nvPr/>
        </p:nvGrpSpPr>
        <p:grpSpPr bwMode="auto">
          <a:xfrm rot="10800000">
            <a:off x="6306897" y="5145105"/>
            <a:ext cx="174326" cy="174340"/>
            <a:chOff x="1214414" y="2714620"/>
            <a:chExt cx="214314" cy="214314"/>
          </a:xfrm>
        </p:grpSpPr>
        <p:sp>
          <p:nvSpPr>
            <p:cNvPr id="329" name="Oval 328"/>
            <p:cNvSpPr/>
            <p:nvPr/>
          </p:nvSpPr>
          <p:spPr>
            <a:xfrm>
              <a:off x="1217653" y="2862604"/>
              <a:ext cx="70259" cy="72206"/>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330" name="Straight Arrow Connector 329"/>
            <p:cNvCxnSpPr>
              <a:stCxn id="329" idx="7"/>
            </p:cNvCxnSpPr>
            <p:nvPr/>
          </p:nvCxnSpPr>
          <p:spPr>
            <a:xfrm rot="5400000" flipH="1" flipV="1">
              <a:off x="1280112" y="2720139"/>
              <a:ext cx="154167" cy="154181"/>
            </a:xfrm>
            <a:prstGeom prst="straightConnector1">
              <a:avLst/>
            </a:prstGeom>
            <a:ln w="12700">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332" name="Straight Connector 331"/>
          <p:cNvCxnSpPr/>
          <p:nvPr/>
        </p:nvCxnSpPr>
        <p:spPr bwMode="auto">
          <a:xfrm rot="5400000">
            <a:off x="5708650" y="1919288"/>
            <a:ext cx="174625" cy="0"/>
          </a:xfrm>
          <a:prstGeom prst="line">
            <a:avLst/>
          </a:prstGeom>
          <a:ln w="50800">
            <a:headEnd type="none"/>
            <a:tailEnd type="none"/>
          </a:ln>
        </p:spPr>
        <p:style>
          <a:lnRef idx="1">
            <a:schemeClr val="accent1"/>
          </a:lnRef>
          <a:fillRef idx="0">
            <a:schemeClr val="accent1"/>
          </a:fillRef>
          <a:effectRef idx="0">
            <a:schemeClr val="accent1"/>
          </a:effectRef>
          <a:fontRef idx="minor">
            <a:schemeClr val="tx1"/>
          </a:fontRef>
        </p:style>
      </p:cxnSp>
      <p:cxnSp>
        <p:nvCxnSpPr>
          <p:cNvPr id="337" name="Straight Arrow Connector 336"/>
          <p:cNvCxnSpPr/>
          <p:nvPr/>
        </p:nvCxnSpPr>
        <p:spPr bwMode="auto">
          <a:xfrm rot="5400000" flipH="1" flipV="1">
            <a:off x="5919787" y="2740026"/>
            <a:ext cx="125413" cy="125412"/>
          </a:xfrm>
          <a:prstGeom prst="straightConnector1">
            <a:avLst/>
          </a:prstGeom>
          <a:ln w="127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38" name="Straight Connector 337"/>
          <p:cNvCxnSpPr/>
          <p:nvPr/>
        </p:nvCxnSpPr>
        <p:spPr bwMode="auto">
          <a:xfrm rot="5400000">
            <a:off x="5794375" y="2892426"/>
            <a:ext cx="104775" cy="10160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339" name="Oval 338"/>
          <p:cNvSpPr/>
          <p:nvPr/>
        </p:nvSpPr>
        <p:spPr bwMode="auto">
          <a:xfrm>
            <a:off x="5894388" y="2836863"/>
            <a:ext cx="57150" cy="571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364979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154" name="Text Placeholder 4"/>
          <p:cNvSpPr>
            <a:spLocks noGrp="1"/>
          </p:cNvSpPr>
          <p:nvPr>
            <p:ph type="body" idx="1"/>
          </p:nvPr>
        </p:nvSpPr>
        <p:spPr/>
        <p:txBody>
          <a:bodyPr/>
          <a:lstStyle/>
          <a:p>
            <a:endParaRPr lang="en-US">
              <a:latin typeface="Tw Cen MT" charset="0"/>
              <a:ea typeface="ＭＳ Ｐゴシック" charset="0"/>
              <a:cs typeface="ＭＳ Ｐゴシック" charset="0"/>
            </a:endParaRPr>
          </a:p>
        </p:txBody>
      </p:sp>
      <p:sp>
        <p:nvSpPr>
          <p:cNvPr id="4" name="Title 3"/>
          <p:cNvSpPr>
            <a:spLocks noGrp="1"/>
          </p:cNvSpPr>
          <p:nvPr>
            <p:ph type="title"/>
          </p:nvPr>
        </p:nvSpPr>
        <p:spPr/>
        <p:txBody>
          <a:bodyPr/>
          <a:lstStyle/>
          <a:p>
            <a:r>
              <a:rPr lang="en-US" b="1" cap="none">
                <a:latin typeface="Tw Cen MT" charset="0"/>
                <a:ea typeface="ＭＳ Ｐゴシック" charset="0"/>
                <a:cs typeface="ＭＳ Ｐゴシック" charset="0"/>
              </a:rPr>
              <a:t>CASE STUDY: BURNOUT ™ PARADISE</a:t>
            </a:r>
            <a:endParaRPr lang="en-US" cap="none">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90977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3" name="Title 1"/>
          <p:cNvSpPr>
            <a:spLocks noGrp="1"/>
          </p:cNvSpPr>
          <p:nvPr>
            <p:ph type="title"/>
          </p:nvPr>
        </p:nvSpPr>
        <p:spPr>
          <a:xfrm>
            <a:off x="612775" y="228600"/>
            <a:ext cx="8153400" cy="990600"/>
          </a:xfrm>
        </p:spPr>
        <p:txBody>
          <a:bodyPr/>
          <a:lstStyle/>
          <a:p>
            <a:r>
              <a:rPr lang="en-GB">
                <a:latin typeface="Arial" charset="0"/>
                <a:ea typeface="ＭＳ Ｐゴシック" charset="0"/>
                <a:cs typeface="ＭＳ Ｐゴシック" charset="0"/>
              </a:rPr>
              <a:t>Burnout™ Paradise</a:t>
            </a:r>
          </a:p>
        </p:txBody>
      </p:sp>
      <p:pic>
        <p:nvPicPr>
          <p:cNvPr id="23554" name="Picture 2" descr="C:\Documents and Settings\ucacajs\Desktop\933706_20080123_screen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1571625"/>
            <a:ext cx="8358187" cy="470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63411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50178" name="Group 98"/>
          <p:cNvGrpSpPr>
            <a:grpSpLocks/>
          </p:cNvGrpSpPr>
          <p:nvPr/>
        </p:nvGrpSpPr>
        <p:grpSpPr bwMode="auto">
          <a:xfrm>
            <a:off x="1219200" y="1327150"/>
            <a:ext cx="6624638" cy="5530850"/>
            <a:chOff x="-71470" y="-285776"/>
            <a:chExt cx="9215502" cy="7694894"/>
          </a:xfrm>
        </p:grpSpPr>
        <p:sp>
          <p:nvSpPr>
            <p:cNvPr id="30" name="Pie 29"/>
            <p:cNvSpPr/>
            <p:nvPr/>
          </p:nvSpPr>
          <p:spPr>
            <a:xfrm>
              <a:off x="1642220" y="641852"/>
              <a:ext cx="5573910" cy="5572394"/>
            </a:xfrm>
            <a:prstGeom prst="pie">
              <a:avLst>
                <a:gd name="adj1" fmla="val 11499225"/>
                <a:gd name="adj2" fmla="val 1946293"/>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29" name="Pie 28"/>
            <p:cNvSpPr/>
            <p:nvPr/>
          </p:nvSpPr>
          <p:spPr>
            <a:xfrm>
              <a:off x="1642220" y="641852"/>
              <a:ext cx="5573910" cy="5572394"/>
            </a:xfrm>
            <a:prstGeom prst="pie">
              <a:avLst>
                <a:gd name="adj1" fmla="val 9898158"/>
                <a:gd name="adj2" fmla="val 1156610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24" name="Pie 23"/>
            <p:cNvSpPr/>
            <p:nvPr/>
          </p:nvSpPr>
          <p:spPr>
            <a:xfrm>
              <a:off x="1642220" y="641852"/>
              <a:ext cx="5573910" cy="5572394"/>
            </a:xfrm>
            <a:prstGeom prst="pie">
              <a:avLst>
                <a:gd name="adj1" fmla="val 8551243"/>
                <a:gd name="adj2" fmla="val 9952054"/>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26" name="Pie 25"/>
            <p:cNvSpPr/>
            <p:nvPr/>
          </p:nvSpPr>
          <p:spPr>
            <a:xfrm>
              <a:off x="1642220" y="641852"/>
              <a:ext cx="5573910" cy="5572394"/>
            </a:xfrm>
            <a:prstGeom prst="pie">
              <a:avLst>
                <a:gd name="adj1" fmla="val 1894295"/>
                <a:gd name="adj2" fmla="val 8576098"/>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28" name="Pie 27"/>
            <p:cNvSpPr/>
            <p:nvPr/>
          </p:nvSpPr>
          <p:spPr>
            <a:xfrm>
              <a:off x="2642610" y="1642365"/>
              <a:ext cx="3573132" cy="3573576"/>
            </a:xfrm>
            <a:prstGeom prst="pie">
              <a:avLst>
                <a:gd name="adj1" fmla="val 1894295"/>
                <a:gd name="adj2" fmla="val 9350223"/>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23" name="Oval 22"/>
            <p:cNvSpPr/>
            <p:nvPr/>
          </p:nvSpPr>
          <p:spPr>
            <a:xfrm>
              <a:off x="2929697" y="1856603"/>
              <a:ext cx="2998958" cy="31451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22" name="Oval 21"/>
            <p:cNvSpPr/>
            <p:nvPr/>
          </p:nvSpPr>
          <p:spPr>
            <a:xfrm>
              <a:off x="2287062" y="1286774"/>
              <a:ext cx="4284225" cy="428475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34" name="Block Arc 33"/>
            <p:cNvSpPr/>
            <p:nvPr/>
          </p:nvSpPr>
          <p:spPr>
            <a:xfrm>
              <a:off x="2143519" y="1143213"/>
              <a:ext cx="4500645" cy="4501204"/>
            </a:xfrm>
            <a:prstGeom prst="blockArc">
              <a:avLst>
                <a:gd name="adj1" fmla="val 17362379"/>
                <a:gd name="adj2" fmla="val 17832598"/>
                <a:gd name="adj3" fmla="val 4671"/>
              </a:avLst>
            </a:prstGeom>
            <a:solidFill>
              <a:schemeClr val="accent5">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36" name="Block Arc 35"/>
            <p:cNvSpPr/>
            <p:nvPr/>
          </p:nvSpPr>
          <p:spPr>
            <a:xfrm>
              <a:off x="2143519" y="1143213"/>
              <a:ext cx="4500645" cy="4501204"/>
            </a:xfrm>
            <a:prstGeom prst="blockArc">
              <a:avLst>
                <a:gd name="adj1" fmla="val 15944785"/>
                <a:gd name="adj2" fmla="val 16710189"/>
                <a:gd name="adj3" fmla="val 5244"/>
              </a:avLst>
            </a:prstGeom>
            <a:solidFill>
              <a:schemeClr val="accent5">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37" name="Block Arc 36"/>
            <p:cNvSpPr/>
            <p:nvPr/>
          </p:nvSpPr>
          <p:spPr>
            <a:xfrm>
              <a:off x="2143519" y="1143213"/>
              <a:ext cx="4500645" cy="4501204"/>
            </a:xfrm>
            <a:prstGeom prst="blockArc">
              <a:avLst>
                <a:gd name="adj1" fmla="val 13692531"/>
                <a:gd name="adj2" fmla="val 14245082"/>
                <a:gd name="adj3" fmla="val 5171"/>
              </a:avLst>
            </a:prstGeom>
            <a:solidFill>
              <a:schemeClr val="accent5">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38" name="Block Arc 37"/>
            <p:cNvSpPr/>
            <p:nvPr/>
          </p:nvSpPr>
          <p:spPr>
            <a:xfrm>
              <a:off x="2715485" y="1715250"/>
              <a:ext cx="3356713" cy="3357129"/>
            </a:xfrm>
            <a:prstGeom prst="blockArc">
              <a:avLst>
                <a:gd name="adj1" fmla="val 14113115"/>
                <a:gd name="adj2" fmla="val 14906950"/>
                <a:gd name="adj3" fmla="val 7115"/>
              </a:avLst>
            </a:prstGeom>
            <a:solidFill>
              <a:schemeClr val="accent5">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39" name="Block Arc 38"/>
            <p:cNvSpPr/>
            <p:nvPr/>
          </p:nvSpPr>
          <p:spPr>
            <a:xfrm>
              <a:off x="2715485" y="1715250"/>
              <a:ext cx="3356713" cy="3357129"/>
            </a:xfrm>
            <a:prstGeom prst="blockArc">
              <a:avLst>
                <a:gd name="adj1" fmla="val 5597144"/>
                <a:gd name="adj2" fmla="val 6641875"/>
                <a:gd name="adj3" fmla="val 7265"/>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40" name="Block Arc 39"/>
            <p:cNvSpPr/>
            <p:nvPr/>
          </p:nvSpPr>
          <p:spPr>
            <a:xfrm>
              <a:off x="2143519" y="1143213"/>
              <a:ext cx="4500645" cy="4501204"/>
            </a:xfrm>
            <a:prstGeom prst="blockArc">
              <a:avLst>
                <a:gd name="adj1" fmla="val 3415943"/>
                <a:gd name="adj2" fmla="val 4115895"/>
                <a:gd name="adj3" fmla="val 4799"/>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50192" name="TextBox 45"/>
            <p:cNvSpPr txBox="1">
              <a:spLocks noChangeArrowheads="1"/>
            </p:cNvSpPr>
            <p:nvPr/>
          </p:nvSpPr>
          <p:spPr bwMode="auto">
            <a:xfrm>
              <a:off x="6429356" y="642917"/>
              <a:ext cx="2428893" cy="81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1600" i="1"/>
                <a:t>Driving sub-state (default)</a:t>
              </a:r>
              <a:endParaRPr lang="en-GB" sz="1600"/>
            </a:p>
          </p:txBody>
        </p:sp>
        <p:cxnSp>
          <p:nvCxnSpPr>
            <p:cNvPr id="58" name="Straight Arrow Connector 57"/>
            <p:cNvCxnSpPr>
              <a:stCxn id="50192" idx="2"/>
            </p:cNvCxnSpPr>
            <p:nvPr/>
          </p:nvCxnSpPr>
          <p:spPr>
            <a:xfrm rot="5400000">
              <a:off x="6586707" y="1012998"/>
              <a:ext cx="614001" cy="150168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0194" name="TextBox 58"/>
            <p:cNvSpPr txBox="1">
              <a:spLocks noChangeArrowheads="1"/>
            </p:cNvSpPr>
            <p:nvPr/>
          </p:nvSpPr>
          <p:spPr bwMode="auto">
            <a:xfrm>
              <a:off x="5000628" y="214290"/>
              <a:ext cx="2428893" cy="470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1600" i="1"/>
                <a:t>Crashing sub-state</a:t>
              </a:r>
              <a:endParaRPr lang="en-GB" sz="1600"/>
            </a:p>
          </p:txBody>
        </p:sp>
        <p:cxnSp>
          <p:nvCxnSpPr>
            <p:cNvPr id="61" name="Straight Arrow Connector 60"/>
            <p:cNvCxnSpPr>
              <a:stCxn id="50194" idx="2"/>
            </p:cNvCxnSpPr>
            <p:nvPr/>
          </p:nvCxnSpPr>
          <p:spPr>
            <a:xfrm rot="5400000">
              <a:off x="5415168" y="556877"/>
              <a:ext cx="671426" cy="929722"/>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62" name="Circular Arrow 61"/>
            <p:cNvSpPr/>
            <p:nvPr/>
          </p:nvSpPr>
          <p:spPr>
            <a:xfrm>
              <a:off x="571165" y="-285776"/>
              <a:ext cx="7716022" cy="7694894"/>
            </a:xfrm>
            <a:prstGeom prst="circularArrow">
              <a:avLst>
                <a:gd name="adj1" fmla="val 2350"/>
                <a:gd name="adj2" fmla="val 505219"/>
                <a:gd name="adj3" fmla="val 3225518"/>
                <a:gd name="adj4" fmla="val 2707605"/>
                <a:gd name="adj5" fmla="val 3339"/>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100" b="1" dirty="0">
                <a:solidFill>
                  <a:schemeClr val="tx1"/>
                </a:solidFill>
                <a:latin typeface="Arial" pitchFamily="34" charset="0"/>
                <a:cs typeface="Arial" pitchFamily="34" charset="0"/>
              </a:endParaRPr>
            </a:p>
          </p:txBody>
        </p:sp>
        <p:sp>
          <p:nvSpPr>
            <p:cNvPr id="50197" name="TextBox 62"/>
            <p:cNvSpPr txBox="1">
              <a:spLocks noChangeArrowheads="1"/>
            </p:cNvSpPr>
            <p:nvPr/>
          </p:nvSpPr>
          <p:spPr bwMode="auto">
            <a:xfrm>
              <a:off x="285721" y="857233"/>
              <a:ext cx="2428893" cy="470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1600" i="1"/>
                <a:t>Player 1 Timeline</a:t>
              </a:r>
              <a:endParaRPr lang="en-GB" sz="1600"/>
            </a:p>
          </p:txBody>
        </p:sp>
        <p:sp>
          <p:nvSpPr>
            <p:cNvPr id="50198" name="TextBox 63"/>
            <p:cNvSpPr txBox="1">
              <a:spLocks noChangeArrowheads="1"/>
            </p:cNvSpPr>
            <p:nvPr/>
          </p:nvSpPr>
          <p:spPr bwMode="auto">
            <a:xfrm>
              <a:off x="-71470" y="1571612"/>
              <a:ext cx="2428893" cy="470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1600" i="1"/>
                <a:t>Player 2 Timeline</a:t>
              </a:r>
              <a:endParaRPr lang="en-GB" sz="1600"/>
            </a:p>
          </p:txBody>
        </p:sp>
        <p:cxnSp>
          <p:nvCxnSpPr>
            <p:cNvPr id="66" name="Straight Arrow Connector 65"/>
            <p:cNvCxnSpPr>
              <a:stCxn id="50198" idx="2"/>
            </p:cNvCxnSpPr>
            <p:nvPr/>
          </p:nvCxnSpPr>
          <p:spPr>
            <a:xfrm rot="16200000" flipH="1">
              <a:off x="1950258" y="1235000"/>
              <a:ext cx="457189" cy="207144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50197" idx="2"/>
            </p:cNvCxnSpPr>
            <p:nvPr/>
          </p:nvCxnSpPr>
          <p:spPr>
            <a:xfrm rot="16200000" flipH="1">
              <a:off x="1878478" y="951145"/>
              <a:ext cx="600749" cy="135593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0201" name="TextBox 73"/>
            <p:cNvSpPr txBox="1">
              <a:spLocks noChangeArrowheads="1"/>
            </p:cNvSpPr>
            <p:nvPr/>
          </p:nvSpPr>
          <p:spPr bwMode="auto">
            <a:xfrm>
              <a:off x="7572396" y="1785926"/>
              <a:ext cx="1285885" cy="1198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1600" b="1" i="1"/>
                <a:t>Free Driving</a:t>
              </a:r>
            </a:p>
            <a:p>
              <a:r>
                <a:rPr lang="en-GB" sz="1600" b="1" i="1"/>
                <a:t>State</a:t>
              </a:r>
            </a:p>
          </p:txBody>
        </p:sp>
        <p:cxnSp>
          <p:nvCxnSpPr>
            <p:cNvPr id="76" name="Straight Arrow Connector 75"/>
            <p:cNvCxnSpPr/>
            <p:nvPr/>
          </p:nvCxnSpPr>
          <p:spPr>
            <a:xfrm rot="10800000" flipV="1">
              <a:off x="7001919" y="2642878"/>
              <a:ext cx="1071056" cy="214239"/>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0203" name="TextBox 76"/>
            <p:cNvSpPr txBox="1">
              <a:spLocks noChangeArrowheads="1"/>
            </p:cNvSpPr>
            <p:nvPr/>
          </p:nvSpPr>
          <p:spPr bwMode="auto">
            <a:xfrm>
              <a:off x="7143768" y="5988628"/>
              <a:ext cx="1285885" cy="470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1600" i="1"/>
                <a:t>Time</a:t>
              </a:r>
            </a:p>
          </p:txBody>
        </p:sp>
        <p:sp>
          <p:nvSpPr>
            <p:cNvPr id="50204" name="TextBox 77"/>
            <p:cNvSpPr txBox="1">
              <a:spLocks noChangeArrowheads="1"/>
            </p:cNvSpPr>
            <p:nvPr/>
          </p:nvSpPr>
          <p:spPr bwMode="auto">
            <a:xfrm>
              <a:off x="7500990" y="3500438"/>
              <a:ext cx="1643042" cy="1155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1600" i="1"/>
                <a:t>Race start  announcement</a:t>
              </a:r>
            </a:p>
          </p:txBody>
        </p:sp>
        <p:sp>
          <p:nvSpPr>
            <p:cNvPr id="50205" name="TextBox 79"/>
            <p:cNvSpPr txBox="1">
              <a:spLocks noChangeArrowheads="1"/>
            </p:cNvSpPr>
            <p:nvPr/>
          </p:nvSpPr>
          <p:spPr bwMode="auto">
            <a:xfrm>
              <a:off x="7143768" y="4786323"/>
              <a:ext cx="1643042" cy="470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1600" i="1"/>
                <a:t>Race start</a:t>
              </a:r>
            </a:p>
          </p:txBody>
        </p:sp>
        <p:sp>
          <p:nvSpPr>
            <p:cNvPr id="50206" name="TextBox 80"/>
            <p:cNvSpPr txBox="1">
              <a:spLocks noChangeArrowheads="1"/>
            </p:cNvSpPr>
            <p:nvPr/>
          </p:nvSpPr>
          <p:spPr bwMode="auto">
            <a:xfrm>
              <a:off x="214282" y="4857760"/>
              <a:ext cx="1643042" cy="1841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1600" b="1" i="1"/>
                <a:t>Awaiting Results State</a:t>
              </a:r>
            </a:p>
            <a:p>
              <a:r>
                <a:rPr lang="en-GB" sz="1600" i="1"/>
                <a:t>(non-interactive)</a:t>
              </a:r>
            </a:p>
          </p:txBody>
        </p:sp>
        <p:sp>
          <p:nvSpPr>
            <p:cNvPr id="50207" name="TextBox 81"/>
            <p:cNvSpPr txBox="1">
              <a:spLocks noChangeArrowheads="1"/>
            </p:cNvSpPr>
            <p:nvPr/>
          </p:nvSpPr>
          <p:spPr bwMode="auto">
            <a:xfrm>
              <a:off x="214282" y="3357562"/>
              <a:ext cx="1643042" cy="149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1600" b="1" i="1"/>
                <a:t>Awards</a:t>
              </a:r>
            </a:p>
            <a:p>
              <a:r>
                <a:rPr lang="en-GB" sz="1600" b="1" i="1"/>
                <a:t>State</a:t>
              </a:r>
            </a:p>
            <a:p>
              <a:r>
                <a:rPr lang="en-GB" sz="1600" i="1"/>
                <a:t>(non-interactive)</a:t>
              </a:r>
            </a:p>
          </p:txBody>
        </p:sp>
        <p:cxnSp>
          <p:nvCxnSpPr>
            <p:cNvPr id="84" name="Straight Arrow Connector 83"/>
            <p:cNvCxnSpPr>
              <a:stCxn id="50205" idx="1"/>
            </p:cNvCxnSpPr>
            <p:nvPr/>
          </p:nvCxnSpPr>
          <p:spPr>
            <a:xfrm rot="10800000">
              <a:off x="6785500" y="4858142"/>
              <a:ext cx="357755" cy="163439"/>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rot="10800000" flipV="1">
              <a:off x="7072587" y="4001191"/>
              <a:ext cx="428423" cy="21423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5400000" flipH="1" flipV="1">
              <a:off x="1535071" y="4607501"/>
              <a:ext cx="715599" cy="64263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V="1">
              <a:off x="1357342" y="3429153"/>
              <a:ext cx="642633" cy="143562"/>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0212" name="TextBox 93"/>
            <p:cNvSpPr txBox="1">
              <a:spLocks noChangeArrowheads="1"/>
            </p:cNvSpPr>
            <p:nvPr/>
          </p:nvSpPr>
          <p:spPr bwMode="auto">
            <a:xfrm>
              <a:off x="2357423" y="6488668"/>
              <a:ext cx="2786082" cy="470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1600" b="1" i="1"/>
                <a:t>Race State</a:t>
              </a:r>
            </a:p>
          </p:txBody>
        </p:sp>
        <p:cxnSp>
          <p:nvCxnSpPr>
            <p:cNvPr id="96" name="Straight Connector 95"/>
            <p:cNvCxnSpPr/>
            <p:nvPr/>
          </p:nvCxnSpPr>
          <p:spPr>
            <a:xfrm>
              <a:off x="4429175" y="3429153"/>
              <a:ext cx="2714080" cy="786275"/>
            </a:xfrm>
            <a:prstGeom prst="line">
              <a:avLst/>
            </a:prstGeom>
            <a:ln w="22225">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5400000" flipH="1" flipV="1">
              <a:off x="2963877" y="5751581"/>
              <a:ext cx="786275" cy="713301"/>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717269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Scalability</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240112185"/>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GB" i="1" dirty="0" smtClean="0"/>
              <a:t>Scalability</a:t>
            </a:r>
            <a:endParaRPr lang="en-GB" dirty="0"/>
          </a:p>
          <a:p>
            <a:r>
              <a:rPr lang="en-GB" dirty="0"/>
              <a:t>- Management of awareness</a:t>
            </a:r>
          </a:p>
          <a:p>
            <a:r>
              <a:rPr lang="en-GB" dirty="0"/>
              <a:t>- Interest specification</a:t>
            </a:r>
          </a:p>
          <a:p>
            <a:r>
              <a:rPr lang="en-GB" dirty="0"/>
              <a:t>- Server partitioning</a:t>
            </a:r>
          </a:p>
          <a:p>
            <a:endParaRPr lang="en-US" dirty="0"/>
          </a:p>
        </p:txBody>
      </p:sp>
    </p:spTree>
    <p:extLst>
      <p:ext uri="{BB962C8B-B14F-4D97-AF65-F5344CB8AC3E}">
        <p14:creationId xmlns:p14="http://schemas.microsoft.com/office/powerpoint/2010/main" val="4022552341"/>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Goals for </a:t>
            </a:r>
            <a:r>
              <a:rPr lang="en-US" dirty="0" err="1" smtClean="0"/>
              <a:t>SCalability</a:t>
            </a:r>
            <a:endParaRPr lang="en-US" dirty="0"/>
          </a:p>
        </p:txBody>
      </p:sp>
    </p:spTree>
    <p:extLst>
      <p:ext uri="{BB962C8B-B14F-4D97-AF65-F5344CB8AC3E}">
        <p14:creationId xmlns:p14="http://schemas.microsoft.com/office/powerpoint/2010/main" val="980048656"/>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dirty="0" smtClean="0"/>
              <a:t>Interest Specification</a:t>
            </a:r>
            <a:endParaRPr lang="en-US" dirty="0"/>
          </a:p>
        </p:txBody>
      </p:sp>
      <p:sp>
        <p:nvSpPr>
          <p:cNvPr id="162819" name="Rectangle 3"/>
          <p:cNvSpPr>
            <a:spLocks noGrp="1" noChangeArrowheads="1"/>
          </p:cNvSpPr>
          <p:nvPr>
            <p:ph type="body" idx="1"/>
          </p:nvPr>
        </p:nvSpPr>
        <p:spPr>
          <a:xfrm>
            <a:off x="301978" y="1981200"/>
            <a:ext cx="8561212" cy="1981200"/>
          </a:xfrm>
        </p:spPr>
        <p:txBody>
          <a:bodyPr/>
          <a:lstStyle/>
          <a:p>
            <a:r>
              <a:rPr lang="en-GB"/>
              <a:t>A user is NOT an omniscient being</a:t>
            </a:r>
          </a:p>
          <a:p>
            <a:r>
              <a:rPr lang="en-GB"/>
              <a:t>A user is NOT interested in every event</a:t>
            </a:r>
          </a:p>
          <a:p>
            <a:r>
              <a:rPr lang="en-GB"/>
              <a:t>A client is NOT able to process everything</a:t>
            </a:r>
          </a:p>
        </p:txBody>
      </p:sp>
      <p:sp>
        <p:nvSpPr>
          <p:cNvPr id="162820" name="Rectangle 4"/>
          <p:cNvSpPr>
            <a:spLocks noChangeArrowheads="1"/>
          </p:cNvSpPr>
          <p:nvPr/>
        </p:nvSpPr>
        <p:spPr bwMode="auto">
          <a:xfrm>
            <a:off x="2053167" y="2835275"/>
            <a:ext cx="9144000" cy="369332"/>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grpSp>
        <p:nvGrpSpPr>
          <p:cNvPr id="162823" name="Group 7"/>
          <p:cNvGrpSpPr>
            <a:grpSpLocks/>
          </p:cNvGrpSpPr>
          <p:nvPr/>
        </p:nvGrpSpPr>
        <p:grpSpPr bwMode="auto">
          <a:xfrm>
            <a:off x="290689" y="3733800"/>
            <a:ext cx="8561212" cy="2514600"/>
            <a:chOff x="206" y="2352"/>
            <a:chExt cx="6067" cy="1584"/>
          </a:xfrm>
        </p:grpSpPr>
        <p:sp>
          <p:nvSpPr>
            <p:cNvPr id="162821" name="AutoShape 5"/>
            <p:cNvSpPr>
              <a:spLocks noChangeArrowheads="1"/>
            </p:cNvSpPr>
            <p:nvPr/>
          </p:nvSpPr>
          <p:spPr bwMode="auto">
            <a:xfrm>
              <a:off x="2016" y="2352"/>
              <a:ext cx="1440" cy="624"/>
            </a:xfrm>
            <a:prstGeom prst="downArrow">
              <a:avLst>
                <a:gd name="adj1" fmla="val 50000"/>
                <a:gd name="adj2" fmla="val 25000"/>
              </a:avLst>
            </a:prstGeom>
            <a:solidFill>
              <a:srgbClr val="C00000"/>
            </a:solidFill>
            <a:ln w="12700">
              <a:solidFill>
                <a:schemeClr val="tx1"/>
              </a:solidFill>
              <a:miter lim="800000"/>
              <a:headEnd/>
              <a:tailEnd/>
            </a:ln>
            <a:effectLst/>
            <a:scene3d>
              <a:camera prst="orthographicFront"/>
              <a:lightRig rig="threePt" dir="t"/>
            </a:scene3d>
            <a:sp3d>
              <a:bevelT prst="angle"/>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2822" name="Rectangle 6"/>
            <p:cNvSpPr>
              <a:spLocks noChangeArrowheads="1"/>
            </p:cNvSpPr>
            <p:nvPr/>
          </p:nvSpPr>
          <p:spPr bwMode="auto">
            <a:xfrm>
              <a:off x="206" y="3072"/>
              <a:ext cx="6067" cy="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Clr>
                  <a:srgbClr val="A9A5A5"/>
                </a:buClr>
                <a:buSzPct val="120000"/>
                <a:buFontTx/>
                <a:buChar char="•"/>
              </a:pPr>
              <a:r>
                <a:rPr lang="en-GB" sz="2800" b="1" dirty="0">
                  <a:latin typeface="Arial" charset="0"/>
                </a:rPr>
                <a:t>Just give each client enough to </a:t>
              </a:r>
              <a:r>
                <a:rPr lang="en-GB" sz="2800" b="1" dirty="0" smtClean="0"/>
                <a:t>instil </a:t>
              </a:r>
              <a:r>
                <a:rPr lang="en-GB" sz="2800" b="1" dirty="0" smtClean="0">
                  <a:latin typeface="Arial" charset="0"/>
                </a:rPr>
                <a:t>the user’s illusion of an alternate reality</a:t>
              </a:r>
              <a:endParaRPr lang="en-GB" sz="2800" b="1" dirty="0">
                <a:latin typeface="Arial" charset="0"/>
              </a:endParaRPr>
            </a:p>
            <a:p>
              <a:pPr marL="742950" lvl="1" indent="-285750" algn="l">
                <a:spcBef>
                  <a:spcPct val="20000"/>
                </a:spcBef>
                <a:buClr>
                  <a:srgbClr val="A9A5A5"/>
                </a:buClr>
                <a:buSzPct val="120000"/>
                <a:buFontTx/>
                <a:buChar char="•"/>
              </a:pPr>
              <a:r>
                <a:rPr lang="en-GB" sz="2400" b="1" dirty="0">
                  <a:latin typeface="Arial" charset="0"/>
                </a:rPr>
                <a:t>Interest: visibility, awareness, functional, …</a:t>
              </a:r>
            </a:p>
            <a:p>
              <a:pPr marL="742950" lvl="1" indent="-285750" algn="l">
                <a:spcBef>
                  <a:spcPct val="20000"/>
                </a:spcBef>
                <a:buClr>
                  <a:srgbClr val="A9A5A5"/>
                </a:buClr>
                <a:buSzPct val="120000"/>
                <a:buFontTx/>
                <a:buChar char="•"/>
              </a:pPr>
              <a:r>
                <a:rPr lang="en-GB" sz="2400" b="1" dirty="0">
                  <a:latin typeface="Arial" charset="0"/>
                </a:rPr>
                <a:t>Network and computational constraints</a:t>
              </a:r>
              <a:r>
                <a:rPr lang="en-GB" sz="2800" b="1" dirty="0">
                  <a:latin typeface="Arial" charset="0"/>
                </a:rPr>
                <a:t> </a:t>
              </a:r>
            </a:p>
          </p:txBody>
        </p:sp>
      </p:grpSp>
    </p:spTree>
    <p:extLst>
      <p:ext uri="{BB962C8B-B14F-4D97-AF65-F5344CB8AC3E}">
        <p14:creationId xmlns:p14="http://schemas.microsoft.com/office/powerpoint/2010/main" val="19476183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628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Awareness Categories</a:t>
            </a:r>
            <a:endParaRPr lang="en-US" dirty="0"/>
          </a:p>
        </p:txBody>
      </p:sp>
      <p:sp>
        <p:nvSpPr>
          <p:cNvPr id="3" name="Content Placeholder 2"/>
          <p:cNvSpPr>
            <a:spLocks noGrp="1"/>
          </p:cNvSpPr>
          <p:nvPr>
            <p:ph sz="quarter" idx="1"/>
          </p:nvPr>
        </p:nvSpPr>
        <p:spPr/>
        <p:txBody>
          <a:bodyPr/>
          <a:lstStyle/>
          <a:p>
            <a:r>
              <a:rPr lang="en-US" b="1" dirty="0" smtClean="0"/>
              <a:t>Primary</a:t>
            </a:r>
            <a:r>
              <a:rPr lang="en-US" dirty="0" smtClean="0"/>
              <a:t> awareness</a:t>
            </a:r>
          </a:p>
          <a:p>
            <a:pPr lvl="1"/>
            <a:r>
              <a:rPr lang="en-US" dirty="0" smtClean="0"/>
              <a:t>Those users you are collaborating with</a:t>
            </a:r>
          </a:p>
          <a:p>
            <a:pPr lvl="1"/>
            <a:r>
              <a:rPr lang="en-US" dirty="0" smtClean="0"/>
              <a:t>Typically near by, typically highest bandwidth available</a:t>
            </a:r>
          </a:p>
          <a:p>
            <a:r>
              <a:rPr lang="en-US" b="1" dirty="0" smtClean="0"/>
              <a:t>Secondary</a:t>
            </a:r>
            <a:r>
              <a:rPr lang="en-US" dirty="0" smtClean="0"/>
              <a:t> awareness</a:t>
            </a:r>
          </a:p>
          <a:p>
            <a:pPr lvl="1"/>
            <a:r>
              <a:rPr lang="en-US" dirty="0" smtClean="0"/>
              <a:t>Those users that you might see in the distance or nearby</a:t>
            </a:r>
          </a:p>
          <a:p>
            <a:pPr lvl="1"/>
            <a:r>
              <a:rPr lang="en-US" dirty="0" smtClean="0"/>
              <a:t>Can in principle interact with them within a few seconds by movement</a:t>
            </a:r>
          </a:p>
          <a:p>
            <a:r>
              <a:rPr lang="en-US" b="1" dirty="0" smtClean="0"/>
              <a:t>Tertiary</a:t>
            </a:r>
            <a:r>
              <a:rPr lang="en-US" dirty="0" smtClean="0"/>
              <a:t> awareness</a:t>
            </a:r>
          </a:p>
          <a:p>
            <a:pPr lvl="1"/>
            <a:r>
              <a:rPr lang="en-US" dirty="0" smtClean="0"/>
              <a:t>All other users accessible from same system (e.g. by teleporting to them)</a:t>
            </a:r>
          </a:p>
        </p:txBody>
      </p:sp>
    </p:spTree>
    <p:extLst>
      <p:ext uri="{BB962C8B-B14F-4D97-AF65-F5344CB8AC3E}">
        <p14:creationId xmlns:p14="http://schemas.microsoft.com/office/powerpoint/2010/main" val="2649919097"/>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Goals</a:t>
            </a:r>
            <a:endParaRPr lang="en-US" dirty="0"/>
          </a:p>
        </p:txBody>
      </p:sp>
      <p:sp>
        <p:nvSpPr>
          <p:cNvPr id="3" name="Content Placeholder 2"/>
          <p:cNvSpPr>
            <a:spLocks noGrp="1"/>
          </p:cNvSpPr>
          <p:nvPr>
            <p:ph sz="quarter" idx="1"/>
          </p:nvPr>
        </p:nvSpPr>
        <p:spPr/>
        <p:txBody>
          <a:bodyPr/>
          <a:lstStyle/>
          <a:p>
            <a:r>
              <a:rPr lang="en-US" dirty="0" smtClean="0"/>
              <a:t>Attempt to keep </a:t>
            </a:r>
          </a:p>
          <a:p>
            <a:pPr lvl="1"/>
            <a:r>
              <a:rPr lang="en-US" dirty="0"/>
              <a:t>overall system utilization to a manageable level</a:t>
            </a:r>
          </a:p>
          <a:p>
            <a:pPr lvl="1"/>
            <a:r>
              <a:rPr lang="en-US" dirty="0" smtClean="0"/>
              <a:t>client inbound bandwidth at a manageable level</a:t>
            </a:r>
          </a:p>
          <a:p>
            <a:pPr lvl="1"/>
            <a:r>
              <a:rPr lang="en-US" dirty="0" smtClean="0"/>
              <a:t>client outbound bandwidth to a manageable level</a:t>
            </a:r>
          </a:p>
          <a:p>
            <a:pPr lvl="1"/>
            <a:endParaRPr lang="en-US" dirty="0"/>
          </a:p>
          <a:p>
            <a:r>
              <a:rPr lang="en-US" dirty="0" smtClean="0"/>
              <a:t>To do this</a:t>
            </a:r>
          </a:p>
          <a:p>
            <a:pPr lvl="1"/>
            <a:r>
              <a:rPr lang="en-US" dirty="0" smtClean="0"/>
              <a:t>Have clients discard received information</a:t>
            </a:r>
          </a:p>
          <a:p>
            <a:pPr lvl="1"/>
            <a:r>
              <a:rPr lang="en-US" dirty="0" smtClean="0"/>
              <a:t>Have the system manage awareness</a:t>
            </a:r>
          </a:p>
          <a:p>
            <a:pPr lvl="1"/>
            <a:r>
              <a:rPr lang="en-US" dirty="0" smtClean="0"/>
              <a:t>Have clients generate information at different levels of detail</a:t>
            </a:r>
            <a:endParaRPr lang="en-US" dirty="0"/>
          </a:p>
        </p:txBody>
      </p:sp>
    </p:spTree>
    <p:extLst>
      <p:ext uri="{BB962C8B-B14F-4D97-AF65-F5344CB8AC3E}">
        <p14:creationId xmlns:p14="http://schemas.microsoft.com/office/powerpoint/2010/main" val="39841855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a:lstStyle/>
          <a:p>
            <a:r>
              <a:rPr lang="pt-PT" sz="3600" dirty="0" smtClean="0"/>
              <a:t>Total </a:t>
            </a:r>
            <a:r>
              <a:rPr lang="pt-PT" sz="3600" dirty="0" err="1" smtClean="0"/>
              <a:t>Consistency</a:t>
            </a:r>
            <a:r>
              <a:rPr lang="pt-PT" sz="3600" dirty="0" smtClean="0"/>
              <a:t> (</a:t>
            </a:r>
            <a:r>
              <a:rPr lang="pt-PT" sz="3600" dirty="0" err="1" smtClean="0"/>
              <a:t>Alternating</a:t>
            </a:r>
            <a:r>
              <a:rPr lang="pt-PT" sz="3600" dirty="0" smtClean="0"/>
              <a:t> Execute)</a:t>
            </a:r>
            <a:endParaRPr lang="pt-PT" sz="3600" dirty="0"/>
          </a:p>
        </p:txBody>
      </p:sp>
      <p:sp>
        <p:nvSpPr>
          <p:cNvPr id="2" name="Content Placeholder 1"/>
          <p:cNvSpPr>
            <a:spLocks noGrp="1"/>
          </p:cNvSpPr>
          <p:nvPr>
            <p:ph sz="quarter" idx="1"/>
          </p:nvPr>
        </p:nvSpPr>
        <p:spPr/>
        <p:txBody>
          <a:bodyPr/>
          <a:lstStyle/>
          <a:p>
            <a:endParaRPr lang="en-US"/>
          </a:p>
        </p:txBody>
      </p:sp>
      <p:sp>
        <p:nvSpPr>
          <p:cNvPr id="37891" name="Rectangle 3"/>
          <p:cNvSpPr>
            <a:spLocks noChangeArrowheads="1"/>
          </p:cNvSpPr>
          <p:nvPr/>
        </p:nvSpPr>
        <p:spPr bwMode="auto">
          <a:xfrm>
            <a:off x="2053167" y="2835275"/>
            <a:ext cx="9144000" cy="0"/>
          </a:xfrm>
          <a:prstGeom prst="rect">
            <a:avLst/>
          </a:prstGeom>
          <a:noFill/>
          <a:ln w="9525">
            <a:noFill/>
            <a:miter lim="800000"/>
            <a:headEnd/>
            <a:tailEnd/>
          </a:ln>
          <a:effectLst/>
        </p:spPr>
        <p:txBody>
          <a:bodyPr wrap="none" anchor="ctr"/>
          <a:lstStyle/>
          <a:p>
            <a:endParaRPr lang="en-GB"/>
          </a:p>
        </p:txBody>
      </p:sp>
      <p:sp>
        <p:nvSpPr>
          <p:cNvPr id="37892" name="Rectangle 4"/>
          <p:cNvSpPr>
            <a:spLocks noChangeArrowheads="1"/>
          </p:cNvSpPr>
          <p:nvPr/>
        </p:nvSpPr>
        <p:spPr bwMode="auto">
          <a:xfrm>
            <a:off x="541867" y="2286000"/>
            <a:ext cx="3048000" cy="2819400"/>
          </a:xfrm>
          <a:prstGeom prst="rect">
            <a:avLst/>
          </a:prstGeom>
          <a:solidFill>
            <a:schemeClr val="bg1"/>
          </a:solidFill>
          <a:ln w="127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GB"/>
          </a:p>
        </p:txBody>
      </p:sp>
      <p:sp>
        <p:nvSpPr>
          <p:cNvPr id="37893" name="AutoShape 5"/>
          <p:cNvSpPr>
            <a:spLocks noChangeArrowheads="1"/>
          </p:cNvSpPr>
          <p:nvPr/>
        </p:nvSpPr>
        <p:spPr bwMode="auto">
          <a:xfrm rot="2400000">
            <a:off x="812800" y="3505200"/>
            <a:ext cx="541867" cy="838200"/>
          </a:xfrm>
          <a:prstGeom prst="triangle">
            <a:avLst>
              <a:gd name="adj" fmla="val 49991"/>
            </a:avLst>
          </a:prstGeom>
          <a:solidFill>
            <a:srgbClr val="FF00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37895" name="Rectangle 7"/>
          <p:cNvSpPr>
            <a:spLocks noChangeArrowheads="1"/>
          </p:cNvSpPr>
          <p:nvPr/>
        </p:nvSpPr>
        <p:spPr bwMode="auto">
          <a:xfrm>
            <a:off x="5215467" y="2286000"/>
            <a:ext cx="3048000" cy="2819400"/>
          </a:xfrm>
          <a:prstGeom prst="rect">
            <a:avLst/>
          </a:prstGeom>
          <a:solidFill>
            <a:schemeClr val="bg1"/>
          </a:solidFill>
          <a:ln w="127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GB"/>
          </a:p>
        </p:txBody>
      </p:sp>
      <p:sp>
        <p:nvSpPr>
          <p:cNvPr id="37896" name="AutoShape 8"/>
          <p:cNvSpPr>
            <a:spLocks noChangeArrowheads="1"/>
          </p:cNvSpPr>
          <p:nvPr/>
        </p:nvSpPr>
        <p:spPr bwMode="auto">
          <a:xfrm rot="2400000">
            <a:off x="5486400" y="3505200"/>
            <a:ext cx="541867" cy="838200"/>
          </a:xfrm>
          <a:prstGeom prst="triangle">
            <a:avLst>
              <a:gd name="adj" fmla="val 49991"/>
            </a:avLst>
          </a:prstGeom>
          <a:solidFill>
            <a:srgbClr val="FF00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37898" name="Rectangle 10"/>
          <p:cNvSpPr>
            <a:spLocks noChangeArrowheads="1"/>
          </p:cNvSpPr>
          <p:nvPr/>
        </p:nvSpPr>
        <p:spPr bwMode="auto">
          <a:xfrm>
            <a:off x="2924907" y="5562600"/>
            <a:ext cx="2856743" cy="923972"/>
          </a:xfrm>
          <a:prstGeom prst="rect">
            <a:avLst/>
          </a:prstGeom>
          <a:noFill/>
          <a:ln w="9525">
            <a:noFill/>
            <a:miter lim="800000"/>
            <a:headEnd/>
            <a:tailEnd/>
          </a:ln>
          <a:effectLst/>
        </p:spPr>
        <p:txBody>
          <a:bodyPr wrap="none" lIns="92075" tIns="46038" rIns="92075" bIns="46038">
            <a:spAutoFit/>
          </a:bodyPr>
          <a:lstStyle/>
          <a:p>
            <a:pPr algn="ctr"/>
            <a:r>
              <a:rPr lang="pt-PT"/>
              <a:t>T = t</a:t>
            </a:r>
          </a:p>
          <a:p>
            <a:pPr algn="ctr"/>
            <a:r>
              <a:rPr lang="pt-PT"/>
              <a:t>Acknowledge every update</a:t>
            </a:r>
          </a:p>
          <a:p>
            <a:pPr algn="ctr"/>
            <a:r>
              <a:rPr lang="pt-PT"/>
              <a:t>Propagation delay is 100ms</a:t>
            </a:r>
          </a:p>
        </p:txBody>
      </p:sp>
      <p:sp>
        <p:nvSpPr>
          <p:cNvPr id="37899" name="Rectangle 11"/>
          <p:cNvSpPr>
            <a:spLocks noChangeArrowheads="1"/>
          </p:cNvSpPr>
          <p:nvPr/>
        </p:nvSpPr>
        <p:spPr bwMode="auto">
          <a:xfrm>
            <a:off x="1543756" y="5146675"/>
            <a:ext cx="997645" cy="369974"/>
          </a:xfrm>
          <a:prstGeom prst="rect">
            <a:avLst/>
          </a:prstGeom>
          <a:noFill/>
          <a:ln w="9525">
            <a:noFill/>
            <a:miter lim="800000"/>
            <a:headEnd/>
            <a:tailEnd/>
          </a:ln>
          <a:effectLst/>
        </p:spPr>
        <p:txBody>
          <a:bodyPr wrap="none" lIns="92075" tIns="46038" rIns="92075" bIns="46038">
            <a:spAutoFit/>
          </a:bodyPr>
          <a:lstStyle/>
          <a:p>
            <a:r>
              <a:rPr lang="pt-PT"/>
              <a:t>Client A</a:t>
            </a:r>
          </a:p>
        </p:txBody>
      </p:sp>
      <p:sp>
        <p:nvSpPr>
          <p:cNvPr id="37900" name="Rectangle 12"/>
          <p:cNvSpPr>
            <a:spLocks noChangeArrowheads="1"/>
          </p:cNvSpPr>
          <p:nvPr/>
        </p:nvSpPr>
        <p:spPr bwMode="auto">
          <a:xfrm>
            <a:off x="6163734" y="5105400"/>
            <a:ext cx="983411" cy="369974"/>
          </a:xfrm>
          <a:prstGeom prst="rect">
            <a:avLst/>
          </a:prstGeom>
          <a:noFill/>
          <a:ln w="9525">
            <a:noFill/>
            <a:miter lim="800000"/>
            <a:headEnd/>
            <a:tailEnd/>
          </a:ln>
          <a:effectLst/>
        </p:spPr>
        <p:txBody>
          <a:bodyPr wrap="none" lIns="92075" tIns="46038" rIns="92075" bIns="46038">
            <a:spAutoFit/>
          </a:bodyPr>
          <a:lstStyle/>
          <a:p>
            <a:r>
              <a:rPr lang="pt-PT"/>
              <a:t>Client B</a:t>
            </a:r>
          </a:p>
        </p:txBody>
      </p:sp>
      <p:sp>
        <p:nvSpPr>
          <p:cNvPr id="13" name="AutoShape 6"/>
          <p:cNvSpPr>
            <a:spLocks noChangeArrowheads="1"/>
          </p:cNvSpPr>
          <p:nvPr/>
        </p:nvSpPr>
        <p:spPr bwMode="auto">
          <a:xfrm rot="17889923">
            <a:off x="2777067" y="3962400"/>
            <a:ext cx="541867" cy="838200"/>
          </a:xfrm>
          <a:prstGeom prst="triangle">
            <a:avLst>
              <a:gd name="adj" fmla="val 49991"/>
            </a:avLst>
          </a:prstGeom>
          <a:solidFill>
            <a:srgbClr val="FF99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14" name="AutoShape 13"/>
          <p:cNvSpPr>
            <a:spLocks noChangeArrowheads="1"/>
          </p:cNvSpPr>
          <p:nvPr/>
        </p:nvSpPr>
        <p:spPr bwMode="auto">
          <a:xfrm rot="17889923">
            <a:off x="7450667" y="3962400"/>
            <a:ext cx="541867" cy="838200"/>
          </a:xfrm>
          <a:prstGeom prst="triangle">
            <a:avLst>
              <a:gd name="adj" fmla="val 49991"/>
            </a:avLst>
          </a:prstGeom>
          <a:solidFill>
            <a:srgbClr val="FF99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Tree>
    <p:extLst>
      <p:ext uri="{BB962C8B-B14F-4D97-AF65-F5344CB8AC3E}">
        <p14:creationId xmlns:p14="http://schemas.microsoft.com/office/powerpoint/2010/main" val="1482194715"/>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Awareness</a:t>
            </a:r>
            <a:endParaRPr lang="en-US" dirty="0"/>
          </a:p>
        </p:txBody>
      </p:sp>
      <p:sp>
        <p:nvSpPr>
          <p:cNvPr id="3" name="Content Placeholder 2"/>
          <p:cNvSpPr>
            <a:spLocks noGrp="1"/>
          </p:cNvSpPr>
          <p:nvPr>
            <p:ph sz="quarter" idx="1"/>
          </p:nvPr>
        </p:nvSpPr>
        <p:spPr/>
        <p:txBody>
          <a:bodyPr/>
          <a:lstStyle/>
          <a:p>
            <a:r>
              <a:rPr lang="en-US" dirty="0" smtClean="0"/>
              <a:t>A complex distributed problem</a:t>
            </a:r>
          </a:p>
          <a:p>
            <a:r>
              <a:rPr lang="en-US" dirty="0" smtClean="0"/>
              <a:t>Users’ expressions of interest in receiving information balanced against system’s and other clients’ capabilities</a:t>
            </a:r>
          </a:p>
          <a:p>
            <a:r>
              <a:rPr lang="en-US" dirty="0" smtClean="0"/>
              <a:t>Awareness scheme is partly dependent on the networking architecture, but most awareness management schemes can be applied to different architectures</a:t>
            </a:r>
          </a:p>
          <a:p>
            <a:r>
              <a:rPr lang="en-US" dirty="0" smtClean="0"/>
              <a:t>Spatial layout is the primary moderating factor on awareness </a:t>
            </a:r>
            <a:endParaRPr lang="en-US" dirty="0"/>
          </a:p>
        </p:txBody>
      </p:sp>
    </p:spTree>
    <p:extLst>
      <p:ext uri="{BB962C8B-B14F-4D97-AF65-F5344CB8AC3E}">
        <p14:creationId xmlns:p14="http://schemas.microsoft.com/office/powerpoint/2010/main" val="2895001007"/>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5214938" y="2643188"/>
            <a:ext cx="1357312" cy="4984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Message</a:t>
            </a:r>
          </a:p>
          <a:p>
            <a:pPr algn="ctr"/>
            <a:r>
              <a:rPr lang="en-GB" sz="1200" b="1">
                <a:solidFill>
                  <a:schemeClr val="tx1"/>
                </a:solidFill>
                <a:latin typeface="Arial" charset="0"/>
                <a:ea typeface="ＭＳ Ｐゴシック" charset="0"/>
                <a:cs typeface="Arial" charset="0"/>
              </a:rPr>
              <a:t>Filtering</a:t>
            </a:r>
            <a:endParaRPr lang="en-GB" sz="1100" b="1">
              <a:solidFill>
                <a:schemeClr val="tx1"/>
              </a:solidFill>
              <a:latin typeface="Arial" charset="0"/>
              <a:ea typeface="ＭＳ Ｐゴシック" charset="0"/>
              <a:cs typeface="Arial" charset="0"/>
            </a:endParaRPr>
          </a:p>
        </p:txBody>
      </p:sp>
      <p:sp>
        <p:nvSpPr>
          <p:cNvPr id="27" name="Rectangle 26"/>
          <p:cNvSpPr/>
          <p:nvPr/>
        </p:nvSpPr>
        <p:spPr>
          <a:xfrm>
            <a:off x="7072313" y="2643188"/>
            <a:ext cx="1357312" cy="4984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Application</a:t>
            </a:r>
            <a:endParaRPr lang="en-GB" sz="1100" b="1">
              <a:solidFill>
                <a:schemeClr val="tx1"/>
              </a:solidFill>
              <a:latin typeface="Arial" charset="0"/>
              <a:ea typeface="ＭＳ Ｐゴシック" charset="0"/>
              <a:cs typeface="Arial" charset="0"/>
            </a:endParaRPr>
          </a:p>
        </p:txBody>
      </p:sp>
      <p:sp>
        <p:nvSpPr>
          <p:cNvPr id="28" name="Rectangle 27"/>
          <p:cNvSpPr/>
          <p:nvPr/>
        </p:nvSpPr>
        <p:spPr>
          <a:xfrm>
            <a:off x="7072313" y="3141663"/>
            <a:ext cx="1357312" cy="4984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Filter on </a:t>
            </a:r>
          </a:p>
          <a:p>
            <a:pPr algn="ctr"/>
            <a:r>
              <a:rPr lang="en-GB" sz="1200" b="1">
                <a:solidFill>
                  <a:schemeClr val="tx1"/>
                </a:solidFill>
                <a:latin typeface="Arial" charset="0"/>
                <a:ea typeface="ＭＳ Ｐゴシック" charset="0"/>
                <a:cs typeface="Arial" charset="0"/>
              </a:rPr>
              <a:t>Receive</a:t>
            </a:r>
            <a:endParaRPr lang="en-GB" sz="1100" b="1">
              <a:solidFill>
                <a:schemeClr val="tx1"/>
              </a:solidFill>
              <a:latin typeface="Arial" charset="0"/>
              <a:ea typeface="ＭＳ Ｐゴシック" charset="0"/>
              <a:cs typeface="Arial" charset="0"/>
            </a:endParaRPr>
          </a:p>
        </p:txBody>
      </p:sp>
      <p:sp>
        <p:nvSpPr>
          <p:cNvPr id="29" name="Rectangle 28"/>
          <p:cNvSpPr/>
          <p:nvPr/>
        </p:nvSpPr>
        <p:spPr>
          <a:xfrm>
            <a:off x="7072313" y="3641725"/>
            <a:ext cx="1357312" cy="4984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Network </a:t>
            </a:r>
          </a:p>
          <a:p>
            <a:pPr algn="ctr"/>
            <a:r>
              <a:rPr lang="en-GB" sz="1200" b="1">
                <a:solidFill>
                  <a:schemeClr val="tx1"/>
                </a:solidFill>
                <a:latin typeface="Arial" charset="0"/>
                <a:ea typeface="ＭＳ Ｐゴシック" charset="0"/>
                <a:cs typeface="Arial" charset="0"/>
              </a:rPr>
              <a:t>Routing</a:t>
            </a:r>
            <a:endParaRPr lang="en-GB" sz="1100" b="1">
              <a:solidFill>
                <a:schemeClr val="tx1"/>
              </a:solidFill>
              <a:latin typeface="Arial" charset="0"/>
              <a:ea typeface="ＭＳ Ｐゴシック" charset="0"/>
              <a:cs typeface="Arial" charset="0"/>
            </a:endParaRPr>
          </a:p>
        </p:txBody>
      </p:sp>
      <p:sp>
        <p:nvSpPr>
          <p:cNvPr id="5" name="Rectangle 4"/>
          <p:cNvSpPr/>
          <p:nvPr/>
        </p:nvSpPr>
        <p:spPr>
          <a:xfrm>
            <a:off x="285750" y="2644775"/>
            <a:ext cx="1357313" cy="4984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Application</a:t>
            </a:r>
            <a:endParaRPr lang="en-GB" sz="1100" b="1">
              <a:solidFill>
                <a:schemeClr val="tx1"/>
              </a:solidFill>
              <a:latin typeface="Arial" charset="0"/>
              <a:ea typeface="ＭＳ Ｐゴシック" charset="0"/>
              <a:cs typeface="Arial" charset="0"/>
            </a:endParaRPr>
          </a:p>
        </p:txBody>
      </p:sp>
      <p:sp>
        <p:nvSpPr>
          <p:cNvPr id="6" name="Rectangle 5"/>
          <p:cNvSpPr/>
          <p:nvPr/>
        </p:nvSpPr>
        <p:spPr>
          <a:xfrm>
            <a:off x="285750" y="3143250"/>
            <a:ext cx="1357313" cy="4984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Filter on </a:t>
            </a:r>
          </a:p>
          <a:p>
            <a:pPr algn="ctr"/>
            <a:r>
              <a:rPr lang="en-GB" sz="1200" b="1">
                <a:solidFill>
                  <a:schemeClr val="tx1"/>
                </a:solidFill>
                <a:latin typeface="Arial" charset="0"/>
                <a:ea typeface="ＭＳ Ｐゴシック" charset="0"/>
                <a:cs typeface="Arial" charset="0"/>
              </a:rPr>
              <a:t>Send</a:t>
            </a:r>
            <a:endParaRPr lang="en-GB" sz="1100" b="1">
              <a:solidFill>
                <a:schemeClr val="tx1"/>
              </a:solidFill>
              <a:latin typeface="Arial" charset="0"/>
              <a:ea typeface="ＭＳ Ｐゴシック" charset="0"/>
              <a:cs typeface="Arial" charset="0"/>
            </a:endParaRPr>
          </a:p>
        </p:txBody>
      </p:sp>
      <p:sp>
        <p:nvSpPr>
          <p:cNvPr id="7" name="Rectangle 6"/>
          <p:cNvSpPr/>
          <p:nvPr/>
        </p:nvSpPr>
        <p:spPr>
          <a:xfrm>
            <a:off x="285750" y="3643313"/>
            <a:ext cx="1357313" cy="4984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Network </a:t>
            </a:r>
          </a:p>
          <a:p>
            <a:pPr algn="ctr"/>
            <a:r>
              <a:rPr lang="en-GB" sz="1200" b="1">
                <a:solidFill>
                  <a:schemeClr val="tx1"/>
                </a:solidFill>
                <a:latin typeface="Arial" charset="0"/>
                <a:ea typeface="ＭＳ Ｐゴシック" charset="0"/>
                <a:cs typeface="Arial" charset="0"/>
              </a:rPr>
              <a:t>Routing</a:t>
            </a:r>
            <a:endParaRPr lang="en-GB" sz="1100" b="1">
              <a:solidFill>
                <a:schemeClr val="tx1"/>
              </a:solidFill>
              <a:latin typeface="Arial" charset="0"/>
              <a:ea typeface="ＭＳ Ｐゴシック" charset="0"/>
              <a:cs typeface="Arial" charset="0"/>
            </a:endParaRPr>
          </a:p>
        </p:txBody>
      </p:sp>
      <p:sp>
        <p:nvSpPr>
          <p:cNvPr id="12" name="Rectangle 11"/>
          <p:cNvSpPr/>
          <p:nvPr/>
        </p:nvSpPr>
        <p:spPr>
          <a:xfrm>
            <a:off x="2143125" y="3143250"/>
            <a:ext cx="1357313" cy="4984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Message </a:t>
            </a:r>
          </a:p>
          <a:p>
            <a:pPr algn="ctr"/>
            <a:r>
              <a:rPr lang="en-GB" sz="1200" b="1">
                <a:solidFill>
                  <a:schemeClr val="tx1"/>
                </a:solidFill>
                <a:latin typeface="Arial" charset="0"/>
                <a:ea typeface="ＭＳ Ｐゴシック" charset="0"/>
                <a:cs typeface="Arial" charset="0"/>
              </a:rPr>
              <a:t>Routing</a:t>
            </a:r>
            <a:endParaRPr lang="en-GB" sz="1100" b="1">
              <a:solidFill>
                <a:schemeClr val="tx1"/>
              </a:solidFill>
              <a:latin typeface="Arial" charset="0"/>
              <a:ea typeface="ＭＳ Ｐゴシック" charset="0"/>
              <a:cs typeface="Arial" charset="0"/>
            </a:endParaRPr>
          </a:p>
        </p:txBody>
      </p:sp>
      <p:sp>
        <p:nvSpPr>
          <p:cNvPr id="13" name="Rectangle 12"/>
          <p:cNvSpPr/>
          <p:nvPr/>
        </p:nvSpPr>
        <p:spPr>
          <a:xfrm>
            <a:off x="2143125" y="3643313"/>
            <a:ext cx="1357313" cy="4984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Network </a:t>
            </a:r>
          </a:p>
          <a:p>
            <a:pPr algn="ctr"/>
            <a:r>
              <a:rPr lang="en-GB" sz="1200" b="1">
                <a:solidFill>
                  <a:schemeClr val="tx1"/>
                </a:solidFill>
                <a:latin typeface="Arial" charset="0"/>
                <a:ea typeface="ＭＳ Ｐゴシック" charset="0"/>
                <a:cs typeface="Arial" charset="0"/>
              </a:rPr>
              <a:t>Routing</a:t>
            </a:r>
            <a:endParaRPr lang="en-GB" sz="1100" b="1">
              <a:solidFill>
                <a:schemeClr val="tx1"/>
              </a:solidFill>
              <a:latin typeface="Arial" charset="0"/>
              <a:ea typeface="ＭＳ Ｐゴシック" charset="0"/>
              <a:cs typeface="Arial" charset="0"/>
            </a:endParaRPr>
          </a:p>
        </p:txBody>
      </p:sp>
      <p:sp>
        <p:nvSpPr>
          <p:cNvPr id="14" name="Rectangle 13"/>
          <p:cNvSpPr/>
          <p:nvPr/>
        </p:nvSpPr>
        <p:spPr>
          <a:xfrm>
            <a:off x="5214938" y="3143250"/>
            <a:ext cx="1357312" cy="4984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Message</a:t>
            </a:r>
          </a:p>
          <a:p>
            <a:pPr algn="ctr"/>
            <a:r>
              <a:rPr lang="en-GB" sz="1200" b="1">
                <a:solidFill>
                  <a:schemeClr val="tx1"/>
                </a:solidFill>
                <a:latin typeface="Arial" charset="0"/>
                <a:ea typeface="ＭＳ Ｐゴシック" charset="0"/>
                <a:cs typeface="Arial" charset="0"/>
              </a:rPr>
              <a:t>Routing</a:t>
            </a:r>
            <a:endParaRPr lang="en-GB" sz="1100" b="1">
              <a:solidFill>
                <a:schemeClr val="tx1"/>
              </a:solidFill>
              <a:latin typeface="Arial" charset="0"/>
              <a:ea typeface="ＭＳ Ｐゴシック" charset="0"/>
              <a:cs typeface="Arial" charset="0"/>
            </a:endParaRPr>
          </a:p>
        </p:txBody>
      </p:sp>
      <p:sp>
        <p:nvSpPr>
          <p:cNvPr id="15" name="Rectangle 14"/>
          <p:cNvSpPr/>
          <p:nvPr/>
        </p:nvSpPr>
        <p:spPr>
          <a:xfrm>
            <a:off x="5214938" y="3643313"/>
            <a:ext cx="1357312" cy="4984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Network </a:t>
            </a:r>
          </a:p>
          <a:p>
            <a:pPr algn="ctr"/>
            <a:r>
              <a:rPr lang="en-GB" sz="1200" b="1">
                <a:solidFill>
                  <a:schemeClr val="tx1"/>
                </a:solidFill>
                <a:latin typeface="Arial" charset="0"/>
                <a:ea typeface="ＭＳ Ｐゴシック" charset="0"/>
                <a:cs typeface="Arial" charset="0"/>
              </a:rPr>
              <a:t>Routing</a:t>
            </a:r>
            <a:endParaRPr lang="en-GB" sz="1100" b="1">
              <a:solidFill>
                <a:schemeClr val="tx1"/>
              </a:solidFill>
              <a:latin typeface="Arial" charset="0"/>
              <a:ea typeface="ＭＳ Ｐゴシック" charset="0"/>
              <a:cs typeface="Arial" charset="0"/>
            </a:endParaRPr>
          </a:p>
        </p:txBody>
      </p:sp>
      <p:cxnSp>
        <p:nvCxnSpPr>
          <p:cNvPr id="16" name="Straight Connector 15"/>
          <p:cNvCxnSpPr/>
          <p:nvPr/>
        </p:nvCxnSpPr>
        <p:spPr>
          <a:xfrm rot="5400000">
            <a:off x="534988" y="3822700"/>
            <a:ext cx="1930400"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00188" y="4786313"/>
            <a:ext cx="785812"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1608137" y="4106863"/>
            <a:ext cx="1357313"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flipH="1" flipV="1">
            <a:off x="4392612" y="3821113"/>
            <a:ext cx="1928813"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357563" y="4786313"/>
            <a:ext cx="500062"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2679700" y="4106863"/>
            <a:ext cx="1357313" cy="1587"/>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6249194" y="3821906"/>
            <a:ext cx="19304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429375" y="4786313"/>
            <a:ext cx="785813"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500688" y="3857625"/>
            <a:ext cx="1858962" cy="1588"/>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3714750" y="3643313"/>
            <a:ext cx="1357313" cy="4984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b="1">
                <a:solidFill>
                  <a:schemeClr val="tx1"/>
                </a:solidFill>
                <a:latin typeface="Arial" charset="0"/>
                <a:ea typeface="ＭＳ Ｐゴシック" charset="0"/>
                <a:cs typeface="Arial" charset="0"/>
              </a:rPr>
              <a:t>Network </a:t>
            </a:r>
          </a:p>
          <a:p>
            <a:pPr algn="ctr"/>
            <a:r>
              <a:rPr lang="en-GB" sz="1200" b="1">
                <a:solidFill>
                  <a:schemeClr val="tx1"/>
                </a:solidFill>
                <a:latin typeface="Arial" charset="0"/>
                <a:ea typeface="ＭＳ Ｐゴシック" charset="0"/>
                <a:cs typeface="Arial" charset="0"/>
              </a:rPr>
              <a:t>Routing</a:t>
            </a:r>
            <a:endParaRPr lang="en-GB" sz="1100" b="1">
              <a:solidFill>
                <a:schemeClr val="tx1"/>
              </a:solidFill>
              <a:latin typeface="Arial" charset="0"/>
              <a:ea typeface="ＭＳ Ｐゴシック" charset="0"/>
              <a:cs typeface="Arial" charset="0"/>
            </a:endParaRPr>
          </a:p>
        </p:txBody>
      </p:sp>
      <p:cxnSp>
        <p:nvCxnSpPr>
          <p:cNvPr id="35" name="Straight Arrow Connector 34"/>
          <p:cNvCxnSpPr/>
          <p:nvPr/>
        </p:nvCxnSpPr>
        <p:spPr>
          <a:xfrm rot="5400000" flipH="1" flipV="1">
            <a:off x="4429919" y="4287044"/>
            <a:ext cx="1000125" cy="1587"/>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flipH="1" flipV="1">
            <a:off x="3321050" y="4249738"/>
            <a:ext cx="1071563" cy="1587"/>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929188" y="4784725"/>
            <a:ext cx="428625" cy="1588"/>
          </a:xfrm>
          <a:prstGeom prst="line">
            <a:avLst/>
          </a:prstGeom>
          <a:ln w="508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8891559"/>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Spatial Partitioning</a:t>
            </a:r>
            <a:endParaRPr lang="en-US" dirty="0"/>
          </a:p>
        </p:txBody>
      </p:sp>
    </p:spTree>
    <p:extLst>
      <p:ext uri="{BB962C8B-B14F-4D97-AF65-F5344CB8AC3E}">
        <p14:creationId xmlns:p14="http://schemas.microsoft.com/office/powerpoint/2010/main" val="1263938808"/>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dirty="0" smtClean="0"/>
              <a:t>Spatial Partitions</a:t>
            </a:r>
            <a:endParaRPr lang="en-US" dirty="0"/>
          </a:p>
        </p:txBody>
      </p:sp>
      <p:sp>
        <p:nvSpPr>
          <p:cNvPr id="184323" name="Rectangle 3"/>
          <p:cNvSpPr>
            <a:spLocks noGrp="1" noChangeArrowheads="1"/>
          </p:cNvSpPr>
          <p:nvPr>
            <p:ph type="body" idx="1"/>
          </p:nvPr>
        </p:nvSpPr>
        <p:spPr/>
        <p:txBody>
          <a:bodyPr/>
          <a:lstStyle/>
          <a:p>
            <a:r>
              <a:rPr lang="en-GB" dirty="0" smtClean="0"/>
              <a:t>Global Partitions</a:t>
            </a:r>
          </a:p>
          <a:p>
            <a:pPr lvl="1"/>
            <a:r>
              <a:rPr lang="en-GB" dirty="0" smtClean="0"/>
              <a:t>Static </a:t>
            </a:r>
            <a:r>
              <a:rPr lang="en-GB" dirty="0"/>
              <a:t>Grid</a:t>
            </a:r>
          </a:p>
          <a:p>
            <a:pPr lvl="1"/>
            <a:r>
              <a:rPr lang="en-GB" dirty="0"/>
              <a:t>Hierarchical Grid</a:t>
            </a:r>
          </a:p>
          <a:p>
            <a:pPr lvl="1"/>
            <a:r>
              <a:rPr lang="en-GB" dirty="0"/>
              <a:t>Locales</a:t>
            </a:r>
          </a:p>
          <a:p>
            <a:r>
              <a:rPr lang="en-GB" dirty="0" smtClean="0"/>
              <a:t>Local Partitions</a:t>
            </a:r>
          </a:p>
          <a:p>
            <a:pPr lvl="1"/>
            <a:r>
              <a:rPr lang="en-GB" dirty="0" smtClean="0"/>
              <a:t>Aura</a:t>
            </a:r>
            <a:endParaRPr lang="en-GB" dirty="0"/>
          </a:p>
          <a:p>
            <a:pPr lvl="1"/>
            <a:r>
              <a:rPr lang="en-GB" dirty="0" smtClean="0"/>
              <a:t>Visibility</a:t>
            </a:r>
            <a:endParaRPr lang="en-GB" dirty="0"/>
          </a:p>
          <a:p>
            <a:pPr lvl="1"/>
            <a:r>
              <a:rPr lang="en-GB" dirty="0"/>
              <a:t>Nearest Neighbours</a:t>
            </a:r>
          </a:p>
        </p:txBody>
      </p:sp>
      <p:sp>
        <p:nvSpPr>
          <p:cNvPr id="184324" name="Rectangle 4"/>
          <p:cNvSpPr>
            <a:spLocks noChangeArrowheads="1"/>
          </p:cNvSpPr>
          <p:nvPr/>
        </p:nvSpPr>
        <p:spPr bwMode="auto">
          <a:xfrm>
            <a:off x="2053167" y="2835275"/>
            <a:ext cx="9144000" cy="369332"/>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extLst>
      <p:ext uri="{BB962C8B-B14F-4D97-AF65-F5344CB8AC3E}">
        <p14:creationId xmlns:p14="http://schemas.microsoft.com/office/powerpoint/2010/main" val="1552404041"/>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980" name="AutoShape 92"/>
          <p:cNvSpPr>
            <a:spLocks noChangeArrowheads="1"/>
          </p:cNvSpPr>
          <p:nvPr/>
        </p:nvSpPr>
        <p:spPr bwMode="auto">
          <a:xfrm>
            <a:off x="1828800" y="34290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solidFill>
                  <a:srgbClr val="000066">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81" name="AutoShape 93"/>
          <p:cNvSpPr>
            <a:spLocks noChangeArrowheads="1"/>
          </p:cNvSpPr>
          <p:nvPr/>
        </p:nvSpPr>
        <p:spPr bwMode="auto">
          <a:xfrm>
            <a:off x="1828800" y="43434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solidFill>
                  <a:srgbClr val="000066">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82" name="AutoShape 94"/>
          <p:cNvSpPr>
            <a:spLocks noChangeArrowheads="1"/>
          </p:cNvSpPr>
          <p:nvPr/>
        </p:nvSpPr>
        <p:spPr bwMode="auto">
          <a:xfrm>
            <a:off x="2506134" y="29718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solidFill>
                  <a:srgbClr val="00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83" name="AutoShape 95"/>
          <p:cNvSpPr>
            <a:spLocks noChangeArrowheads="1"/>
          </p:cNvSpPr>
          <p:nvPr/>
        </p:nvSpPr>
        <p:spPr bwMode="auto">
          <a:xfrm>
            <a:off x="3183467" y="34290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solidFill>
                  <a:srgbClr val="00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84" name="AutoShape 96"/>
          <p:cNvSpPr>
            <a:spLocks noChangeArrowheads="1"/>
          </p:cNvSpPr>
          <p:nvPr/>
        </p:nvSpPr>
        <p:spPr bwMode="auto">
          <a:xfrm>
            <a:off x="3183467" y="43434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solidFill>
                  <a:srgbClr val="00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85" name="AutoShape 97"/>
          <p:cNvSpPr>
            <a:spLocks noChangeArrowheads="1"/>
          </p:cNvSpPr>
          <p:nvPr/>
        </p:nvSpPr>
        <p:spPr bwMode="auto">
          <a:xfrm>
            <a:off x="2506134" y="38862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solidFill>
                  <a:srgbClr val="0000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86" name="AutoShape 98"/>
          <p:cNvSpPr>
            <a:spLocks noChangeArrowheads="1"/>
          </p:cNvSpPr>
          <p:nvPr/>
        </p:nvSpPr>
        <p:spPr bwMode="auto">
          <a:xfrm>
            <a:off x="2506134" y="48006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solidFill>
                  <a:srgbClr val="000066">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890" name="Rectangle 2"/>
          <p:cNvSpPr>
            <a:spLocks noGrp="1" noChangeArrowheads="1"/>
          </p:cNvSpPr>
          <p:nvPr>
            <p:ph type="title"/>
          </p:nvPr>
        </p:nvSpPr>
        <p:spPr/>
        <p:txBody>
          <a:bodyPr/>
          <a:lstStyle/>
          <a:p>
            <a:r>
              <a:rPr lang="en-GB" sz="4000" dirty="0" smtClean="0"/>
              <a:t>Global Partitions: </a:t>
            </a:r>
            <a:r>
              <a:rPr lang="en-US" sz="4000" dirty="0" smtClean="0"/>
              <a:t>Static Cells</a:t>
            </a:r>
            <a:endParaRPr lang="en-US" sz="4000" dirty="0"/>
          </a:p>
        </p:txBody>
      </p:sp>
      <p:sp>
        <p:nvSpPr>
          <p:cNvPr id="165921" name="AutoShape 33"/>
          <p:cNvSpPr>
            <a:spLocks noChangeArrowheads="1"/>
          </p:cNvSpPr>
          <p:nvPr/>
        </p:nvSpPr>
        <p:spPr bwMode="auto">
          <a:xfrm>
            <a:off x="1151467" y="29718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22" name="AutoShape 34"/>
          <p:cNvSpPr>
            <a:spLocks noChangeArrowheads="1"/>
          </p:cNvSpPr>
          <p:nvPr/>
        </p:nvSpPr>
        <p:spPr bwMode="auto">
          <a:xfrm>
            <a:off x="1828800" y="25146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25" name="AutoShape 37"/>
          <p:cNvSpPr>
            <a:spLocks noChangeArrowheads="1"/>
          </p:cNvSpPr>
          <p:nvPr/>
        </p:nvSpPr>
        <p:spPr bwMode="auto">
          <a:xfrm>
            <a:off x="1828800" y="52578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26" name="AutoShape 38"/>
          <p:cNvSpPr>
            <a:spLocks noChangeArrowheads="1"/>
          </p:cNvSpPr>
          <p:nvPr/>
        </p:nvSpPr>
        <p:spPr bwMode="auto">
          <a:xfrm>
            <a:off x="1151467" y="38862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27" name="AutoShape 39"/>
          <p:cNvSpPr>
            <a:spLocks noChangeArrowheads="1"/>
          </p:cNvSpPr>
          <p:nvPr/>
        </p:nvSpPr>
        <p:spPr bwMode="auto">
          <a:xfrm>
            <a:off x="474134" y="25146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28" name="AutoShape 40"/>
          <p:cNvSpPr>
            <a:spLocks noChangeArrowheads="1"/>
          </p:cNvSpPr>
          <p:nvPr/>
        </p:nvSpPr>
        <p:spPr bwMode="auto">
          <a:xfrm>
            <a:off x="1151467" y="48006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29" name="AutoShape 41"/>
          <p:cNvSpPr>
            <a:spLocks noChangeArrowheads="1"/>
          </p:cNvSpPr>
          <p:nvPr/>
        </p:nvSpPr>
        <p:spPr bwMode="auto">
          <a:xfrm>
            <a:off x="474134" y="34290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30" name="AutoShape 42"/>
          <p:cNvSpPr>
            <a:spLocks noChangeArrowheads="1"/>
          </p:cNvSpPr>
          <p:nvPr/>
        </p:nvSpPr>
        <p:spPr bwMode="auto">
          <a:xfrm>
            <a:off x="474134" y="43434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31" name="AutoShape 43"/>
          <p:cNvSpPr>
            <a:spLocks noChangeArrowheads="1"/>
          </p:cNvSpPr>
          <p:nvPr/>
        </p:nvSpPr>
        <p:spPr bwMode="auto">
          <a:xfrm>
            <a:off x="474134" y="52578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useBgFill="1">
        <p:nvSpPr>
          <p:cNvPr id="165933" name="AutoShape 45"/>
          <p:cNvSpPr>
            <a:spLocks noChangeArrowheads="1"/>
          </p:cNvSpPr>
          <p:nvPr/>
        </p:nvSpPr>
        <p:spPr bwMode="auto">
          <a:xfrm>
            <a:off x="3183467" y="2514600"/>
            <a:ext cx="880533" cy="914400"/>
          </a:xfrm>
          <a:prstGeom prst="hexagon">
            <a:avLst>
              <a:gd name="adj" fmla="val 27083"/>
              <a:gd name="vf" fmla="val 115470"/>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36" name="AutoShape 48"/>
          <p:cNvSpPr>
            <a:spLocks noChangeArrowheads="1"/>
          </p:cNvSpPr>
          <p:nvPr/>
        </p:nvSpPr>
        <p:spPr bwMode="auto">
          <a:xfrm>
            <a:off x="3183467" y="52578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useBgFill="1">
        <p:nvSpPr>
          <p:cNvPr id="165939" name="AutoShape 51"/>
          <p:cNvSpPr>
            <a:spLocks noChangeArrowheads="1"/>
          </p:cNvSpPr>
          <p:nvPr/>
        </p:nvSpPr>
        <p:spPr bwMode="auto">
          <a:xfrm>
            <a:off x="3860800" y="2971800"/>
            <a:ext cx="880533" cy="914400"/>
          </a:xfrm>
          <a:prstGeom prst="hexagon">
            <a:avLst>
              <a:gd name="adj" fmla="val 27083"/>
              <a:gd name="vf" fmla="val 115470"/>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40" name="AutoShape 52"/>
          <p:cNvSpPr>
            <a:spLocks noChangeArrowheads="1"/>
          </p:cNvSpPr>
          <p:nvPr/>
        </p:nvSpPr>
        <p:spPr bwMode="auto">
          <a:xfrm>
            <a:off x="4538134" y="25146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41" name="AutoShape 53"/>
          <p:cNvSpPr>
            <a:spLocks noChangeArrowheads="1"/>
          </p:cNvSpPr>
          <p:nvPr/>
        </p:nvSpPr>
        <p:spPr bwMode="auto">
          <a:xfrm>
            <a:off x="4538134" y="34290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42" name="AutoShape 54"/>
          <p:cNvSpPr>
            <a:spLocks noChangeArrowheads="1"/>
          </p:cNvSpPr>
          <p:nvPr/>
        </p:nvSpPr>
        <p:spPr bwMode="auto">
          <a:xfrm>
            <a:off x="4538134" y="43434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43" name="AutoShape 55"/>
          <p:cNvSpPr>
            <a:spLocks noChangeArrowheads="1"/>
          </p:cNvSpPr>
          <p:nvPr/>
        </p:nvSpPr>
        <p:spPr bwMode="auto">
          <a:xfrm>
            <a:off x="4538134" y="52578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useBgFill="1">
        <p:nvSpPr>
          <p:cNvPr id="165944" name="AutoShape 56"/>
          <p:cNvSpPr>
            <a:spLocks noChangeArrowheads="1"/>
          </p:cNvSpPr>
          <p:nvPr/>
        </p:nvSpPr>
        <p:spPr bwMode="auto">
          <a:xfrm>
            <a:off x="3860800" y="3886200"/>
            <a:ext cx="880533" cy="914400"/>
          </a:xfrm>
          <a:prstGeom prst="hexagon">
            <a:avLst>
              <a:gd name="adj" fmla="val 27083"/>
              <a:gd name="vf" fmla="val 115470"/>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45" name="AutoShape 57"/>
          <p:cNvSpPr>
            <a:spLocks noChangeArrowheads="1"/>
          </p:cNvSpPr>
          <p:nvPr/>
        </p:nvSpPr>
        <p:spPr bwMode="auto">
          <a:xfrm>
            <a:off x="3860800" y="4800600"/>
            <a:ext cx="880533" cy="914400"/>
          </a:xfrm>
          <a:prstGeom prst="hexagon">
            <a:avLst>
              <a:gd name="adj" fmla="val 27083"/>
              <a:gd name="vf" fmla="val 115470"/>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37" name="AutoShape 49"/>
          <p:cNvSpPr>
            <a:spLocks noChangeArrowheads="1"/>
          </p:cNvSpPr>
          <p:nvPr/>
        </p:nvSpPr>
        <p:spPr bwMode="auto">
          <a:xfrm>
            <a:off x="2506134" y="3886200"/>
            <a:ext cx="880533" cy="914400"/>
          </a:xfrm>
          <a:prstGeom prst="hexagon">
            <a:avLst>
              <a:gd name="adj" fmla="val 27083"/>
              <a:gd name="vf" fmla="val 115470"/>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65960" name="Group 72"/>
          <p:cNvGrpSpPr>
            <a:grpSpLocks/>
          </p:cNvGrpSpPr>
          <p:nvPr/>
        </p:nvGrpSpPr>
        <p:grpSpPr bwMode="auto">
          <a:xfrm>
            <a:off x="1828800" y="2971800"/>
            <a:ext cx="2235200" cy="2743200"/>
            <a:chOff x="1296" y="1872"/>
            <a:chExt cx="1584" cy="1728"/>
          </a:xfrm>
        </p:grpSpPr>
        <p:sp>
          <p:nvSpPr>
            <p:cNvPr id="165923" name="AutoShape 35"/>
            <p:cNvSpPr>
              <a:spLocks noChangeArrowheads="1"/>
            </p:cNvSpPr>
            <p:nvPr/>
          </p:nvSpPr>
          <p:spPr bwMode="auto">
            <a:xfrm>
              <a:off x="1296" y="2160"/>
              <a:ext cx="624" cy="576"/>
            </a:xfrm>
            <a:prstGeom prst="hexagon">
              <a:avLst>
                <a:gd name="adj" fmla="val 27083"/>
                <a:gd name="vf" fmla="val 115470"/>
              </a:avLst>
            </a:prstGeom>
            <a:solidFill>
              <a:srgbClr val="CC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24" name="AutoShape 36"/>
            <p:cNvSpPr>
              <a:spLocks noChangeArrowheads="1"/>
            </p:cNvSpPr>
            <p:nvPr/>
          </p:nvSpPr>
          <p:spPr bwMode="auto">
            <a:xfrm>
              <a:off x="1296" y="2736"/>
              <a:ext cx="624" cy="576"/>
            </a:xfrm>
            <a:prstGeom prst="hexagon">
              <a:avLst>
                <a:gd name="adj" fmla="val 27083"/>
                <a:gd name="vf" fmla="val 115470"/>
              </a:avLst>
            </a:prstGeom>
            <a:solidFill>
              <a:srgbClr val="CC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32" name="AutoShape 44"/>
            <p:cNvSpPr>
              <a:spLocks noChangeArrowheads="1"/>
            </p:cNvSpPr>
            <p:nvPr/>
          </p:nvSpPr>
          <p:spPr bwMode="auto">
            <a:xfrm>
              <a:off x="1776" y="1872"/>
              <a:ext cx="624" cy="576"/>
            </a:xfrm>
            <a:prstGeom prst="hexagon">
              <a:avLst>
                <a:gd name="adj" fmla="val 27083"/>
                <a:gd name="vf" fmla="val 115470"/>
              </a:avLst>
            </a:prstGeom>
            <a:solidFill>
              <a:srgbClr val="CC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34" name="AutoShape 46"/>
            <p:cNvSpPr>
              <a:spLocks noChangeArrowheads="1"/>
            </p:cNvSpPr>
            <p:nvPr/>
          </p:nvSpPr>
          <p:spPr bwMode="auto">
            <a:xfrm>
              <a:off x="2256" y="2160"/>
              <a:ext cx="624" cy="576"/>
            </a:xfrm>
            <a:prstGeom prst="hexagon">
              <a:avLst>
                <a:gd name="adj" fmla="val 27083"/>
                <a:gd name="vf" fmla="val 115470"/>
              </a:avLst>
            </a:prstGeom>
            <a:solidFill>
              <a:srgbClr val="CC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35" name="AutoShape 47"/>
            <p:cNvSpPr>
              <a:spLocks noChangeArrowheads="1"/>
            </p:cNvSpPr>
            <p:nvPr/>
          </p:nvSpPr>
          <p:spPr bwMode="auto">
            <a:xfrm>
              <a:off x="2256" y="2736"/>
              <a:ext cx="624" cy="576"/>
            </a:xfrm>
            <a:prstGeom prst="hexagon">
              <a:avLst>
                <a:gd name="adj" fmla="val 27083"/>
                <a:gd name="vf" fmla="val 115470"/>
              </a:avLst>
            </a:prstGeom>
            <a:solidFill>
              <a:srgbClr val="CC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38" name="AutoShape 50"/>
            <p:cNvSpPr>
              <a:spLocks noChangeArrowheads="1"/>
            </p:cNvSpPr>
            <p:nvPr/>
          </p:nvSpPr>
          <p:spPr bwMode="auto">
            <a:xfrm>
              <a:off x="1776" y="3024"/>
              <a:ext cx="624" cy="576"/>
            </a:xfrm>
            <a:prstGeom prst="hexagon">
              <a:avLst>
                <a:gd name="adj" fmla="val 27083"/>
                <a:gd name="vf" fmla="val 115470"/>
              </a:avLst>
            </a:prstGeom>
            <a:solidFill>
              <a:srgbClr val="CC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65948" name="AutoShape 60"/>
          <p:cNvSpPr>
            <a:spLocks noChangeArrowheads="1"/>
          </p:cNvSpPr>
          <p:nvPr/>
        </p:nvSpPr>
        <p:spPr bwMode="auto">
          <a:xfrm rot="2919851">
            <a:off x="2751667" y="4140200"/>
            <a:ext cx="457200" cy="406400"/>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49" name="Text Box 61"/>
          <p:cNvSpPr txBox="1">
            <a:spLocks noChangeArrowheads="1"/>
          </p:cNvSpPr>
          <p:nvPr/>
        </p:nvSpPr>
        <p:spPr bwMode="auto">
          <a:xfrm>
            <a:off x="5486400" y="2362201"/>
            <a:ext cx="3657600" cy="2446824"/>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dirty="0"/>
              <a:t> 1 Cell = 1 Group</a:t>
            </a:r>
          </a:p>
          <a:p>
            <a:pPr algn="l">
              <a:spcBef>
                <a:spcPct val="50000"/>
              </a:spcBef>
              <a:buFontTx/>
              <a:buChar char="•"/>
            </a:pPr>
            <a:r>
              <a:rPr lang="en-US" dirty="0"/>
              <a:t> Hexagon regular shape</a:t>
            </a:r>
          </a:p>
          <a:p>
            <a:pPr algn="l">
              <a:spcBef>
                <a:spcPct val="50000"/>
              </a:spcBef>
              <a:buFontTx/>
              <a:buChar char="•"/>
            </a:pPr>
            <a:r>
              <a:rPr lang="en-US" dirty="0"/>
              <a:t> Tied into the grid – static</a:t>
            </a:r>
          </a:p>
          <a:p>
            <a:pPr algn="l">
              <a:spcBef>
                <a:spcPct val="50000"/>
              </a:spcBef>
              <a:buFontTx/>
              <a:buChar char="•"/>
            </a:pPr>
            <a:r>
              <a:rPr lang="en-US" dirty="0"/>
              <a:t> Send current cell</a:t>
            </a:r>
          </a:p>
          <a:p>
            <a:pPr algn="l">
              <a:spcBef>
                <a:spcPct val="50000"/>
              </a:spcBef>
              <a:buFontTx/>
              <a:buChar char="•"/>
            </a:pPr>
            <a:r>
              <a:rPr lang="en-US" dirty="0"/>
              <a:t> Receive </a:t>
            </a:r>
            <a:r>
              <a:rPr lang="en-US" dirty="0" err="1"/>
              <a:t>neighbours</a:t>
            </a:r>
            <a:endParaRPr lang="en-US" dirty="0"/>
          </a:p>
          <a:p>
            <a:pPr algn="l">
              <a:spcBef>
                <a:spcPct val="50000"/>
              </a:spcBef>
              <a:buFontTx/>
              <a:buChar char="•"/>
            </a:pPr>
            <a:r>
              <a:rPr lang="en-US" dirty="0"/>
              <a:t> Any architecture (distributed</a:t>
            </a:r>
            <a:r>
              <a:rPr lang="en-US" dirty="0" smtClean="0"/>
              <a:t>)</a:t>
            </a:r>
            <a:endParaRPr lang="en-US" dirty="0"/>
          </a:p>
        </p:txBody>
      </p:sp>
      <p:sp>
        <p:nvSpPr>
          <p:cNvPr id="165969" name="AutoShape 81"/>
          <p:cNvSpPr>
            <a:spLocks noChangeArrowheads="1"/>
          </p:cNvSpPr>
          <p:nvPr/>
        </p:nvSpPr>
        <p:spPr bwMode="auto">
          <a:xfrm rot="2919851">
            <a:off x="3429000" y="3683000"/>
            <a:ext cx="457200" cy="406400"/>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65979" name="Group 91"/>
          <p:cNvGrpSpPr>
            <a:grpSpLocks/>
          </p:cNvGrpSpPr>
          <p:nvPr/>
        </p:nvGrpSpPr>
        <p:grpSpPr bwMode="auto">
          <a:xfrm>
            <a:off x="1828800" y="2514600"/>
            <a:ext cx="2912533" cy="3200400"/>
            <a:chOff x="1296" y="1584"/>
            <a:chExt cx="2064" cy="2016"/>
          </a:xfrm>
        </p:grpSpPr>
        <p:sp>
          <p:nvSpPr>
            <p:cNvPr id="165961" name="AutoShape 73"/>
            <p:cNvSpPr>
              <a:spLocks noChangeArrowheads="1"/>
            </p:cNvSpPr>
            <p:nvPr/>
          </p:nvSpPr>
          <p:spPr bwMode="auto">
            <a:xfrm>
              <a:off x="2256" y="2160"/>
              <a:ext cx="624" cy="576"/>
            </a:xfrm>
            <a:prstGeom prst="hexagon">
              <a:avLst>
                <a:gd name="adj" fmla="val 27083"/>
                <a:gd name="vf" fmla="val 115470"/>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63" name="AutoShape 75"/>
            <p:cNvSpPr>
              <a:spLocks noChangeArrowheads="1"/>
            </p:cNvSpPr>
            <p:nvPr/>
          </p:nvSpPr>
          <p:spPr bwMode="auto">
            <a:xfrm>
              <a:off x="1776" y="1872"/>
              <a:ext cx="624" cy="576"/>
            </a:xfrm>
            <a:prstGeom prst="hexagon">
              <a:avLst>
                <a:gd name="adj" fmla="val 27083"/>
                <a:gd name="vf" fmla="val 115470"/>
              </a:avLst>
            </a:prstGeom>
            <a:solidFill>
              <a:srgbClr val="CC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64" name="AutoShape 76"/>
            <p:cNvSpPr>
              <a:spLocks noChangeArrowheads="1"/>
            </p:cNvSpPr>
            <p:nvPr/>
          </p:nvSpPr>
          <p:spPr bwMode="auto">
            <a:xfrm>
              <a:off x="1776" y="2448"/>
              <a:ext cx="624" cy="576"/>
            </a:xfrm>
            <a:prstGeom prst="hexagon">
              <a:avLst>
                <a:gd name="adj" fmla="val 27083"/>
                <a:gd name="vf" fmla="val 115470"/>
              </a:avLst>
            </a:prstGeom>
            <a:solidFill>
              <a:srgbClr val="CC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65" name="AutoShape 77"/>
            <p:cNvSpPr>
              <a:spLocks noChangeArrowheads="1"/>
            </p:cNvSpPr>
            <p:nvPr/>
          </p:nvSpPr>
          <p:spPr bwMode="auto">
            <a:xfrm>
              <a:off x="2256" y="1584"/>
              <a:ext cx="624" cy="576"/>
            </a:xfrm>
            <a:prstGeom prst="hexagon">
              <a:avLst>
                <a:gd name="adj" fmla="val 27083"/>
                <a:gd name="vf" fmla="val 115470"/>
              </a:avLst>
            </a:prstGeom>
            <a:solidFill>
              <a:srgbClr val="CC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66" name="AutoShape 78"/>
            <p:cNvSpPr>
              <a:spLocks noChangeArrowheads="1"/>
            </p:cNvSpPr>
            <p:nvPr/>
          </p:nvSpPr>
          <p:spPr bwMode="auto">
            <a:xfrm>
              <a:off x="2736" y="1872"/>
              <a:ext cx="624" cy="576"/>
            </a:xfrm>
            <a:prstGeom prst="hexagon">
              <a:avLst>
                <a:gd name="adj" fmla="val 27083"/>
                <a:gd name="vf" fmla="val 115470"/>
              </a:avLst>
            </a:prstGeom>
            <a:solidFill>
              <a:srgbClr val="CC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67" name="AutoShape 79"/>
            <p:cNvSpPr>
              <a:spLocks noChangeArrowheads="1"/>
            </p:cNvSpPr>
            <p:nvPr/>
          </p:nvSpPr>
          <p:spPr bwMode="auto">
            <a:xfrm>
              <a:off x="2736" y="2448"/>
              <a:ext cx="624" cy="576"/>
            </a:xfrm>
            <a:prstGeom prst="hexagon">
              <a:avLst>
                <a:gd name="adj" fmla="val 27083"/>
                <a:gd name="vf" fmla="val 115470"/>
              </a:avLst>
            </a:prstGeom>
            <a:solidFill>
              <a:srgbClr val="CC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68" name="AutoShape 80"/>
            <p:cNvSpPr>
              <a:spLocks noChangeArrowheads="1"/>
            </p:cNvSpPr>
            <p:nvPr/>
          </p:nvSpPr>
          <p:spPr bwMode="auto">
            <a:xfrm>
              <a:off x="2256" y="2736"/>
              <a:ext cx="624" cy="576"/>
            </a:xfrm>
            <a:prstGeom prst="hexagon">
              <a:avLst>
                <a:gd name="adj" fmla="val 27083"/>
                <a:gd name="vf" fmla="val 115470"/>
              </a:avLst>
            </a:prstGeom>
            <a:solidFill>
              <a:srgbClr val="CC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70" name="AutoShape 82"/>
            <p:cNvSpPr>
              <a:spLocks noChangeArrowheads="1"/>
            </p:cNvSpPr>
            <p:nvPr/>
          </p:nvSpPr>
          <p:spPr bwMode="auto">
            <a:xfrm>
              <a:off x="1296" y="2160"/>
              <a:ext cx="624" cy="576"/>
            </a:xfrm>
            <a:prstGeom prst="hexagon">
              <a:avLst>
                <a:gd name="adj" fmla="val 27083"/>
                <a:gd name="vf" fmla="val 115470"/>
              </a:avLst>
            </a:prstGeom>
            <a:solidFill>
              <a:schemeClr val="bg1">
                <a:alpha val="50000"/>
              </a:schemeClr>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71" name="AutoShape 83"/>
            <p:cNvSpPr>
              <a:spLocks noChangeArrowheads="1"/>
            </p:cNvSpPr>
            <p:nvPr/>
          </p:nvSpPr>
          <p:spPr bwMode="auto">
            <a:xfrm>
              <a:off x="1296" y="2736"/>
              <a:ext cx="624" cy="576"/>
            </a:xfrm>
            <a:prstGeom prst="hexagon">
              <a:avLst>
                <a:gd name="adj" fmla="val 27083"/>
                <a:gd name="vf" fmla="val 115470"/>
              </a:avLst>
            </a:prstGeom>
            <a:solidFill>
              <a:schemeClr val="bg1">
                <a:alpha val="50000"/>
              </a:schemeClr>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73" name="AutoShape 85"/>
            <p:cNvSpPr>
              <a:spLocks noChangeArrowheads="1"/>
            </p:cNvSpPr>
            <p:nvPr/>
          </p:nvSpPr>
          <p:spPr bwMode="auto">
            <a:xfrm>
              <a:off x="1776" y="3024"/>
              <a:ext cx="624" cy="576"/>
            </a:xfrm>
            <a:prstGeom prst="hexagon">
              <a:avLst>
                <a:gd name="adj" fmla="val 27083"/>
                <a:gd name="vf" fmla="val 115470"/>
              </a:avLst>
            </a:prstGeom>
            <a:solidFill>
              <a:schemeClr val="bg1">
                <a:alpha val="50000"/>
              </a:schemeClr>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74" name="AutoShape 86"/>
            <p:cNvSpPr>
              <a:spLocks noChangeArrowheads="1"/>
            </p:cNvSpPr>
            <p:nvPr/>
          </p:nvSpPr>
          <p:spPr bwMode="auto">
            <a:xfrm rot="2919851">
              <a:off x="1968" y="2592"/>
              <a:ext cx="288" cy="288"/>
            </a:xfrm>
            <a:prstGeom prst="triangle">
              <a:avLst>
                <a:gd name="adj" fmla="val 50000"/>
              </a:avLst>
            </a:prstGeom>
            <a:solidFill>
              <a:srgbClr val="FFFF99">
                <a:alpha val="50000"/>
              </a:srgbClr>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78" name="AutoShape 90"/>
            <p:cNvSpPr>
              <a:spLocks noChangeArrowheads="1"/>
            </p:cNvSpPr>
            <p:nvPr/>
          </p:nvSpPr>
          <p:spPr bwMode="auto">
            <a:xfrm rot="2919851">
              <a:off x="2448" y="2304"/>
              <a:ext cx="288" cy="288"/>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extLst>
      <p:ext uri="{BB962C8B-B14F-4D97-AF65-F5344CB8AC3E}">
        <p14:creationId xmlns:p14="http://schemas.microsoft.com/office/powerpoint/2010/main" val="26132877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59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593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6596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65969"/>
                                        </p:tgtEl>
                                        <p:attrNameLst>
                                          <p:attrName>style.visibility</p:attrName>
                                        </p:attrNameLst>
                                      </p:cBhvr>
                                      <p:to>
                                        <p:strVal val="visible"/>
                                      </p:to>
                                    </p:set>
                                    <p:animEffect transition="in" filter="wipe(left)">
                                      <p:cBhvr>
                                        <p:cTn id="19" dur="500"/>
                                        <p:tgtEl>
                                          <p:spTgt spid="16596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499"/>
                                          </p:stCondLst>
                                        </p:cTn>
                                        <p:tgtEl>
                                          <p:spTgt spid="1659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37" grpId="0" animBg="1"/>
      <p:bldP spid="165948" grpId="0" animBg="1"/>
      <p:bldP spid="165969"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n-GB" sz="3600" dirty="0" smtClean="0"/>
              <a:t>Global Partitions</a:t>
            </a:r>
            <a:r>
              <a:rPr lang="en-GB" sz="3600" dirty="0"/>
              <a:t>: </a:t>
            </a:r>
            <a:r>
              <a:rPr lang="en-US" sz="3600" dirty="0" smtClean="0"/>
              <a:t>Hierarchal </a:t>
            </a:r>
            <a:r>
              <a:rPr lang="en-US" sz="3600" dirty="0"/>
              <a:t>Grid</a:t>
            </a:r>
          </a:p>
        </p:txBody>
      </p:sp>
      <p:sp>
        <p:nvSpPr>
          <p:cNvPr id="195614" name="Text Box 30"/>
          <p:cNvSpPr txBox="1">
            <a:spLocks noChangeArrowheads="1"/>
          </p:cNvSpPr>
          <p:nvPr/>
        </p:nvSpPr>
        <p:spPr bwMode="auto">
          <a:xfrm>
            <a:off x="5486400" y="2362200"/>
            <a:ext cx="3657600" cy="2446824"/>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a:t> 1 Cell = 1 Group</a:t>
            </a:r>
          </a:p>
          <a:p>
            <a:pPr algn="l">
              <a:spcBef>
                <a:spcPct val="50000"/>
              </a:spcBef>
              <a:buFontTx/>
              <a:buChar char="•"/>
            </a:pPr>
            <a:r>
              <a:rPr lang="en-US"/>
              <a:t> Square cells</a:t>
            </a:r>
          </a:p>
          <a:p>
            <a:pPr algn="l">
              <a:spcBef>
                <a:spcPct val="50000"/>
              </a:spcBef>
              <a:buFontTx/>
              <a:buChar char="•"/>
            </a:pPr>
            <a:r>
              <a:rPr lang="en-US"/>
              <a:t> Send current cell</a:t>
            </a:r>
          </a:p>
          <a:p>
            <a:pPr algn="l">
              <a:spcBef>
                <a:spcPct val="50000"/>
              </a:spcBef>
              <a:buFontTx/>
              <a:buChar char="•"/>
            </a:pPr>
            <a:r>
              <a:rPr lang="en-US"/>
              <a:t> Receive current cell</a:t>
            </a:r>
          </a:p>
          <a:p>
            <a:pPr algn="l">
              <a:spcBef>
                <a:spcPct val="50000"/>
              </a:spcBef>
              <a:buFontTx/>
              <a:buChar char="•"/>
            </a:pPr>
            <a:r>
              <a:rPr lang="en-US"/>
              <a:t> Any architecture (distributed)</a:t>
            </a:r>
          </a:p>
          <a:p>
            <a:pPr algn="l">
              <a:spcBef>
                <a:spcPct val="50000"/>
              </a:spcBef>
              <a:buFontTx/>
              <a:buChar char="•"/>
            </a:pPr>
            <a:r>
              <a:rPr lang="en-US"/>
              <a:t> Exceeds threshold, expand</a:t>
            </a:r>
          </a:p>
        </p:txBody>
      </p:sp>
      <p:sp>
        <p:nvSpPr>
          <p:cNvPr id="195615" name="Rectangle 31"/>
          <p:cNvSpPr>
            <a:spLocks noChangeArrowheads="1"/>
          </p:cNvSpPr>
          <p:nvPr/>
        </p:nvSpPr>
        <p:spPr bwMode="auto">
          <a:xfrm>
            <a:off x="541867" y="2286000"/>
            <a:ext cx="4402667" cy="37338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616" name="AutoShape 32"/>
          <p:cNvSpPr>
            <a:spLocks noChangeArrowheads="1"/>
          </p:cNvSpPr>
          <p:nvPr/>
        </p:nvSpPr>
        <p:spPr bwMode="auto">
          <a:xfrm rot="2919851">
            <a:off x="2019300" y="4279900"/>
            <a:ext cx="228600" cy="203200"/>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95636" name="Group 52"/>
          <p:cNvGrpSpPr>
            <a:grpSpLocks/>
          </p:cNvGrpSpPr>
          <p:nvPr/>
        </p:nvGrpSpPr>
        <p:grpSpPr bwMode="auto">
          <a:xfrm>
            <a:off x="1016000" y="2438400"/>
            <a:ext cx="3725333" cy="3124200"/>
            <a:chOff x="720" y="1536"/>
            <a:chExt cx="2640" cy="1968"/>
          </a:xfrm>
        </p:grpSpPr>
        <p:sp>
          <p:nvSpPr>
            <p:cNvPr id="195617" name="AutoShape 33"/>
            <p:cNvSpPr>
              <a:spLocks noChangeArrowheads="1"/>
            </p:cNvSpPr>
            <p:nvPr/>
          </p:nvSpPr>
          <p:spPr bwMode="auto">
            <a:xfrm rot="2919851">
              <a:off x="2352" y="1776"/>
              <a:ext cx="144" cy="144"/>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618" name="AutoShape 34"/>
            <p:cNvSpPr>
              <a:spLocks noChangeArrowheads="1"/>
            </p:cNvSpPr>
            <p:nvPr/>
          </p:nvSpPr>
          <p:spPr bwMode="auto">
            <a:xfrm rot="2919851">
              <a:off x="3024" y="1536"/>
              <a:ext cx="144" cy="144"/>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620" name="AutoShape 36"/>
            <p:cNvSpPr>
              <a:spLocks noChangeArrowheads="1"/>
            </p:cNvSpPr>
            <p:nvPr/>
          </p:nvSpPr>
          <p:spPr bwMode="auto">
            <a:xfrm rot="2919851">
              <a:off x="3216" y="2208"/>
              <a:ext cx="144" cy="144"/>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625" name="AutoShape 41"/>
            <p:cNvSpPr>
              <a:spLocks noChangeArrowheads="1"/>
            </p:cNvSpPr>
            <p:nvPr/>
          </p:nvSpPr>
          <p:spPr bwMode="auto">
            <a:xfrm rot="2919851">
              <a:off x="720" y="2016"/>
              <a:ext cx="144" cy="144"/>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627" name="AutoShape 43"/>
            <p:cNvSpPr>
              <a:spLocks noChangeArrowheads="1"/>
            </p:cNvSpPr>
            <p:nvPr/>
          </p:nvSpPr>
          <p:spPr bwMode="auto">
            <a:xfrm rot="2919851">
              <a:off x="2160" y="3360"/>
              <a:ext cx="144" cy="144"/>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95635" name="Group 51"/>
          <p:cNvGrpSpPr>
            <a:grpSpLocks/>
          </p:cNvGrpSpPr>
          <p:nvPr/>
        </p:nvGrpSpPr>
        <p:grpSpPr bwMode="auto">
          <a:xfrm>
            <a:off x="1625600" y="3048000"/>
            <a:ext cx="2235200" cy="2362200"/>
            <a:chOff x="1152" y="1920"/>
            <a:chExt cx="1584" cy="1488"/>
          </a:xfrm>
        </p:grpSpPr>
        <p:sp>
          <p:nvSpPr>
            <p:cNvPr id="195619" name="AutoShape 35"/>
            <p:cNvSpPr>
              <a:spLocks noChangeArrowheads="1"/>
            </p:cNvSpPr>
            <p:nvPr/>
          </p:nvSpPr>
          <p:spPr bwMode="auto">
            <a:xfrm rot="2919851">
              <a:off x="2400" y="2304"/>
              <a:ext cx="144" cy="144"/>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626" name="AutoShape 42"/>
            <p:cNvSpPr>
              <a:spLocks noChangeArrowheads="1"/>
            </p:cNvSpPr>
            <p:nvPr/>
          </p:nvSpPr>
          <p:spPr bwMode="auto">
            <a:xfrm rot="2919851">
              <a:off x="1152" y="1920"/>
              <a:ext cx="144" cy="144"/>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628" name="AutoShape 44"/>
            <p:cNvSpPr>
              <a:spLocks noChangeArrowheads="1"/>
            </p:cNvSpPr>
            <p:nvPr/>
          </p:nvSpPr>
          <p:spPr bwMode="auto">
            <a:xfrm rot="2919851">
              <a:off x="2592" y="3264"/>
              <a:ext cx="144" cy="144"/>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95631" name="Group 47"/>
          <p:cNvGrpSpPr>
            <a:grpSpLocks/>
          </p:cNvGrpSpPr>
          <p:nvPr/>
        </p:nvGrpSpPr>
        <p:grpSpPr bwMode="auto">
          <a:xfrm>
            <a:off x="541867" y="2286000"/>
            <a:ext cx="4402667" cy="3733800"/>
            <a:chOff x="384" y="1440"/>
            <a:chExt cx="3120" cy="2352"/>
          </a:xfrm>
        </p:grpSpPr>
        <p:sp>
          <p:nvSpPr>
            <p:cNvPr id="195629" name="Line 45"/>
            <p:cNvSpPr>
              <a:spLocks noChangeShapeType="1"/>
            </p:cNvSpPr>
            <p:nvPr/>
          </p:nvSpPr>
          <p:spPr bwMode="auto">
            <a:xfrm>
              <a:off x="384" y="2640"/>
              <a:ext cx="312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630" name="Line 46"/>
            <p:cNvSpPr>
              <a:spLocks noChangeShapeType="1"/>
            </p:cNvSpPr>
            <p:nvPr/>
          </p:nvSpPr>
          <p:spPr bwMode="auto">
            <a:xfrm>
              <a:off x="1920" y="1440"/>
              <a:ext cx="0" cy="23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95632" name="AutoShape 48"/>
          <p:cNvSpPr>
            <a:spLocks noChangeArrowheads="1"/>
          </p:cNvSpPr>
          <p:nvPr/>
        </p:nvSpPr>
        <p:spPr bwMode="auto">
          <a:xfrm rot="2919851">
            <a:off x="3035300" y="2603500"/>
            <a:ext cx="228600" cy="203200"/>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95637" name="Group 53"/>
          <p:cNvGrpSpPr>
            <a:grpSpLocks/>
          </p:cNvGrpSpPr>
          <p:nvPr/>
        </p:nvGrpSpPr>
        <p:grpSpPr bwMode="auto">
          <a:xfrm>
            <a:off x="2709333" y="2286000"/>
            <a:ext cx="2235200" cy="1905000"/>
            <a:chOff x="1920" y="1440"/>
            <a:chExt cx="1584" cy="1200"/>
          </a:xfrm>
        </p:grpSpPr>
        <p:sp>
          <p:nvSpPr>
            <p:cNvPr id="195633" name="Line 49"/>
            <p:cNvSpPr>
              <a:spLocks noChangeShapeType="1"/>
            </p:cNvSpPr>
            <p:nvPr/>
          </p:nvSpPr>
          <p:spPr bwMode="auto">
            <a:xfrm>
              <a:off x="1920" y="206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634" name="Line 50"/>
            <p:cNvSpPr>
              <a:spLocks noChangeShapeType="1"/>
            </p:cNvSpPr>
            <p:nvPr/>
          </p:nvSpPr>
          <p:spPr bwMode="auto">
            <a:xfrm>
              <a:off x="2688" y="1440"/>
              <a:ext cx="0" cy="1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95638" name="AutoShape 54"/>
          <p:cNvSpPr>
            <a:spLocks noChangeArrowheads="1"/>
          </p:cNvSpPr>
          <p:nvPr/>
        </p:nvSpPr>
        <p:spPr bwMode="auto">
          <a:xfrm rot="2919851">
            <a:off x="935567" y="4965700"/>
            <a:ext cx="228600" cy="203200"/>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639" name="Rectangle 55"/>
          <p:cNvSpPr>
            <a:spLocks noChangeArrowheads="1"/>
          </p:cNvSpPr>
          <p:nvPr/>
        </p:nvSpPr>
        <p:spPr bwMode="auto">
          <a:xfrm>
            <a:off x="1907823" y="6096000"/>
            <a:ext cx="1601721" cy="369332"/>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Threshold = 5</a:t>
            </a:r>
            <a:endParaRPr lang="en-GB"/>
          </a:p>
        </p:txBody>
      </p:sp>
    </p:spTree>
    <p:extLst>
      <p:ext uri="{BB962C8B-B14F-4D97-AF65-F5344CB8AC3E}">
        <p14:creationId xmlns:p14="http://schemas.microsoft.com/office/powerpoint/2010/main" val="38659521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56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9563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563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9563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9563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563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1956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16" grpId="0" animBg="1"/>
      <p:bldP spid="195632" grpId="0" animBg="1"/>
      <p:bldP spid="195638"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ross 71"/>
          <p:cNvSpPr/>
          <p:nvPr/>
        </p:nvSpPr>
        <p:spPr>
          <a:xfrm>
            <a:off x="590550" y="2562225"/>
            <a:ext cx="1657350" cy="1643063"/>
          </a:xfrm>
          <a:prstGeom prst="plus">
            <a:avLst>
              <a:gd name="adj" fmla="val 46797"/>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73" name="Cross 72"/>
          <p:cNvSpPr/>
          <p:nvPr/>
        </p:nvSpPr>
        <p:spPr>
          <a:xfrm>
            <a:off x="2233613" y="2562225"/>
            <a:ext cx="1657350" cy="1643063"/>
          </a:xfrm>
          <a:prstGeom prst="plus">
            <a:avLst>
              <a:gd name="adj" fmla="val 46797"/>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74" name="Cross 73"/>
          <p:cNvSpPr/>
          <p:nvPr/>
        </p:nvSpPr>
        <p:spPr>
          <a:xfrm>
            <a:off x="2233613" y="4205288"/>
            <a:ext cx="1657350" cy="1643062"/>
          </a:xfrm>
          <a:prstGeom prst="plus">
            <a:avLst>
              <a:gd name="adj" fmla="val 46797"/>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75" name="Cross 74"/>
          <p:cNvSpPr/>
          <p:nvPr/>
        </p:nvSpPr>
        <p:spPr>
          <a:xfrm>
            <a:off x="590550" y="4205288"/>
            <a:ext cx="1657350" cy="1643062"/>
          </a:xfrm>
          <a:prstGeom prst="plus">
            <a:avLst>
              <a:gd name="adj" fmla="val 46797"/>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77" name="Rectangle 76"/>
          <p:cNvSpPr/>
          <p:nvPr/>
        </p:nvSpPr>
        <p:spPr>
          <a:xfrm>
            <a:off x="1804988" y="3562350"/>
            <a:ext cx="214312"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78" name="Rectangle 77"/>
          <p:cNvSpPr/>
          <p:nvPr/>
        </p:nvSpPr>
        <p:spPr>
          <a:xfrm>
            <a:off x="2162175" y="3776663"/>
            <a:ext cx="214313"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79" name="Rectangle 78"/>
          <p:cNvSpPr/>
          <p:nvPr/>
        </p:nvSpPr>
        <p:spPr>
          <a:xfrm>
            <a:off x="1733550" y="4133850"/>
            <a:ext cx="214313"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80" name="Rectangle 79"/>
          <p:cNvSpPr/>
          <p:nvPr/>
        </p:nvSpPr>
        <p:spPr>
          <a:xfrm>
            <a:off x="2090738" y="4491038"/>
            <a:ext cx="214312"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81" name="Rectangle 80"/>
          <p:cNvSpPr/>
          <p:nvPr/>
        </p:nvSpPr>
        <p:spPr>
          <a:xfrm>
            <a:off x="2590800" y="4205288"/>
            <a:ext cx="214313"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82" name="Rectangle 81"/>
          <p:cNvSpPr/>
          <p:nvPr/>
        </p:nvSpPr>
        <p:spPr>
          <a:xfrm>
            <a:off x="3233738" y="4276725"/>
            <a:ext cx="214312"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83" name="Rectangle 82"/>
          <p:cNvSpPr/>
          <p:nvPr/>
        </p:nvSpPr>
        <p:spPr>
          <a:xfrm>
            <a:off x="2590800" y="3633788"/>
            <a:ext cx="214313"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84" name="Rectangle 83"/>
          <p:cNvSpPr/>
          <p:nvPr/>
        </p:nvSpPr>
        <p:spPr>
          <a:xfrm>
            <a:off x="1019175" y="3562350"/>
            <a:ext cx="214313"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85" name="Rectangle 84"/>
          <p:cNvSpPr/>
          <p:nvPr/>
        </p:nvSpPr>
        <p:spPr>
          <a:xfrm>
            <a:off x="1804988" y="4562475"/>
            <a:ext cx="214312"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86" name="Rectangle 85"/>
          <p:cNvSpPr/>
          <p:nvPr/>
        </p:nvSpPr>
        <p:spPr>
          <a:xfrm>
            <a:off x="2233613" y="4133850"/>
            <a:ext cx="214312"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87" name="Rectangle 86"/>
          <p:cNvSpPr/>
          <p:nvPr/>
        </p:nvSpPr>
        <p:spPr>
          <a:xfrm>
            <a:off x="1804988" y="5276850"/>
            <a:ext cx="214312"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88" name="Rectangle 87"/>
          <p:cNvSpPr/>
          <p:nvPr/>
        </p:nvSpPr>
        <p:spPr>
          <a:xfrm>
            <a:off x="2162175" y="5491163"/>
            <a:ext cx="214313"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89" name="Rectangle 88"/>
          <p:cNvSpPr/>
          <p:nvPr/>
        </p:nvSpPr>
        <p:spPr>
          <a:xfrm>
            <a:off x="1804988" y="2562225"/>
            <a:ext cx="214312"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90" name="Rectangle 89"/>
          <p:cNvSpPr/>
          <p:nvPr/>
        </p:nvSpPr>
        <p:spPr>
          <a:xfrm>
            <a:off x="2090738" y="2847975"/>
            <a:ext cx="214312"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91" name="Rectangle 90"/>
          <p:cNvSpPr/>
          <p:nvPr/>
        </p:nvSpPr>
        <p:spPr>
          <a:xfrm>
            <a:off x="2590800" y="2562225"/>
            <a:ext cx="214313"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92" name="Rectangle 91"/>
          <p:cNvSpPr/>
          <p:nvPr/>
        </p:nvSpPr>
        <p:spPr>
          <a:xfrm>
            <a:off x="2447925" y="2990850"/>
            <a:ext cx="214313"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93" name="Rectangle 92"/>
          <p:cNvSpPr/>
          <p:nvPr/>
        </p:nvSpPr>
        <p:spPr>
          <a:xfrm>
            <a:off x="2590800" y="5348288"/>
            <a:ext cx="214313"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94" name="Rectangle 93"/>
          <p:cNvSpPr/>
          <p:nvPr/>
        </p:nvSpPr>
        <p:spPr>
          <a:xfrm>
            <a:off x="1804988" y="2919413"/>
            <a:ext cx="214312"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95" name="Rectangle 94"/>
          <p:cNvSpPr/>
          <p:nvPr/>
        </p:nvSpPr>
        <p:spPr>
          <a:xfrm>
            <a:off x="2233613" y="2490788"/>
            <a:ext cx="214312"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96" name="Rectangle 95"/>
          <p:cNvSpPr/>
          <p:nvPr/>
        </p:nvSpPr>
        <p:spPr>
          <a:xfrm>
            <a:off x="876300" y="3919538"/>
            <a:ext cx="214313"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97" name="Rectangle 96"/>
          <p:cNvSpPr/>
          <p:nvPr/>
        </p:nvSpPr>
        <p:spPr>
          <a:xfrm>
            <a:off x="1019175" y="4348163"/>
            <a:ext cx="214313"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98" name="Rectangle 97"/>
          <p:cNvSpPr/>
          <p:nvPr/>
        </p:nvSpPr>
        <p:spPr>
          <a:xfrm>
            <a:off x="947738" y="2633663"/>
            <a:ext cx="214312"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99" name="Rectangle 98"/>
          <p:cNvSpPr/>
          <p:nvPr/>
        </p:nvSpPr>
        <p:spPr>
          <a:xfrm>
            <a:off x="661988" y="2990850"/>
            <a:ext cx="214312"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00" name="Rectangle 99"/>
          <p:cNvSpPr/>
          <p:nvPr/>
        </p:nvSpPr>
        <p:spPr>
          <a:xfrm>
            <a:off x="947738" y="5348288"/>
            <a:ext cx="214312"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01" name="Rectangle 100"/>
          <p:cNvSpPr/>
          <p:nvPr/>
        </p:nvSpPr>
        <p:spPr>
          <a:xfrm>
            <a:off x="3519488" y="4133850"/>
            <a:ext cx="214312"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02" name="Rectangle 101"/>
          <p:cNvSpPr/>
          <p:nvPr/>
        </p:nvSpPr>
        <p:spPr>
          <a:xfrm>
            <a:off x="3376613" y="3776663"/>
            <a:ext cx="214312"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03" name="Rectangle 102"/>
          <p:cNvSpPr/>
          <p:nvPr/>
        </p:nvSpPr>
        <p:spPr>
          <a:xfrm>
            <a:off x="2447925" y="4562475"/>
            <a:ext cx="214313"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04" name="Rectangle 103"/>
          <p:cNvSpPr/>
          <p:nvPr/>
        </p:nvSpPr>
        <p:spPr>
          <a:xfrm>
            <a:off x="3233738" y="2847975"/>
            <a:ext cx="214312"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05" name="Rectangle 104"/>
          <p:cNvSpPr/>
          <p:nvPr/>
        </p:nvSpPr>
        <p:spPr>
          <a:xfrm>
            <a:off x="590550" y="4348163"/>
            <a:ext cx="214313"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06" name="Rectangle 105"/>
          <p:cNvSpPr/>
          <p:nvPr/>
        </p:nvSpPr>
        <p:spPr>
          <a:xfrm>
            <a:off x="3376613" y="4633913"/>
            <a:ext cx="214312" cy="214312"/>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07" name="Rectangle 106"/>
          <p:cNvSpPr/>
          <p:nvPr/>
        </p:nvSpPr>
        <p:spPr>
          <a:xfrm>
            <a:off x="3376613" y="5133975"/>
            <a:ext cx="214312" cy="214313"/>
          </a:xfrm>
          <a:prstGeom prst="rect">
            <a:avLst/>
          </a:prstGeom>
          <a:solidFill>
            <a:schemeClr val="bg1">
              <a:lumMod val="9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11" name="Freeform 110"/>
          <p:cNvSpPr/>
          <p:nvPr/>
        </p:nvSpPr>
        <p:spPr>
          <a:xfrm>
            <a:off x="295275" y="4086225"/>
            <a:ext cx="2051050" cy="1905000"/>
          </a:xfrm>
          <a:custGeom>
            <a:avLst/>
            <a:gdLst>
              <a:gd name="connsiteX0" fmla="*/ 0 w 2050403"/>
              <a:gd name="connsiteY0" fmla="*/ 95058 h 1904808"/>
              <a:gd name="connsiteX1" fmla="*/ 933450 w 2050403"/>
              <a:gd name="connsiteY1" fmla="*/ 104583 h 1904808"/>
              <a:gd name="connsiteX2" fmla="*/ 952500 w 2050403"/>
              <a:gd name="connsiteY2" fmla="*/ 133158 h 1904808"/>
              <a:gd name="connsiteX3" fmla="*/ 1114425 w 2050403"/>
              <a:gd name="connsiteY3" fmla="*/ 142683 h 1904808"/>
              <a:gd name="connsiteX4" fmla="*/ 1238250 w 2050403"/>
              <a:gd name="connsiteY4" fmla="*/ 133158 h 1904808"/>
              <a:gd name="connsiteX5" fmla="*/ 1276350 w 2050403"/>
              <a:gd name="connsiteY5" fmla="*/ 66483 h 1904808"/>
              <a:gd name="connsiteX6" fmla="*/ 1304925 w 2050403"/>
              <a:gd name="connsiteY6" fmla="*/ 47433 h 1904808"/>
              <a:gd name="connsiteX7" fmla="*/ 1457325 w 2050403"/>
              <a:gd name="connsiteY7" fmla="*/ 37908 h 1904808"/>
              <a:gd name="connsiteX8" fmla="*/ 1543050 w 2050403"/>
              <a:gd name="connsiteY8" fmla="*/ 28383 h 1904808"/>
              <a:gd name="connsiteX9" fmla="*/ 1571625 w 2050403"/>
              <a:gd name="connsiteY9" fmla="*/ 9333 h 1904808"/>
              <a:gd name="connsiteX10" fmla="*/ 1733550 w 2050403"/>
              <a:gd name="connsiteY10" fmla="*/ 47433 h 1904808"/>
              <a:gd name="connsiteX11" fmla="*/ 1752600 w 2050403"/>
              <a:gd name="connsiteY11" fmla="*/ 76008 h 1904808"/>
              <a:gd name="connsiteX12" fmla="*/ 1790700 w 2050403"/>
              <a:gd name="connsiteY12" fmla="*/ 152208 h 1904808"/>
              <a:gd name="connsiteX13" fmla="*/ 1800225 w 2050403"/>
              <a:gd name="connsiteY13" fmla="*/ 295083 h 1904808"/>
              <a:gd name="connsiteX14" fmla="*/ 1857375 w 2050403"/>
              <a:gd name="connsiteY14" fmla="*/ 323658 h 1904808"/>
              <a:gd name="connsiteX15" fmla="*/ 1905000 w 2050403"/>
              <a:gd name="connsiteY15" fmla="*/ 333183 h 1904808"/>
              <a:gd name="connsiteX16" fmla="*/ 2000250 w 2050403"/>
              <a:gd name="connsiteY16" fmla="*/ 352233 h 1904808"/>
              <a:gd name="connsiteX17" fmla="*/ 2019300 w 2050403"/>
              <a:gd name="connsiteY17" fmla="*/ 380808 h 1904808"/>
              <a:gd name="connsiteX18" fmla="*/ 2028825 w 2050403"/>
              <a:gd name="connsiteY18" fmla="*/ 457008 h 1904808"/>
              <a:gd name="connsiteX19" fmla="*/ 2038350 w 2050403"/>
              <a:gd name="connsiteY19" fmla="*/ 485583 h 1904808"/>
              <a:gd name="connsiteX20" fmla="*/ 2047875 w 2050403"/>
              <a:gd name="connsiteY20" fmla="*/ 685608 h 1904808"/>
              <a:gd name="connsiteX21" fmla="*/ 2038350 w 2050403"/>
              <a:gd name="connsiteY21" fmla="*/ 752283 h 1904808"/>
              <a:gd name="connsiteX22" fmla="*/ 1981200 w 2050403"/>
              <a:gd name="connsiteY22" fmla="*/ 790383 h 1904808"/>
              <a:gd name="connsiteX23" fmla="*/ 1933575 w 2050403"/>
              <a:gd name="connsiteY23" fmla="*/ 876108 h 1904808"/>
              <a:gd name="connsiteX24" fmla="*/ 1943100 w 2050403"/>
              <a:gd name="connsiteY24" fmla="*/ 1180908 h 1904808"/>
              <a:gd name="connsiteX25" fmla="*/ 1990725 w 2050403"/>
              <a:gd name="connsiteY25" fmla="*/ 1266633 h 1904808"/>
              <a:gd name="connsiteX26" fmla="*/ 2000250 w 2050403"/>
              <a:gd name="connsiteY26" fmla="*/ 1295208 h 1904808"/>
              <a:gd name="connsiteX27" fmla="*/ 1876425 w 2050403"/>
              <a:gd name="connsiteY27" fmla="*/ 1314258 h 1904808"/>
              <a:gd name="connsiteX28" fmla="*/ 1847850 w 2050403"/>
              <a:gd name="connsiteY28" fmla="*/ 1323783 h 1904808"/>
              <a:gd name="connsiteX29" fmla="*/ 1828800 w 2050403"/>
              <a:gd name="connsiteY29" fmla="*/ 1352358 h 1904808"/>
              <a:gd name="connsiteX30" fmla="*/ 1819275 w 2050403"/>
              <a:gd name="connsiteY30" fmla="*/ 1380933 h 1904808"/>
              <a:gd name="connsiteX31" fmla="*/ 1809750 w 2050403"/>
              <a:gd name="connsiteY31" fmla="*/ 1609533 h 1904808"/>
              <a:gd name="connsiteX32" fmla="*/ 1819275 w 2050403"/>
              <a:gd name="connsiteY32" fmla="*/ 1904808 h 1904808"/>
              <a:gd name="connsiteX0" fmla="*/ 0 w 2050403"/>
              <a:gd name="connsiteY0" fmla="*/ 95058 h 1904808"/>
              <a:gd name="connsiteX1" fmla="*/ 933450 w 2050403"/>
              <a:gd name="connsiteY1" fmla="*/ 104583 h 1904808"/>
              <a:gd name="connsiteX2" fmla="*/ 509561 w 2050403"/>
              <a:gd name="connsiteY2" fmla="*/ 118871 h 1904808"/>
              <a:gd name="connsiteX3" fmla="*/ 1114425 w 2050403"/>
              <a:gd name="connsiteY3" fmla="*/ 142683 h 1904808"/>
              <a:gd name="connsiteX4" fmla="*/ 1238250 w 2050403"/>
              <a:gd name="connsiteY4" fmla="*/ 133158 h 1904808"/>
              <a:gd name="connsiteX5" fmla="*/ 1276350 w 2050403"/>
              <a:gd name="connsiteY5" fmla="*/ 66483 h 1904808"/>
              <a:gd name="connsiteX6" fmla="*/ 1304925 w 2050403"/>
              <a:gd name="connsiteY6" fmla="*/ 47433 h 1904808"/>
              <a:gd name="connsiteX7" fmla="*/ 1457325 w 2050403"/>
              <a:gd name="connsiteY7" fmla="*/ 37908 h 1904808"/>
              <a:gd name="connsiteX8" fmla="*/ 1543050 w 2050403"/>
              <a:gd name="connsiteY8" fmla="*/ 28383 h 1904808"/>
              <a:gd name="connsiteX9" fmla="*/ 1571625 w 2050403"/>
              <a:gd name="connsiteY9" fmla="*/ 9333 h 1904808"/>
              <a:gd name="connsiteX10" fmla="*/ 1733550 w 2050403"/>
              <a:gd name="connsiteY10" fmla="*/ 47433 h 1904808"/>
              <a:gd name="connsiteX11" fmla="*/ 1752600 w 2050403"/>
              <a:gd name="connsiteY11" fmla="*/ 76008 h 1904808"/>
              <a:gd name="connsiteX12" fmla="*/ 1790700 w 2050403"/>
              <a:gd name="connsiteY12" fmla="*/ 152208 h 1904808"/>
              <a:gd name="connsiteX13" fmla="*/ 1800225 w 2050403"/>
              <a:gd name="connsiteY13" fmla="*/ 295083 h 1904808"/>
              <a:gd name="connsiteX14" fmla="*/ 1857375 w 2050403"/>
              <a:gd name="connsiteY14" fmla="*/ 323658 h 1904808"/>
              <a:gd name="connsiteX15" fmla="*/ 1905000 w 2050403"/>
              <a:gd name="connsiteY15" fmla="*/ 333183 h 1904808"/>
              <a:gd name="connsiteX16" fmla="*/ 2000250 w 2050403"/>
              <a:gd name="connsiteY16" fmla="*/ 352233 h 1904808"/>
              <a:gd name="connsiteX17" fmla="*/ 2019300 w 2050403"/>
              <a:gd name="connsiteY17" fmla="*/ 380808 h 1904808"/>
              <a:gd name="connsiteX18" fmla="*/ 2028825 w 2050403"/>
              <a:gd name="connsiteY18" fmla="*/ 457008 h 1904808"/>
              <a:gd name="connsiteX19" fmla="*/ 2038350 w 2050403"/>
              <a:gd name="connsiteY19" fmla="*/ 485583 h 1904808"/>
              <a:gd name="connsiteX20" fmla="*/ 2047875 w 2050403"/>
              <a:gd name="connsiteY20" fmla="*/ 685608 h 1904808"/>
              <a:gd name="connsiteX21" fmla="*/ 2038350 w 2050403"/>
              <a:gd name="connsiteY21" fmla="*/ 752283 h 1904808"/>
              <a:gd name="connsiteX22" fmla="*/ 1981200 w 2050403"/>
              <a:gd name="connsiteY22" fmla="*/ 790383 h 1904808"/>
              <a:gd name="connsiteX23" fmla="*/ 1933575 w 2050403"/>
              <a:gd name="connsiteY23" fmla="*/ 876108 h 1904808"/>
              <a:gd name="connsiteX24" fmla="*/ 1943100 w 2050403"/>
              <a:gd name="connsiteY24" fmla="*/ 1180908 h 1904808"/>
              <a:gd name="connsiteX25" fmla="*/ 1990725 w 2050403"/>
              <a:gd name="connsiteY25" fmla="*/ 1266633 h 1904808"/>
              <a:gd name="connsiteX26" fmla="*/ 2000250 w 2050403"/>
              <a:gd name="connsiteY26" fmla="*/ 1295208 h 1904808"/>
              <a:gd name="connsiteX27" fmla="*/ 1876425 w 2050403"/>
              <a:gd name="connsiteY27" fmla="*/ 1314258 h 1904808"/>
              <a:gd name="connsiteX28" fmla="*/ 1847850 w 2050403"/>
              <a:gd name="connsiteY28" fmla="*/ 1323783 h 1904808"/>
              <a:gd name="connsiteX29" fmla="*/ 1828800 w 2050403"/>
              <a:gd name="connsiteY29" fmla="*/ 1352358 h 1904808"/>
              <a:gd name="connsiteX30" fmla="*/ 1819275 w 2050403"/>
              <a:gd name="connsiteY30" fmla="*/ 1380933 h 1904808"/>
              <a:gd name="connsiteX31" fmla="*/ 1809750 w 2050403"/>
              <a:gd name="connsiteY31" fmla="*/ 1609533 h 1904808"/>
              <a:gd name="connsiteX32" fmla="*/ 1819275 w 2050403"/>
              <a:gd name="connsiteY32" fmla="*/ 1904808 h 1904808"/>
              <a:gd name="connsiteX0" fmla="*/ 0 w 2050403"/>
              <a:gd name="connsiteY0" fmla="*/ 95058 h 1904808"/>
              <a:gd name="connsiteX1" fmla="*/ 933450 w 2050403"/>
              <a:gd name="connsiteY1" fmla="*/ 104583 h 1904808"/>
              <a:gd name="connsiteX2" fmla="*/ 509561 w 2050403"/>
              <a:gd name="connsiteY2" fmla="*/ 118871 h 1904808"/>
              <a:gd name="connsiteX3" fmla="*/ 1081065 w 2050403"/>
              <a:gd name="connsiteY3" fmla="*/ 118871 h 1904808"/>
              <a:gd name="connsiteX4" fmla="*/ 1238250 w 2050403"/>
              <a:gd name="connsiteY4" fmla="*/ 133158 h 1904808"/>
              <a:gd name="connsiteX5" fmla="*/ 1276350 w 2050403"/>
              <a:gd name="connsiteY5" fmla="*/ 66483 h 1904808"/>
              <a:gd name="connsiteX6" fmla="*/ 1304925 w 2050403"/>
              <a:gd name="connsiteY6" fmla="*/ 47433 h 1904808"/>
              <a:gd name="connsiteX7" fmla="*/ 1457325 w 2050403"/>
              <a:gd name="connsiteY7" fmla="*/ 37908 h 1904808"/>
              <a:gd name="connsiteX8" fmla="*/ 1543050 w 2050403"/>
              <a:gd name="connsiteY8" fmla="*/ 28383 h 1904808"/>
              <a:gd name="connsiteX9" fmla="*/ 1571625 w 2050403"/>
              <a:gd name="connsiteY9" fmla="*/ 9333 h 1904808"/>
              <a:gd name="connsiteX10" fmla="*/ 1733550 w 2050403"/>
              <a:gd name="connsiteY10" fmla="*/ 47433 h 1904808"/>
              <a:gd name="connsiteX11" fmla="*/ 1752600 w 2050403"/>
              <a:gd name="connsiteY11" fmla="*/ 76008 h 1904808"/>
              <a:gd name="connsiteX12" fmla="*/ 1790700 w 2050403"/>
              <a:gd name="connsiteY12" fmla="*/ 152208 h 1904808"/>
              <a:gd name="connsiteX13" fmla="*/ 1800225 w 2050403"/>
              <a:gd name="connsiteY13" fmla="*/ 295083 h 1904808"/>
              <a:gd name="connsiteX14" fmla="*/ 1857375 w 2050403"/>
              <a:gd name="connsiteY14" fmla="*/ 323658 h 1904808"/>
              <a:gd name="connsiteX15" fmla="*/ 1905000 w 2050403"/>
              <a:gd name="connsiteY15" fmla="*/ 333183 h 1904808"/>
              <a:gd name="connsiteX16" fmla="*/ 2000250 w 2050403"/>
              <a:gd name="connsiteY16" fmla="*/ 352233 h 1904808"/>
              <a:gd name="connsiteX17" fmla="*/ 2019300 w 2050403"/>
              <a:gd name="connsiteY17" fmla="*/ 380808 h 1904808"/>
              <a:gd name="connsiteX18" fmla="*/ 2028825 w 2050403"/>
              <a:gd name="connsiteY18" fmla="*/ 457008 h 1904808"/>
              <a:gd name="connsiteX19" fmla="*/ 2038350 w 2050403"/>
              <a:gd name="connsiteY19" fmla="*/ 485583 h 1904808"/>
              <a:gd name="connsiteX20" fmla="*/ 2047875 w 2050403"/>
              <a:gd name="connsiteY20" fmla="*/ 685608 h 1904808"/>
              <a:gd name="connsiteX21" fmla="*/ 2038350 w 2050403"/>
              <a:gd name="connsiteY21" fmla="*/ 752283 h 1904808"/>
              <a:gd name="connsiteX22" fmla="*/ 1981200 w 2050403"/>
              <a:gd name="connsiteY22" fmla="*/ 790383 h 1904808"/>
              <a:gd name="connsiteX23" fmla="*/ 1933575 w 2050403"/>
              <a:gd name="connsiteY23" fmla="*/ 876108 h 1904808"/>
              <a:gd name="connsiteX24" fmla="*/ 1943100 w 2050403"/>
              <a:gd name="connsiteY24" fmla="*/ 1180908 h 1904808"/>
              <a:gd name="connsiteX25" fmla="*/ 1990725 w 2050403"/>
              <a:gd name="connsiteY25" fmla="*/ 1266633 h 1904808"/>
              <a:gd name="connsiteX26" fmla="*/ 2000250 w 2050403"/>
              <a:gd name="connsiteY26" fmla="*/ 1295208 h 1904808"/>
              <a:gd name="connsiteX27" fmla="*/ 1876425 w 2050403"/>
              <a:gd name="connsiteY27" fmla="*/ 1314258 h 1904808"/>
              <a:gd name="connsiteX28" fmla="*/ 1847850 w 2050403"/>
              <a:gd name="connsiteY28" fmla="*/ 1323783 h 1904808"/>
              <a:gd name="connsiteX29" fmla="*/ 1828800 w 2050403"/>
              <a:gd name="connsiteY29" fmla="*/ 1352358 h 1904808"/>
              <a:gd name="connsiteX30" fmla="*/ 1819275 w 2050403"/>
              <a:gd name="connsiteY30" fmla="*/ 1380933 h 1904808"/>
              <a:gd name="connsiteX31" fmla="*/ 1809750 w 2050403"/>
              <a:gd name="connsiteY31" fmla="*/ 1609533 h 1904808"/>
              <a:gd name="connsiteX32" fmla="*/ 1819275 w 2050403"/>
              <a:gd name="connsiteY32" fmla="*/ 1904808 h 1904808"/>
              <a:gd name="connsiteX0" fmla="*/ 0 w 2050403"/>
              <a:gd name="connsiteY0" fmla="*/ 95058 h 1904808"/>
              <a:gd name="connsiteX1" fmla="*/ 933450 w 2050403"/>
              <a:gd name="connsiteY1" fmla="*/ 104583 h 1904808"/>
              <a:gd name="connsiteX2" fmla="*/ 509561 w 2050403"/>
              <a:gd name="connsiteY2" fmla="*/ 118871 h 1904808"/>
              <a:gd name="connsiteX3" fmla="*/ 1081065 w 2050403"/>
              <a:gd name="connsiteY3" fmla="*/ 118871 h 1904808"/>
              <a:gd name="connsiteX4" fmla="*/ 1223941 w 2050403"/>
              <a:gd name="connsiteY4" fmla="*/ 118871 h 1904808"/>
              <a:gd name="connsiteX5" fmla="*/ 1276350 w 2050403"/>
              <a:gd name="connsiteY5" fmla="*/ 66483 h 1904808"/>
              <a:gd name="connsiteX6" fmla="*/ 1304925 w 2050403"/>
              <a:gd name="connsiteY6" fmla="*/ 47433 h 1904808"/>
              <a:gd name="connsiteX7" fmla="*/ 1457325 w 2050403"/>
              <a:gd name="connsiteY7" fmla="*/ 37908 h 1904808"/>
              <a:gd name="connsiteX8" fmla="*/ 1543050 w 2050403"/>
              <a:gd name="connsiteY8" fmla="*/ 28383 h 1904808"/>
              <a:gd name="connsiteX9" fmla="*/ 1571625 w 2050403"/>
              <a:gd name="connsiteY9" fmla="*/ 9333 h 1904808"/>
              <a:gd name="connsiteX10" fmla="*/ 1733550 w 2050403"/>
              <a:gd name="connsiteY10" fmla="*/ 47433 h 1904808"/>
              <a:gd name="connsiteX11" fmla="*/ 1752600 w 2050403"/>
              <a:gd name="connsiteY11" fmla="*/ 76008 h 1904808"/>
              <a:gd name="connsiteX12" fmla="*/ 1790700 w 2050403"/>
              <a:gd name="connsiteY12" fmla="*/ 152208 h 1904808"/>
              <a:gd name="connsiteX13" fmla="*/ 1800225 w 2050403"/>
              <a:gd name="connsiteY13" fmla="*/ 295083 h 1904808"/>
              <a:gd name="connsiteX14" fmla="*/ 1857375 w 2050403"/>
              <a:gd name="connsiteY14" fmla="*/ 323658 h 1904808"/>
              <a:gd name="connsiteX15" fmla="*/ 1905000 w 2050403"/>
              <a:gd name="connsiteY15" fmla="*/ 333183 h 1904808"/>
              <a:gd name="connsiteX16" fmla="*/ 2000250 w 2050403"/>
              <a:gd name="connsiteY16" fmla="*/ 352233 h 1904808"/>
              <a:gd name="connsiteX17" fmla="*/ 2019300 w 2050403"/>
              <a:gd name="connsiteY17" fmla="*/ 380808 h 1904808"/>
              <a:gd name="connsiteX18" fmla="*/ 2028825 w 2050403"/>
              <a:gd name="connsiteY18" fmla="*/ 457008 h 1904808"/>
              <a:gd name="connsiteX19" fmla="*/ 2038350 w 2050403"/>
              <a:gd name="connsiteY19" fmla="*/ 485583 h 1904808"/>
              <a:gd name="connsiteX20" fmla="*/ 2047875 w 2050403"/>
              <a:gd name="connsiteY20" fmla="*/ 685608 h 1904808"/>
              <a:gd name="connsiteX21" fmla="*/ 2038350 w 2050403"/>
              <a:gd name="connsiteY21" fmla="*/ 752283 h 1904808"/>
              <a:gd name="connsiteX22" fmla="*/ 1981200 w 2050403"/>
              <a:gd name="connsiteY22" fmla="*/ 790383 h 1904808"/>
              <a:gd name="connsiteX23" fmla="*/ 1933575 w 2050403"/>
              <a:gd name="connsiteY23" fmla="*/ 876108 h 1904808"/>
              <a:gd name="connsiteX24" fmla="*/ 1943100 w 2050403"/>
              <a:gd name="connsiteY24" fmla="*/ 1180908 h 1904808"/>
              <a:gd name="connsiteX25" fmla="*/ 1990725 w 2050403"/>
              <a:gd name="connsiteY25" fmla="*/ 1266633 h 1904808"/>
              <a:gd name="connsiteX26" fmla="*/ 2000250 w 2050403"/>
              <a:gd name="connsiteY26" fmla="*/ 1295208 h 1904808"/>
              <a:gd name="connsiteX27" fmla="*/ 1876425 w 2050403"/>
              <a:gd name="connsiteY27" fmla="*/ 1314258 h 1904808"/>
              <a:gd name="connsiteX28" fmla="*/ 1847850 w 2050403"/>
              <a:gd name="connsiteY28" fmla="*/ 1323783 h 1904808"/>
              <a:gd name="connsiteX29" fmla="*/ 1828800 w 2050403"/>
              <a:gd name="connsiteY29" fmla="*/ 1352358 h 1904808"/>
              <a:gd name="connsiteX30" fmla="*/ 1819275 w 2050403"/>
              <a:gd name="connsiteY30" fmla="*/ 1380933 h 1904808"/>
              <a:gd name="connsiteX31" fmla="*/ 1809750 w 2050403"/>
              <a:gd name="connsiteY31" fmla="*/ 1609533 h 1904808"/>
              <a:gd name="connsiteX32" fmla="*/ 1819275 w 2050403"/>
              <a:gd name="connsiteY32" fmla="*/ 1904808 h 1904808"/>
              <a:gd name="connsiteX0" fmla="*/ 0 w 2050403"/>
              <a:gd name="connsiteY0" fmla="*/ 95058 h 1904808"/>
              <a:gd name="connsiteX1" fmla="*/ 933450 w 2050403"/>
              <a:gd name="connsiteY1" fmla="*/ 104583 h 1904808"/>
              <a:gd name="connsiteX2" fmla="*/ 509561 w 2050403"/>
              <a:gd name="connsiteY2" fmla="*/ 118871 h 1904808"/>
              <a:gd name="connsiteX3" fmla="*/ 1081065 w 2050403"/>
              <a:gd name="connsiteY3" fmla="*/ 118871 h 1904808"/>
              <a:gd name="connsiteX4" fmla="*/ 1223941 w 2050403"/>
              <a:gd name="connsiteY4" fmla="*/ 118871 h 1904808"/>
              <a:gd name="connsiteX5" fmla="*/ 1276350 w 2050403"/>
              <a:gd name="connsiteY5" fmla="*/ 66483 h 1904808"/>
              <a:gd name="connsiteX6" fmla="*/ 1304925 w 2050403"/>
              <a:gd name="connsiteY6" fmla="*/ 47433 h 1904808"/>
              <a:gd name="connsiteX7" fmla="*/ 1457325 w 2050403"/>
              <a:gd name="connsiteY7" fmla="*/ 37908 h 1904808"/>
              <a:gd name="connsiteX8" fmla="*/ 1543050 w 2050403"/>
              <a:gd name="connsiteY8" fmla="*/ 28383 h 1904808"/>
              <a:gd name="connsiteX9" fmla="*/ 1571625 w 2050403"/>
              <a:gd name="connsiteY9" fmla="*/ 9333 h 1904808"/>
              <a:gd name="connsiteX10" fmla="*/ 1733550 w 2050403"/>
              <a:gd name="connsiteY10" fmla="*/ 47433 h 1904808"/>
              <a:gd name="connsiteX11" fmla="*/ 1752600 w 2050403"/>
              <a:gd name="connsiteY11" fmla="*/ 76008 h 1904808"/>
              <a:gd name="connsiteX12" fmla="*/ 1790700 w 2050403"/>
              <a:gd name="connsiteY12" fmla="*/ 152208 h 1904808"/>
              <a:gd name="connsiteX13" fmla="*/ 1800225 w 2050403"/>
              <a:gd name="connsiteY13" fmla="*/ 295083 h 1904808"/>
              <a:gd name="connsiteX14" fmla="*/ 1857375 w 2050403"/>
              <a:gd name="connsiteY14" fmla="*/ 323658 h 1904808"/>
              <a:gd name="connsiteX15" fmla="*/ 1905000 w 2050403"/>
              <a:gd name="connsiteY15" fmla="*/ 333183 h 1904808"/>
              <a:gd name="connsiteX16" fmla="*/ 2000250 w 2050403"/>
              <a:gd name="connsiteY16" fmla="*/ 352233 h 1904808"/>
              <a:gd name="connsiteX17" fmla="*/ 2019300 w 2050403"/>
              <a:gd name="connsiteY17" fmla="*/ 380808 h 1904808"/>
              <a:gd name="connsiteX18" fmla="*/ 2028825 w 2050403"/>
              <a:gd name="connsiteY18" fmla="*/ 457008 h 1904808"/>
              <a:gd name="connsiteX19" fmla="*/ 2038350 w 2050403"/>
              <a:gd name="connsiteY19" fmla="*/ 485583 h 1904808"/>
              <a:gd name="connsiteX20" fmla="*/ 2047875 w 2050403"/>
              <a:gd name="connsiteY20" fmla="*/ 685608 h 1904808"/>
              <a:gd name="connsiteX21" fmla="*/ 2038350 w 2050403"/>
              <a:gd name="connsiteY21" fmla="*/ 752283 h 1904808"/>
              <a:gd name="connsiteX22" fmla="*/ 1981200 w 2050403"/>
              <a:gd name="connsiteY22" fmla="*/ 790383 h 1904808"/>
              <a:gd name="connsiteX23" fmla="*/ 1933575 w 2050403"/>
              <a:gd name="connsiteY23" fmla="*/ 876108 h 1904808"/>
              <a:gd name="connsiteX24" fmla="*/ 1943100 w 2050403"/>
              <a:gd name="connsiteY24" fmla="*/ 1180908 h 1904808"/>
              <a:gd name="connsiteX25" fmla="*/ 1990725 w 2050403"/>
              <a:gd name="connsiteY25" fmla="*/ 1266633 h 1904808"/>
              <a:gd name="connsiteX26" fmla="*/ 1866883 w 2050403"/>
              <a:gd name="connsiteY26" fmla="*/ 1261879 h 1904808"/>
              <a:gd name="connsiteX27" fmla="*/ 1876425 w 2050403"/>
              <a:gd name="connsiteY27" fmla="*/ 1314258 h 1904808"/>
              <a:gd name="connsiteX28" fmla="*/ 1847850 w 2050403"/>
              <a:gd name="connsiteY28" fmla="*/ 1323783 h 1904808"/>
              <a:gd name="connsiteX29" fmla="*/ 1828800 w 2050403"/>
              <a:gd name="connsiteY29" fmla="*/ 1352358 h 1904808"/>
              <a:gd name="connsiteX30" fmla="*/ 1819275 w 2050403"/>
              <a:gd name="connsiteY30" fmla="*/ 1380933 h 1904808"/>
              <a:gd name="connsiteX31" fmla="*/ 1809750 w 2050403"/>
              <a:gd name="connsiteY31" fmla="*/ 1609533 h 1904808"/>
              <a:gd name="connsiteX32" fmla="*/ 1819275 w 2050403"/>
              <a:gd name="connsiteY32" fmla="*/ 1904808 h 1904808"/>
              <a:gd name="connsiteX0" fmla="*/ 0 w 2050403"/>
              <a:gd name="connsiteY0" fmla="*/ 95058 h 1904808"/>
              <a:gd name="connsiteX1" fmla="*/ 933450 w 2050403"/>
              <a:gd name="connsiteY1" fmla="*/ 104583 h 1904808"/>
              <a:gd name="connsiteX2" fmla="*/ 509561 w 2050403"/>
              <a:gd name="connsiteY2" fmla="*/ 118871 h 1904808"/>
              <a:gd name="connsiteX3" fmla="*/ 1081065 w 2050403"/>
              <a:gd name="connsiteY3" fmla="*/ 118871 h 1904808"/>
              <a:gd name="connsiteX4" fmla="*/ 1223941 w 2050403"/>
              <a:gd name="connsiteY4" fmla="*/ 118871 h 1904808"/>
              <a:gd name="connsiteX5" fmla="*/ 1276350 w 2050403"/>
              <a:gd name="connsiteY5" fmla="*/ 66483 h 1904808"/>
              <a:gd name="connsiteX6" fmla="*/ 1304925 w 2050403"/>
              <a:gd name="connsiteY6" fmla="*/ 47433 h 1904808"/>
              <a:gd name="connsiteX7" fmla="*/ 1457325 w 2050403"/>
              <a:gd name="connsiteY7" fmla="*/ 37908 h 1904808"/>
              <a:gd name="connsiteX8" fmla="*/ 1543050 w 2050403"/>
              <a:gd name="connsiteY8" fmla="*/ 28383 h 1904808"/>
              <a:gd name="connsiteX9" fmla="*/ 1571625 w 2050403"/>
              <a:gd name="connsiteY9" fmla="*/ 9333 h 1904808"/>
              <a:gd name="connsiteX10" fmla="*/ 1733550 w 2050403"/>
              <a:gd name="connsiteY10" fmla="*/ 47433 h 1904808"/>
              <a:gd name="connsiteX11" fmla="*/ 1752600 w 2050403"/>
              <a:gd name="connsiteY11" fmla="*/ 76008 h 1904808"/>
              <a:gd name="connsiteX12" fmla="*/ 1790700 w 2050403"/>
              <a:gd name="connsiteY12" fmla="*/ 152208 h 1904808"/>
              <a:gd name="connsiteX13" fmla="*/ 1800225 w 2050403"/>
              <a:gd name="connsiteY13" fmla="*/ 295083 h 1904808"/>
              <a:gd name="connsiteX14" fmla="*/ 1857375 w 2050403"/>
              <a:gd name="connsiteY14" fmla="*/ 323658 h 1904808"/>
              <a:gd name="connsiteX15" fmla="*/ 1905000 w 2050403"/>
              <a:gd name="connsiteY15" fmla="*/ 333183 h 1904808"/>
              <a:gd name="connsiteX16" fmla="*/ 2000250 w 2050403"/>
              <a:gd name="connsiteY16" fmla="*/ 352233 h 1904808"/>
              <a:gd name="connsiteX17" fmla="*/ 2019300 w 2050403"/>
              <a:gd name="connsiteY17" fmla="*/ 380808 h 1904808"/>
              <a:gd name="connsiteX18" fmla="*/ 2028825 w 2050403"/>
              <a:gd name="connsiteY18" fmla="*/ 457008 h 1904808"/>
              <a:gd name="connsiteX19" fmla="*/ 2038350 w 2050403"/>
              <a:gd name="connsiteY19" fmla="*/ 485583 h 1904808"/>
              <a:gd name="connsiteX20" fmla="*/ 2047875 w 2050403"/>
              <a:gd name="connsiteY20" fmla="*/ 685608 h 1904808"/>
              <a:gd name="connsiteX21" fmla="*/ 2038350 w 2050403"/>
              <a:gd name="connsiteY21" fmla="*/ 752283 h 1904808"/>
              <a:gd name="connsiteX22" fmla="*/ 1981200 w 2050403"/>
              <a:gd name="connsiteY22" fmla="*/ 790383 h 1904808"/>
              <a:gd name="connsiteX23" fmla="*/ 1933575 w 2050403"/>
              <a:gd name="connsiteY23" fmla="*/ 876108 h 1904808"/>
              <a:gd name="connsiteX24" fmla="*/ 1943100 w 2050403"/>
              <a:gd name="connsiteY24" fmla="*/ 1180908 h 1904808"/>
              <a:gd name="connsiteX25" fmla="*/ 1990725 w 2050403"/>
              <a:gd name="connsiteY25" fmla="*/ 1266633 h 1904808"/>
              <a:gd name="connsiteX26" fmla="*/ 1876425 w 2050403"/>
              <a:gd name="connsiteY26" fmla="*/ 1314258 h 1904808"/>
              <a:gd name="connsiteX27" fmla="*/ 1847850 w 2050403"/>
              <a:gd name="connsiteY27" fmla="*/ 1323783 h 1904808"/>
              <a:gd name="connsiteX28" fmla="*/ 1828800 w 2050403"/>
              <a:gd name="connsiteY28" fmla="*/ 1352358 h 1904808"/>
              <a:gd name="connsiteX29" fmla="*/ 1819275 w 2050403"/>
              <a:gd name="connsiteY29" fmla="*/ 1380933 h 1904808"/>
              <a:gd name="connsiteX30" fmla="*/ 1809750 w 2050403"/>
              <a:gd name="connsiteY30" fmla="*/ 1609533 h 1904808"/>
              <a:gd name="connsiteX31" fmla="*/ 1819275 w 2050403"/>
              <a:gd name="connsiteY31" fmla="*/ 1904808 h 1904808"/>
              <a:gd name="connsiteX0" fmla="*/ 0 w 2050403"/>
              <a:gd name="connsiteY0" fmla="*/ 95058 h 1904808"/>
              <a:gd name="connsiteX1" fmla="*/ 933450 w 2050403"/>
              <a:gd name="connsiteY1" fmla="*/ 104583 h 1904808"/>
              <a:gd name="connsiteX2" fmla="*/ 509561 w 2050403"/>
              <a:gd name="connsiteY2" fmla="*/ 118871 h 1904808"/>
              <a:gd name="connsiteX3" fmla="*/ 1081065 w 2050403"/>
              <a:gd name="connsiteY3" fmla="*/ 118871 h 1904808"/>
              <a:gd name="connsiteX4" fmla="*/ 1223941 w 2050403"/>
              <a:gd name="connsiteY4" fmla="*/ 118871 h 1904808"/>
              <a:gd name="connsiteX5" fmla="*/ 1276350 w 2050403"/>
              <a:gd name="connsiteY5" fmla="*/ 66483 h 1904808"/>
              <a:gd name="connsiteX6" fmla="*/ 1304925 w 2050403"/>
              <a:gd name="connsiteY6" fmla="*/ 47433 h 1904808"/>
              <a:gd name="connsiteX7" fmla="*/ 1457325 w 2050403"/>
              <a:gd name="connsiteY7" fmla="*/ 37908 h 1904808"/>
              <a:gd name="connsiteX8" fmla="*/ 1543050 w 2050403"/>
              <a:gd name="connsiteY8" fmla="*/ 28383 h 1904808"/>
              <a:gd name="connsiteX9" fmla="*/ 1571625 w 2050403"/>
              <a:gd name="connsiteY9" fmla="*/ 9333 h 1904808"/>
              <a:gd name="connsiteX10" fmla="*/ 1733550 w 2050403"/>
              <a:gd name="connsiteY10" fmla="*/ 47433 h 1904808"/>
              <a:gd name="connsiteX11" fmla="*/ 1752600 w 2050403"/>
              <a:gd name="connsiteY11" fmla="*/ 76008 h 1904808"/>
              <a:gd name="connsiteX12" fmla="*/ 1790700 w 2050403"/>
              <a:gd name="connsiteY12" fmla="*/ 152208 h 1904808"/>
              <a:gd name="connsiteX13" fmla="*/ 1800225 w 2050403"/>
              <a:gd name="connsiteY13" fmla="*/ 295083 h 1904808"/>
              <a:gd name="connsiteX14" fmla="*/ 1857375 w 2050403"/>
              <a:gd name="connsiteY14" fmla="*/ 323658 h 1904808"/>
              <a:gd name="connsiteX15" fmla="*/ 1905000 w 2050403"/>
              <a:gd name="connsiteY15" fmla="*/ 333183 h 1904808"/>
              <a:gd name="connsiteX16" fmla="*/ 2000250 w 2050403"/>
              <a:gd name="connsiteY16" fmla="*/ 352233 h 1904808"/>
              <a:gd name="connsiteX17" fmla="*/ 2019300 w 2050403"/>
              <a:gd name="connsiteY17" fmla="*/ 380808 h 1904808"/>
              <a:gd name="connsiteX18" fmla="*/ 2028825 w 2050403"/>
              <a:gd name="connsiteY18" fmla="*/ 457008 h 1904808"/>
              <a:gd name="connsiteX19" fmla="*/ 2038350 w 2050403"/>
              <a:gd name="connsiteY19" fmla="*/ 485583 h 1904808"/>
              <a:gd name="connsiteX20" fmla="*/ 2047875 w 2050403"/>
              <a:gd name="connsiteY20" fmla="*/ 685608 h 1904808"/>
              <a:gd name="connsiteX21" fmla="*/ 2038350 w 2050403"/>
              <a:gd name="connsiteY21" fmla="*/ 752283 h 1904808"/>
              <a:gd name="connsiteX22" fmla="*/ 1981200 w 2050403"/>
              <a:gd name="connsiteY22" fmla="*/ 790383 h 1904808"/>
              <a:gd name="connsiteX23" fmla="*/ 1933575 w 2050403"/>
              <a:gd name="connsiteY23" fmla="*/ 876108 h 1904808"/>
              <a:gd name="connsiteX24" fmla="*/ 1943100 w 2050403"/>
              <a:gd name="connsiteY24" fmla="*/ 1180908 h 1904808"/>
              <a:gd name="connsiteX25" fmla="*/ 1876425 w 2050403"/>
              <a:gd name="connsiteY25" fmla="*/ 1314258 h 1904808"/>
              <a:gd name="connsiteX26" fmla="*/ 1847850 w 2050403"/>
              <a:gd name="connsiteY26" fmla="*/ 1323783 h 1904808"/>
              <a:gd name="connsiteX27" fmla="*/ 1828800 w 2050403"/>
              <a:gd name="connsiteY27" fmla="*/ 1352358 h 1904808"/>
              <a:gd name="connsiteX28" fmla="*/ 1819275 w 2050403"/>
              <a:gd name="connsiteY28" fmla="*/ 1380933 h 1904808"/>
              <a:gd name="connsiteX29" fmla="*/ 1809750 w 2050403"/>
              <a:gd name="connsiteY29" fmla="*/ 1609533 h 1904808"/>
              <a:gd name="connsiteX30" fmla="*/ 1819275 w 2050403"/>
              <a:gd name="connsiteY30" fmla="*/ 1904808 h 1904808"/>
              <a:gd name="connsiteX0" fmla="*/ 0 w 2050403"/>
              <a:gd name="connsiteY0" fmla="*/ 95058 h 1904808"/>
              <a:gd name="connsiteX1" fmla="*/ 438123 w 2050403"/>
              <a:gd name="connsiteY1" fmla="*/ 118871 h 1904808"/>
              <a:gd name="connsiteX2" fmla="*/ 509561 w 2050403"/>
              <a:gd name="connsiteY2" fmla="*/ 118871 h 1904808"/>
              <a:gd name="connsiteX3" fmla="*/ 1081065 w 2050403"/>
              <a:gd name="connsiteY3" fmla="*/ 118871 h 1904808"/>
              <a:gd name="connsiteX4" fmla="*/ 1223941 w 2050403"/>
              <a:gd name="connsiteY4" fmla="*/ 118871 h 1904808"/>
              <a:gd name="connsiteX5" fmla="*/ 1276350 w 2050403"/>
              <a:gd name="connsiteY5" fmla="*/ 66483 h 1904808"/>
              <a:gd name="connsiteX6" fmla="*/ 1304925 w 2050403"/>
              <a:gd name="connsiteY6" fmla="*/ 47433 h 1904808"/>
              <a:gd name="connsiteX7" fmla="*/ 1457325 w 2050403"/>
              <a:gd name="connsiteY7" fmla="*/ 37908 h 1904808"/>
              <a:gd name="connsiteX8" fmla="*/ 1543050 w 2050403"/>
              <a:gd name="connsiteY8" fmla="*/ 28383 h 1904808"/>
              <a:gd name="connsiteX9" fmla="*/ 1571625 w 2050403"/>
              <a:gd name="connsiteY9" fmla="*/ 9333 h 1904808"/>
              <a:gd name="connsiteX10" fmla="*/ 1733550 w 2050403"/>
              <a:gd name="connsiteY10" fmla="*/ 47433 h 1904808"/>
              <a:gd name="connsiteX11" fmla="*/ 1752600 w 2050403"/>
              <a:gd name="connsiteY11" fmla="*/ 76008 h 1904808"/>
              <a:gd name="connsiteX12" fmla="*/ 1790700 w 2050403"/>
              <a:gd name="connsiteY12" fmla="*/ 152208 h 1904808"/>
              <a:gd name="connsiteX13" fmla="*/ 1800225 w 2050403"/>
              <a:gd name="connsiteY13" fmla="*/ 295083 h 1904808"/>
              <a:gd name="connsiteX14" fmla="*/ 1857375 w 2050403"/>
              <a:gd name="connsiteY14" fmla="*/ 323658 h 1904808"/>
              <a:gd name="connsiteX15" fmla="*/ 1905000 w 2050403"/>
              <a:gd name="connsiteY15" fmla="*/ 333183 h 1904808"/>
              <a:gd name="connsiteX16" fmla="*/ 2000250 w 2050403"/>
              <a:gd name="connsiteY16" fmla="*/ 352233 h 1904808"/>
              <a:gd name="connsiteX17" fmla="*/ 2019300 w 2050403"/>
              <a:gd name="connsiteY17" fmla="*/ 380808 h 1904808"/>
              <a:gd name="connsiteX18" fmla="*/ 2028825 w 2050403"/>
              <a:gd name="connsiteY18" fmla="*/ 457008 h 1904808"/>
              <a:gd name="connsiteX19" fmla="*/ 2038350 w 2050403"/>
              <a:gd name="connsiteY19" fmla="*/ 485583 h 1904808"/>
              <a:gd name="connsiteX20" fmla="*/ 2047875 w 2050403"/>
              <a:gd name="connsiteY20" fmla="*/ 685608 h 1904808"/>
              <a:gd name="connsiteX21" fmla="*/ 2038350 w 2050403"/>
              <a:gd name="connsiteY21" fmla="*/ 752283 h 1904808"/>
              <a:gd name="connsiteX22" fmla="*/ 1981200 w 2050403"/>
              <a:gd name="connsiteY22" fmla="*/ 790383 h 1904808"/>
              <a:gd name="connsiteX23" fmla="*/ 1933575 w 2050403"/>
              <a:gd name="connsiteY23" fmla="*/ 876108 h 1904808"/>
              <a:gd name="connsiteX24" fmla="*/ 1943100 w 2050403"/>
              <a:gd name="connsiteY24" fmla="*/ 1180908 h 1904808"/>
              <a:gd name="connsiteX25" fmla="*/ 1876425 w 2050403"/>
              <a:gd name="connsiteY25" fmla="*/ 1314258 h 1904808"/>
              <a:gd name="connsiteX26" fmla="*/ 1847850 w 2050403"/>
              <a:gd name="connsiteY26" fmla="*/ 1323783 h 1904808"/>
              <a:gd name="connsiteX27" fmla="*/ 1828800 w 2050403"/>
              <a:gd name="connsiteY27" fmla="*/ 1352358 h 1904808"/>
              <a:gd name="connsiteX28" fmla="*/ 1819275 w 2050403"/>
              <a:gd name="connsiteY28" fmla="*/ 1380933 h 1904808"/>
              <a:gd name="connsiteX29" fmla="*/ 1809750 w 2050403"/>
              <a:gd name="connsiteY29" fmla="*/ 1609533 h 1904808"/>
              <a:gd name="connsiteX30" fmla="*/ 1819275 w 2050403"/>
              <a:gd name="connsiteY30" fmla="*/ 1904808 h 1904808"/>
              <a:gd name="connsiteX0" fmla="*/ 0 w 2050403"/>
              <a:gd name="connsiteY0" fmla="*/ 95058 h 1904808"/>
              <a:gd name="connsiteX1" fmla="*/ 438123 w 2050403"/>
              <a:gd name="connsiteY1" fmla="*/ 118871 h 1904808"/>
              <a:gd name="connsiteX2" fmla="*/ 723875 w 2050403"/>
              <a:gd name="connsiteY2" fmla="*/ 118871 h 1904808"/>
              <a:gd name="connsiteX3" fmla="*/ 1081065 w 2050403"/>
              <a:gd name="connsiteY3" fmla="*/ 118871 h 1904808"/>
              <a:gd name="connsiteX4" fmla="*/ 1223941 w 2050403"/>
              <a:gd name="connsiteY4" fmla="*/ 118871 h 1904808"/>
              <a:gd name="connsiteX5" fmla="*/ 1276350 w 2050403"/>
              <a:gd name="connsiteY5" fmla="*/ 66483 h 1904808"/>
              <a:gd name="connsiteX6" fmla="*/ 1304925 w 2050403"/>
              <a:gd name="connsiteY6" fmla="*/ 47433 h 1904808"/>
              <a:gd name="connsiteX7" fmla="*/ 1457325 w 2050403"/>
              <a:gd name="connsiteY7" fmla="*/ 37908 h 1904808"/>
              <a:gd name="connsiteX8" fmla="*/ 1543050 w 2050403"/>
              <a:gd name="connsiteY8" fmla="*/ 28383 h 1904808"/>
              <a:gd name="connsiteX9" fmla="*/ 1571625 w 2050403"/>
              <a:gd name="connsiteY9" fmla="*/ 9333 h 1904808"/>
              <a:gd name="connsiteX10" fmla="*/ 1733550 w 2050403"/>
              <a:gd name="connsiteY10" fmla="*/ 47433 h 1904808"/>
              <a:gd name="connsiteX11" fmla="*/ 1752600 w 2050403"/>
              <a:gd name="connsiteY11" fmla="*/ 76008 h 1904808"/>
              <a:gd name="connsiteX12" fmla="*/ 1790700 w 2050403"/>
              <a:gd name="connsiteY12" fmla="*/ 152208 h 1904808"/>
              <a:gd name="connsiteX13" fmla="*/ 1800225 w 2050403"/>
              <a:gd name="connsiteY13" fmla="*/ 295083 h 1904808"/>
              <a:gd name="connsiteX14" fmla="*/ 1857375 w 2050403"/>
              <a:gd name="connsiteY14" fmla="*/ 323658 h 1904808"/>
              <a:gd name="connsiteX15" fmla="*/ 1905000 w 2050403"/>
              <a:gd name="connsiteY15" fmla="*/ 333183 h 1904808"/>
              <a:gd name="connsiteX16" fmla="*/ 2000250 w 2050403"/>
              <a:gd name="connsiteY16" fmla="*/ 352233 h 1904808"/>
              <a:gd name="connsiteX17" fmla="*/ 2019300 w 2050403"/>
              <a:gd name="connsiteY17" fmla="*/ 380808 h 1904808"/>
              <a:gd name="connsiteX18" fmla="*/ 2028825 w 2050403"/>
              <a:gd name="connsiteY18" fmla="*/ 457008 h 1904808"/>
              <a:gd name="connsiteX19" fmla="*/ 2038350 w 2050403"/>
              <a:gd name="connsiteY19" fmla="*/ 485583 h 1904808"/>
              <a:gd name="connsiteX20" fmla="*/ 2047875 w 2050403"/>
              <a:gd name="connsiteY20" fmla="*/ 685608 h 1904808"/>
              <a:gd name="connsiteX21" fmla="*/ 2038350 w 2050403"/>
              <a:gd name="connsiteY21" fmla="*/ 752283 h 1904808"/>
              <a:gd name="connsiteX22" fmla="*/ 1981200 w 2050403"/>
              <a:gd name="connsiteY22" fmla="*/ 790383 h 1904808"/>
              <a:gd name="connsiteX23" fmla="*/ 1933575 w 2050403"/>
              <a:gd name="connsiteY23" fmla="*/ 876108 h 1904808"/>
              <a:gd name="connsiteX24" fmla="*/ 1943100 w 2050403"/>
              <a:gd name="connsiteY24" fmla="*/ 1180908 h 1904808"/>
              <a:gd name="connsiteX25" fmla="*/ 1876425 w 2050403"/>
              <a:gd name="connsiteY25" fmla="*/ 1314258 h 1904808"/>
              <a:gd name="connsiteX26" fmla="*/ 1847850 w 2050403"/>
              <a:gd name="connsiteY26" fmla="*/ 1323783 h 1904808"/>
              <a:gd name="connsiteX27" fmla="*/ 1828800 w 2050403"/>
              <a:gd name="connsiteY27" fmla="*/ 1352358 h 1904808"/>
              <a:gd name="connsiteX28" fmla="*/ 1819275 w 2050403"/>
              <a:gd name="connsiteY28" fmla="*/ 1380933 h 1904808"/>
              <a:gd name="connsiteX29" fmla="*/ 1809750 w 2050403"/>
              <a:gd name="connsiteY29" fmla="*/ 1609533 h 1904808"/>
              <a:gd name="connsiteX30" fmla="*/ 1819275 w 2050403"/>
              <a:gd name="connsiteY30" fmla="*/ 1904808 h 1904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050403" h="1904808">
                <a:moveTo>
                  <a:pt x="0" y="95058"/>
                </a:moveTo>
                <a:lnTo>
                  <a:pt x="438123" y="118871"/>
                </a:lnTo>
                <a:lnTo>
                  <a:pt x="723875" y="118871"/>
                </a:lnTo>
                <a:cubicBezTo>
                  <a:pt x="776784" y="130010"/>
                  <a:pt x="1027090" y="115696"/>
                  <a:pt x="1081065" y="118871"/>
                </a:cubicBezTo>
                <a:cubicBezTo>
                  <a:pt x="1122340" y="115696"/>
                  <a:pt x="1183780" y="128911"/>
                  <a:pt x="1223941" y="118871"/>
                </a:cubicBezTo>
                <a:cubicBezTo>
                  <a:pt x="1265399" y="108506"/>
                  <a:pt x="1260033" y="90958"/>
                  <a:pt x="1276350" y="66483"/>
                </a:cubicBezTo>
                <a:cubicBezTo>
                  <a:pt x="1282700" y="56958"/>
                  <a:pt x="1293617" y="49218"/>
                  <a:pt x="1304925" y="47433"/>
                </a:cubicBezTo>
                <a:cubicBezTo>
                  <a:pt x="1355201" y="39495"/>
                  <a:pt x="1406588" y="41967"/>
                  <a:pt x="1457325" y="37908"/>
                </a:cubicBezTo>
                <a:cubicBezTo>
                  <a:pt x="1485984" y="35615"/>
                  <a:pt x="1514475" y="31558"/>
                  <a:pt x="1543050" y="28383"/>
                </a:cubicBezTo>
                <a:cubicBezTo>
                  <a:pt x="1552575" y="22033"/>
                  <a:pt x="1560200" y="10047"/>
                  <a:pt x="1571625" y="9333"/>
                </a:cubicBezTo>
                <a:cubicBezTo>
                  <a:pt x="1649256" y="4481"/>
                  <a:pt x="1686117" y="0"/>
                  <a:pt x="1733550" y="47433"/>
                </a:cubicBezTo>
                <a:cubicBezTo>
                  <a:pt x="1741645" y="55528"/>
                  <a:pt x="1747118" y="65958"/>
                  <a:pt x="1752600" y="76008"/>
                </a:cubicBezTo>
                <a:cubicBezTo>
                  <a:pt x="1766198" y="100939"/>
                  <a:pt x="1790700" y="152208"/>
                  <a:pt x="1790700" y="152208"/>
                </a:cubicBezTo>
                <a:cubicBezTo>
                  <a:pt x="1793875" y="199833"/>
                  <a:pt x="1789293" y="248621"/>
                  <a:pt x="1800225" y="295083"/>
                </a:cubicBezTo>
                <a:cubicBezTo>
                  <a:pt x="1803135" y="307451"/>
                  <a:pt x="1847776" y="321258"/>
                  <a:pt x="1857375" y="323658"/>
                </a:cubicBezTo>
                <a:cubicBezTo>
                  <a:pt x="1873081" y="327585"/>
                  <a:pt x="1889196" y="329671"/>
                  <a:pt x="1905000" y="333183"/>
                </a:cubicBezTo>
                <a:cubicBezTo>
                  <a:pt x="1990254" y="352128"/>
                  <a:pt x="1888262" y="333568"/>
                  <a:pt x="2000250" y="352233"/>
                </a:cubicBezTo>
                <a:cubicBezTo>
                  <a:pt x="2006600" y="361758"/>
                  <a:pt x="2016288" y="369764"/>
                  <a:pt x="2019300" y="380808"/>
                </a:cubicBezTo>
                <a:cubicBezTo>
                  <a:pt x="2026035" y="405504"/>
                  <a:pt x="2024246" y="431823"/>
                  <a:pt x="2028825" y="457008"/>
                </a:cubicBezTo>
                <a:cubicBezTo>
                  <a:pt x="2030621" y="466886"/>
                  <a:pt x="2035175" y="476058"/>
                  <a:pt x="2038350" y="485583"/>
                </a:cubicBezTo>
                <a:cubicBezTo>
                  <a:pt x="2041525" y="552258"/>
                  <a:pt x="2047875" y="618857"/>
                  <a:pt x="2047875" y="685608"/>
                </a:cubicBezTo>
                <a:cubicBezTo>
                  <a:pt x="2047875" y="708059"/>
                  <a:pt x="2050403" y="733342"/>
                  <a:pt x="2038350" y="752283"/>
                </a:cubicBezTo>
                <a:cubicBezTo>
                  <a:pt x="2026058" y="771599"/>
                  <a:pt x="1981200" y="790383"/>
                  <a:pt x="1981200" y="790383"/>
                </a:cubicBezTo>
                <a:cubicBezTo>
                  <a:pt x="1937531" y="855887"/>
                  <a:pt x="1950340" y="825813"/>
                  <a:pt x="1933575" y="876108"/>
                </a:cubicBezTo>
                <a:cubicBezTo>
                  <a:pt x="1936750" y="977708"/>
                  <a:pt x="1937301" y="1079424"/>
                  <a:pt x="1943100" y="1180908"/>
                </a:cubicBezTo>
                <a:cubicBezTo>
                  <a:pt x="1933575" y="1253933"/>
                  <a:pt x="1892300" y="1290446"/>
                  <a:pt x="1876425" y="1314258"/>
                </a:cubicBezTo>
                <a:cubicBezTo>
                  <a:pt x="1866502" y="1315785"/>
                  <a:pt x="1857375" y="1320608"/>
                  <a:pt x="1847850" y="1323783"/>
                </a:cubicBezTo>
                <a:cubicBezTo>
                  <a:pt x="1841500" y="1333308"/>
                  <a:pt x="1833920" y="1342119"/>
                  <a:pt x="1828800" y="1352358"/>
                </a:cubicBezTo>
                <a:cubicBezTo>
                  <a:pt x="1824310" y="1361338"/>
                  <a:pt x="1820017" y="1370920"/>
                  <a:pt x="1819275" y="1380933"/>
                </a:cubicBezTo>
                <a:cubicBezTo>
                  <a:pt x="1813641" y="1456991"/>
                  <a:pt x="1812925" y="1533333"/>
                  <a:pt x="1809750" y="1609533"/>
                </a:cubicBezTo>
                <a:lnTo>
                  <a:pt x="1819275" y="1904808"/>
                </a:lnTo>
              </a:path>
            </a:pathLst>
          </a:cu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1800"/>
          </a:p>
        </p:txBody>
      </p:sp>
      <p:sp>
        <p:nvSpPr>
          <p:cNvPr id="112" name="Freeform 111"/>
          <p:cNvSpPr/>
          <p:nvPr/>
        </p:nvSpPr>
        <p:spPr>
          <a:xfrm>
            <a:off x="2019300" y="2133600"/>
            <a:ext cx="360363" cy="2000250"/>
          </a:xfrm>
          <a:custGeom>
            <a:avLst/>
            <a:gdLst>
              <a:gd name="connsiteX0" fmla="*/ 103625 w 368753"/>
              <a:gd name="connsiteY0" fmla="*/ 92543 h 1981505"/>
              <a:gd name="connsiteX1" fmla="*/ 132200 w 368753"/>
              <a:gd name="connsiteY1" fmla="*/ 521168 h 1981505"/>
              <a:gd name="connsiteX2" fmla="*/ 217925 w 368753"/>
              <a:gd name="connsiteY2" fmla="*/ 549743 h 1981505"/>
              <a:gd name="connsiteX3" fmla="*/ 275075 w 368753"/>
              <a:gd name="connsiteY3" fmla="*/ 578318 h 1981505"/>
              <a:gd name="connsiteX4" fmla="*/ 332225 w 368753"/>
              <a:gd name="connsiteY4" fmla="*/ 616418 h 1981505"/>
              <a:gd name="connsiteX5" fmla="*/ 341750 w 368753"/>
              <a:gd name="connsiteY5" fmla="*/ 845018 h 1981505"/>
              <a:gd name="connsiteX6" fmla="*/ 322700 w 368753"/>
              <a:gd name="connsiteY6" fmla="*/ 997418 h 1981505"/>
              <a:gd name="connsiteX7" fmla="*/ 313175 w 368753"/>
              <a:gd name="connsiteY7" fmla="*/ 1025993 h 1981505"/>
              <a:gd name="connsiteX8" fmla="*/ 284600 w 368753"/>
              <a:gd name="connsiteY8" fmla="*/ 1054568 h 1981505"/>
              <a:gd name="connsiteX9" fmla="*/ 265550 w 368753"/>
              <a:gd name="connsiteY9" fmla="*/ 1111718 h 1981505"/>
              <a:gd name="connsiteX10" fmla="*/ 256025 w 368753"/>
              <a:gd name="connsiteY10" fmla="*/ 1140293 h 1981505"/>
              <a:gd name="connsiteX11" fmla="*/ 246500 w 368753"/>
              <a:gd name="connsiteY11" fmla="*/ 1178393 h 1981505"/>
              <a:gd name="connsiteX12" fmla="*/ 227450 w 368753"/>
              <a:gd name="connsiteY12" fmla="*/ 1235543 h 1981505"/>
              <a:gd name="connsiteX13" fmla="*/ 217925 w 368753"/>
              <a:gd name="connsiteY13" fmla="*/ 1264118 h 1981505"/>
              <a:gd name="connsiteX14" fmla="*/ 208400 w 368753"/>
              <a:gd name="connsiteY14" fmla="*/ 1330793 h 1981505"/>
              <a:gd name="connsiteX15" fmla="*/ 198875 w 368753"/>
              <a:gd name="connsiteY15" fmla="*/ 1359368 h 1981505"/>
              <a:gd name="connsiteX16" fmla="*/ 189350 w 368753"/>
              <a:gd name="connsiteY16" fmla="*/ 1397468 h 1981505"/>
              <a:gd name="connsiteX17" fmla="*/ 170300 w 368753"/>
              <a:gd name="connsiteY17" fmla="*/ 1492718 h 1981505"/>
              <a:gd name="connsiteX18" fmla="*/ 160775 w 368753"/>
              <a:gd name="connsiteY18" fmla="*/ 1559393 h 1981505"/>
              <a:gd name="connsiteX19" fmla="*/ 151250 w 368753"/>
              <a:gd name="connsiteY19" fmla="*/ 1587968 h 1981505"/>
              <a:gd name="connsiteX20" fmla="*/ 141725 w 368753"/>
              <a:gd name="connsiteY20" fmla="*/ 1626068 h 1981505"/>
              <a:gd name="connsiteX21" fmla="*/ 122675 w 368753"/>
              <a:gd name="connsiteY21" fmla="*/ 1692743 h 1981505"/>
              <a:gd name="connsiteX22" fmla="*/ 113150 w 368753"/>
              <a:gd name="connsiteY22" fmla="*/ 1768943 h 1981505"/>
              <a:gd name="connsiteX23" fmla="*/ 75050 w 368753"/>
              <a:gd name="connsiteY23" fmla="*/ 1854668 h 1981505"/>
              <a:gd name="connsiteX24" fmla="*/ 65525 w 368753"/>
              <a:gd name="connsiteY24" fmla="*/ 1892768 h 1981505"/>
              <a:gd name="connsiteX25" fmla="*/ 36950 w 368753"/>
              <a:gd name="connsiteY25" fmla="*/ 1921343 h 1981505"/>
              <a:gd name="connsiteX26" fmla="*/ 17900 w 368753"/>
              <a:gd name="connsiteY26" fmla="*/ 1949918 h 1981505"/>
              <a:gd name="connsiteX27" fmla="*/ 17900 w 368753"/>
              <a:gd name="connsiteY27" fmla="*/ 1978493 h 1981505"/>
              <a:gd name="connsiteX0" fmla="*/ 85725 w 350853"/>
              <a:gd name="connsiteY0" fmla="*/ 92543 h 1949918"/>
              <a:gd name="connsiteX1" fmla="*/ 114300 w 350853"/>
              <a:gd name="connsiteY1" fmla="*/ 521168 h 1949918"/>
              <a:gd name="connsiteX2" fmla="*/ 200025 w 350853"/>
              <a:gd name="connsiteY2" fmla="*/ 549743 h 1949918"/>
              <a:gd name="connsiteX3" fmla="*/ 257175 w 350853"/>
              <a:gd name="connsiteY3" fmla="*/ 578318 h 1949918"/>
              <a:gd name="connsiteX4" fmla="*/ 314325 w 350853"/>
              <a:gd name="connsiteY4" fmla="*/ 616418 h 1949918"/>
              <a:gd name="connsiteX5" fmla="*/ 323850 w 350853"/>
              <a:gd name="connsiteY5" fmla="*/ 845018 h 1949918"/>
              <a:gd name="connsiteX6" fmla="*/ 304800 w 350853"/>
              <a:gd name="connsiteY6" fmla="*/ 997418 h 1949918"/>
              <a:gd name="connsiteX7" fmla="*/ 295275 w 350853"/>
              <a:gd name="connsiteY7" fmla="*/ 1025993 h 1949918"/>
              <a:gd name="connsiteX8" fmla="*/ 266700 w 350853"/>
              <a:gd name="connsiteY8" fmla="*/ 1054568 h 1949918"/>
              <a:gd name="connsiteX9" fmla="*/ 247650 w 350853"/>
              <a:gd name="connsiteY9" fmla="*/ 1111718 h 1949918"/>
              <a:gd name="connsiteX10" fmla="*/ 238125 w 350853"/>
              <a:gd name="connsiteY10" fmla="*/ 1140293 h 1949918"/>
              <a:gd name="connsiteX11" fmla="*/ 228600 w 350853"/>
              <a:gd name="connsiteY11" fmla="*/ 1178393 h 1949918"/>
              <a:gd name="connsiteX12" fmla="*/ 209550 w 350853"/>
              <a:gd name="connsiteY12" fmla="*/ 1235543 h 1949918"/>
              <a:gd name="connsiteX13" fmla="*/ 200025 w 350853"/>
              <a:gd name="connsiteY13" fmla="*/ 1264118 h 1949918"/>
              <a:gd name="connsiteX14" fmla="*/ 190500 w 350853"/>
              <a:gd name="connsiteY14" fmla="*/ 1330793 h 1949918"/>
              <a:gd name="connsiteX15" fmla="*/ 180975 w 350853"/>
              <a:gd name="connsiteY15" fmla="*/ 1359368 h 1949918"/>
              <a:gd name="connsiteX16" fmla="*/ 171450 w 350853"/>
              <a:gd name="connsiteY16" fmla="*/ 1397468 h 1949918"/>
              <a:gd name="connsiteX17" fmla="*/ 152400 w 350853"/>
              <a:gd name="connsiteY17" fmla="*/ 1492718 h 1949918"/>
              <a:gd name="connsiteX18" fmla="*/ 142875 w 350853"/>
              <a:gd name="connsiteY18" fmla="*/ 1559393 h 1949918"/>
              <a:gd name="connsiteX19" fmla="*/ 133350 w 350853"/>
              <a:gd name="connsiteY19" fmla="*/ 1587968 h 1949918"/>
              <a:gd name="connsiteX20" fmla="*/ 123825 w 350853"/>
              <a:gd name="connsiteY20" fmla="*/ 1626068 h 1949918"/>
              <a:gd name="connsiteX21" fmla="*/ 104775 w 350853"/>
              <a:gd name="connsiteY21" fmla="*/ 1692743 h 1949918"/>
              <a:gd name="connsiteX22" fmla="*/ 95250 w 350853"/>
              <a:gd name="connsiteY22" fmla="*/ 1768943 h 1949918"/>
              <a:gd name="connsiteX23" fmla="*/ 57150 w 350853"/>
              <a:gd name="connsiteY23" fmla="*/ 1854668 h 1949918"/>
              <a:gd name="connsiteX24" fmla="*/ 47625 w 350853"/>
              <a:gd name="connsiteY24" fmla="*/ 1892768 h 1949918"/>
              <a:gd name="connsiteX25" fmla="*/ 19050 w 350853"/>
              <a:gd name="connsiteY25" fmla="*/ 1921343 h 1949918"/>
              <a:gd name="connsiteX26" fmla="*/ 0 w 350853"/>
              <a:gd name="connsiteY26" fmla="*/ 1949918 h 1949918"/>
              <a:gd name="connsiteX0" fmla="*/ 66675 w 331803"/>
              <a:gd name="connsiteY0" fmla="*/ 92543 h 1921343"/>
              <a:gd name="connsiteX1" fmla="*/ 95250 w 331803"/>
              <a:gd name="connsiteY1" fmla="*/ 521168 h 1921343"/>
              <a:gd name="connsiteX2" fmla="*/ 180975 w 331803"/>
              <a:gd name="connsiteY2" fmla="*/ 549743 h 1921343"/>
              <a:gd name="connsiteX3" fmla="*/ 238125 w 331803"/>
              <a:gd name="connsiteY3" fmla="*/ 578318 h 1921343"/>
              <a:gd name="connsiteX4" fmla="*/ 295275 w 331803"/>
              <a:gd name="connsiteY4" fmla="*/ 616418 h 1921343"/>
              <a:gd name="connsiteX5" fmla="*/ 304800 w 331803"/>
              <a:gd name="connsiteY5" fmla="*/ 845018 h 1921343"/>
              <a:gd name="connsiteX6" fmla="*/ 285750 w 331803"/>
              <a:gd name="connsiteY6" fmla="*/ 997418 h 1921343"/>
              <a:gd name="connsiteX7" fmla="*/ 276225 w 331803"/>
              <a:gd name="connsiteY7" fmla="*/ 1025993 h 1921343"/>
              <a:gd name="connsiteX8" fmla="*/ 247650 w 331803"/>
              <a:gd name="connsiteY8" fmla="*/ 1054568 h 1921343"/>
              <a:gd name="connsiteX9" fmla="*/ 228600 w 331803"/>
              <a:gd name="connsiteY9" fmla="*/ 1111718 h 1921343"/>
              <a:gd name="connsiteX10" fmla="*/ 219075 w 331803"/>
              <a:gd name="connsiteY10" fmla="*/ 1140293 h 1921343"/>
              <a:gd name="connsiteX11" fmla="*/ 209550 w 331803"/>
              <a:gd name="connsiteY11" fmla="*/ 1178393 h 1921343"/>
              <a:gd name="connsiteX12" fmla="*/ 190500 w 331803"/>
              <a:gd name="connsiteY12" fmla="*/ 1235543 h 1921343"/>
              <a:gd name="connsiteX13" fmla="*/ 180975 w 331803"/>
              <a:gd name="connsiteY13" fmla="*/ 1264118 h 1921343"/>
              <a:gd name="connsiteX14" fmla="*/ 171450 w 331803"/>
              <a:gd name="connsiteY14" fmla="*/ 1330793 h 1921343"/>
              <a:gd name="connsiteX15" fmla="*/ 161925 w 331803"/>
              <a:gd name="connsiteY15" fmla="*/ 1359368 h 1921343"/>
              <a:gd name="connsiteX16" fmla="*/ 152400 w 331803"/>
              <a:gd name="connsiteY16" fmla="*/ 1397468 h 1921343"/>
              <a:gd name="connsiteX17" fmla="*/ 133350 w 331803"/>
              <a:gd name="connsiteY17" fmla="*/ 1492718 h 1921343"/>
              <a:gd name="connsiteX18" fmla="*/ 123825 w 331803"/>
              <a:gd name="connsiteY18" fmla="*/ 1559393 h 1921343"/>
              <a:gd name="connsiteX19" fmla="*/ 114300 w 331803"/>
              <a:gd name="connsiteY19" fmla="*/ 1587968 h 1921343"/>
              <a:gd name="connsiteX20" fmla="*/ 104775 w 331803"/>
              <a:gd name="connsiteY20" fmla="*/ 1626068 h 1921343"/>
              <a:gd name="connsiteX21" fmla="*/ 85725 w 331803"/>
              <a:gd name="connsiteY21" fmla="*/ 1692743 h 1921343"/>
              <a:gd name="connsiteX22" fmla="*/ 76200 w 331803"/>
              <a:gd name="connsiteY22" fmla="*/ 1768943 h 1921343"/>
              <a:gd name="connsiteX23" fmla="*/ 38100 w 331803"/>
              <a:gd name="connsiteY23" fmla="*/ 1854668 h 1921343"/>
              <a:gd name="connsiteX24" fmla="*/ 28575 w 331803"/>
              <a:gd name="connsiteY24" fmla="*/ 1892768 h 1921343"/>
              <a:gd name="connsiteX25" fmla="*/ 0 w 331803"/>
              <a:gd name="connsiteY25" fmla="*/ 1921343 h 1921343"/>
              <a:gd name="connsiteX0" fmla="*/ 54338 w 319466"/>
              <a:gd name="connsiteY0" fmla="*/ 92543 h 1921344"/>
              <a:gd name="connsiteX1" fmla="*/ 82913 w 319466"/>
              <a:gd name="connsiteY1" fmla="*/ 521168 h 1921344"/>
              <a:gd name="connsiteX2" fmla="*/ 168638 w 319466"/>
              <a:gd name="connsiteY2" fmla="*/ 549743 h 1921344"/>
              <a:gd name="connsiteX3" fmla="*/ 225788 w 319466"/>
              <a:gd name="connsiteY3" fmla="*/ 578318 h 1921344"/>
              <a:gd name="connsiteX4" fmla="*/ 282938 w 319466"/>
              <a:gd name="connsiteY4" fmla="*/ 616418 h 1921344"/>
              <a:gd name="connsiteX5" fmla="*/ 292463 w 319466"/>
              <a:gd name="connsiteY5" fmla="*/ 845018 h 1921344"/>
              <a:gd name="connsiteX6" fmla="*/ 273413 w 319466"/>
              <a:gd name="connsiteY6" fmla="*/ 997418 h 1921344"/>
              <a:gd name="connsiteX7" fmla="*/ 263888 w 319466"/>
              <a:gd name="connsiteY7" fmla="*/ 1025993 h 1921344"/>
              <a:gd name="connsiteX8" fmla="*/ 235313 w 319466"/>
              <a:gd name="connsiteY8" fmla="*/ 1054568 h 1921344"/>
              <a:gd name="connsiteX9" fmla="*/ 216263 w 319466"/>
              <a:gd name="connsiteY9" fmla="*/ 1111718 h 1921344"/>
              <a:gd name="connsiteX10" fmla="*/ 206738 w 319466"/>
              <a:gd name="connsiteY10" fmla="*/ 1140293 h 1921344"/>
              <a:gd name="connsiteX11" fmla="*/ 197213 w 319466"/>
              <a:gd name="connsiteY11" fmla="*/ 1178393 h 1921344"/>
              <a:gd name="connsiteX12" fmla="*/ 178163 w 319466"/>
              <a:gd name="connsiteY12" fmla="*/ 1235543 h 1921344"/>
              <a:gd name="connsiteX13" fmla="*/ 168638 w 319466"/>
              <a:gd name="connsiteY13" fmla="*/ 1264118 h 1921344"/>
              <a:gd name="connsiteX14" fmla="*/ 159113 w 319466"/>
              <a:gd name="connsiteY14" fmla="*/ 1330793 h 1921344"/>
              <a:gd name="connsiteX15" fmla="*/ 149588 w 319466"/>
              <a:gd name="connsiteY15" fmla="*/ 1359368 h 1921344"/>
              <a:gd name="connsiteX16" fmla="*/ 140063 w 319466"/>
              <a:gd name="connsiteY16" fmla="*/ 1397468 h 1921344"/>
              <a:gd name="connsiteX17" fmla="*/ 121013 w 319466"/>
              <a:gd name="connsiteY17" fmla="*/ 1492718 h 1921344"/>
              <a:gd name="connsiteX18" fmla="*/ 111488 w 319466"/>
              <a:gd name="connsiteY18" fmla="*/ 1559393 h 1921344"/>
              <a:gd name="connsiteX19" fmla="*/ 101963 w 319466"/>
              <a:gd name="connsiteY19" fmla="*/ 1587968 h 1921344"/>
              <a:gd name="connsiteX20" fmla="*/ 92438 w 319466"/>
              <a:gd name="connsiteY20" fmla="*/ 1626068 h 1921344"/>
              <a:gd name="connsiteX21" fmla="*/ 73388 w 319466"/>
              <a:gd name="connsiteY21" fmla="*/ 1692743 h 1921344"/>
              <a:gd name="connsiteX22" fmla="*/ 63863 w 319466"/>
              <a:gd name="connsiteY22" fmla="*/ 1768943 h 1921344"/>
              <a:gd name="connsiteX23" fmla="*/ 25763 w 319466"/>
              <a:gd name="connsiteY23" fmla="*/ 1854668 h 1921344"/>
              <a:gd name="connsiteX24" fmla="*/ 16238 w 319466"/>
              <a:gd name="connsiteY24" fmla="*/ 1892768 h 1921344"/>
              <a:gd name="connsiteX25" fmla="*/ 30508 w 319466"/>
              <a:gd name="connsiteY25" fmla="*/ 1921344 h 1921344"/>
              <a:gd name="connsiteX0" fmla="*/ 95269 w 360397"/>
              <a:gd name="connsiteY0" fmla="*/ 92543 h 1921343"/>
              <a:gd name="connsiteX1" fmla="*/ 123844 w 360397"/>
              <a:gd name="connsiteY1" fmla="*/ 521168 h 1921343"/>
              <a:gd name="connsiteX2" fmla="*/ 209569 w 360397"/>
              <a:gd name="connsiteY2" fmla="*/ 549743 h 1921343"/>
              <a:gd name="connsiteX3" fmla="*/ 266719 w 360397"/>
              <a:gd name="connsiteY3" fmla="*/ 578318 h 1921343"/>
              <a:gd name="connsiteX4" fmla="*/ 323869 w 360397"/>
              <a:gd name="connsiteY4" fmla="*/ 616418 h 1921343"/>
              <a:gd name="connsiteX5" fmla="*/ 333394 w 360397"/>
              <a:gd name="connsiteY5" fmla="*/ 845018 h 1921343"/>
              <a:gd name="connsiteX6" fmla="*/ 314344 w 360397"/>
              <a:gd name="connsiteY6" fmla="*/ 997418 h 1921343"/>
              <a:gd name="connsiteX7" fmla="*/ 304819 w 360397"/>
              <a:gd name="connsiteY7" fmla="*/ 1025993 h 1921343"/>
              <a:gd name="connsiteX8" fmla="*/ 276244 w 360397"/>
              <a:gd name="connsiteY8" fmla="*/ 1054568 h 1921343"/>
              <a:gd name="connsiteX9" fmla="*/ 257194 w 360397"/>
              <a:gd name="connsiteY9" fmla="*/ 1111718 h 1921343"/>
              <a:gd name="connsiteX10" fmla="*/ 247669 w 360397"/>
              <a:gd name="connsiteY10" fmla="*/ 1140293 h 1921343"/>
              <a:gd name="connsiteX11" fmla="*/ 238144 w 360397"/>
              <a:gd name="connsiteY11" fmla="*/ 1178393 h 1921343"/>
              <a:gd name="connsiteX12" fmla="*/ 219094 w 360397"/>
              <a:gd name="connsiteY12" fmla="*/ 1235543 h 1921343"/>
              <a:gd name="connsiteX13" fmla="*/ 209569 w 360397"/>
              <a:gd name="connsiteY13" fmla="*/ 1264118 h 1921343"/>
              <a:gd name="connsiteX14" fmla="*/ 200044 w 360397"/>
              <a:gd name="connsiteY14" fmla="*/ 1330793 h 1921343"/>
              <a:gd name="connsiteX15" fmla="*/ 190519 w 360397"/>
              <a:gd name="connsiteY15" fmla="*/ 1359368 h 1921343"/>
              <a:gd name="connsiteX16" fmla="*/ 180994 w 360397"/>
              <a:gd name="connsiteY16" fmla="*/ 1397468 h 1921343"/>
              <a:gd name="connsiteX17" fmla="*/ 161944 w 360397"/>
              <a:gd name="connsiteY17" fmla="*/ 1492718 h 1921343"/>
              <a:gd name="connsiteX18" fmla="*/ 152419 w 360397"/>
              <a:gd name="connsiteY18" fmla="*/ 1559393 h 1921343"/>
              <a:gd name="connsiteX19" fmla="*/ 142894 w 360397"/>
              <a:gd name="connsiteY19" fmla="*/ 1587968 h 1921343"/>
              <a:gd name="connsiteX20" fmla="*/ 133369 w 360397"/>
              <a:gd name="connsiteY20" fmla="*/ 1626068 h 1921343"/>
              <a:gd name="connsiteX21" fmla="*/ 114319 w 360397"/>
              <a:gd name="connsiteY21" fmla="*/ 1692743 h 1921343"/>
              <a:gd name="connsiteX22" fmla="*/ 104794 w 360397"/>
              <a:gd name="connsiteY22" fmla="*/ 1768943 h 1921343"/>
              <a:gd name="connsiteX23" fmla="*/ 66694 w 360397"/>
              <a:gd name="connsiteY23" fmla="*/ 1854668 h 1921343"/>
              <a:gd name="connsiteX24" fmla="*/ 57169 w 360397"/>
              <a:gd name="connsiteY24" fmla="*/ 1892768 h 1921343"/>
              <a:gd name="connsiteX25" fmla="*/ 0 w 360397"/>
              <a:gd name="connsiteY25" fmla="*/ 1921343 h 1921343"/>
              <a:gd name="connsiteX0" fmla="*/ 95269 w 360397"/>
              <a:gd name="connsiteY0" fmla="*/ 92543 h 1921343"/>
              <a:gd name="connsiteX1" fmla="*/ 123844 w 360397"/>
              <a:gd name="connsiteY1" fmla="*/ 521168 h 1921343"/>
              <a:gd name="connsiteX2" fmla="*/ 209569 w 360397"/>
              <a:gd name="connsiteY2" fmla="*/ 549743 h 1921343"/>
              <a:gd name="connsiteX3" fmla="*/ 266719 w 360397"/>
              <a:gd name="connsiteY3" fmla="*/ 578318 h 1921343"/>
              <a:gd name="connsiteX4" fmla="*/ 323869 w 360397"/>
              <a:gd name="connsiteY4" fmla="*/ 616418 h 1921343"/>
              <a:gd name="connsiteX5" fmla="*/ 333394 w 360397"/>
              <a:gd name="connsiteY5" fmla="*/ 845018 h 1921343"/>
              <a:gd name="connsiteX6" fmla="*/ 314344 w 360397"/>
              <a:gd name="connsiteY6" fmla="*/ 997418 h 1921343"/>
              <a:gd name="connsiteX7" fmla="*/ 304819 w 360397"/>
              <a:gd name="connsiteY7" fmla="*/ 1025993 h 1921343"/>
              <a:gd name="connsiteX8" fmla="*/ 276244 w 360397"/>
              <a:gd name="connsiteY8" fmla="*/ 1054568 h 1921343"/>
              <a:gd name="connsiteX9" fmla="*/ 257194 w 360397"/>
              <a:gd name="connsiteY9" fmla="*/ 1111718 h 1921343"/>
              <a:gd name="connsiteX10" fmla="*/ 247669 w 360397"/>
              <a:gd name="connsiteY10" fmla="*/ 1140293 h 1921343"/>
              <a:gd name="connsiteX11" fmla="*/ 238144 w 360397"/>
              <a:gd name="connsiteY11" fmla="*/ 1178393 h 1921343"/>
              <a:gd name="connsiteX12" fmla="*/ 219094 w 360397"/>
              <a:gd name="connsiteY12" fmla="*/ 1235543 h 1921343"/>
              <a:gd name="connsiteX13" fmla="*/ 209569 w 360397"/>
              <a:gd name="connsiteY13" fmla="*/ 1264118 h 1921343"/>
              <a:gd name="connsiteX14" fmla="*/ 200044 w 360397"/>
              <a:gd name="connsiteY14" fmla="*/ 1330793 h 1921343"/>
              <a:gd name="connsiteX15" fmla="*/ 190519 w 360397"/>
              <a:gd name="connsiteY15" fmla="*/ 1359368 h 1921343"/>
              <a:gd name="connsiteX16" fmla="*/ 180994 w 360397"/>
              <a:gd name="connsiteY16" fmla="*/ 1397468 h 1921343"/>
              <a:gd name="connsiteX17" fmla="*/ 161944 w 360397"/>
              <a:gd name="connsiteY17" fmla="*/ 1492718 h 1921343"/>
              <a:gd name="connsiteX18" fmla="*/ 142877 w 360397"/>
              <a:gd name="connsiteY18" fmla="*/ 1564154 h 1921343"/>
              <a:gd name="connsiteX19" fmla="*/ 142894 w 360397"/>
              <a:gd name="connsiteY19" fmla="*/ 1587968 h 1921343"/>
              <a:gd name="connsiteX20" fmla="*/ 133369 w 360397"/>
              <a:gd name="connsiteY20" fmla="*/ 1626068 h 1921343"/>
              <a:gd name="connsiteX21" fmla="*/ 114319 w 360397"/>
              <a:gd name="connsiteY21" fmla="*/ 1692743 h 1921343"/>
              <a:gd name="connsiteX22" fmla="*/ 104794 w 360397"/>
              <a:gd name="connsiteY22" fmla="*/ 1768943 h 1921343"/>
              <a:gd name="connsiteX23" fmla="*/ 66694 w 360397"/>
              <a:gd name="connsiteY23" fmla="*/ 1854668 h 1921343"/>
              <a:gd name="connsiteX24" fmla="*/ 57169 w 360397"/>
              <a:gd name="connsiteY24" fmla="*/ 1892768 h 1921343"/>
              <a:gd name="connsiteX25" fmla="*/ 0 w 360397"/>
              <a:gd name="connsiteY25" fmla="*/ 1921343 h 1921343"/>
              <a:gd name="connsiteX0" fmla="*/ 95269 w 360397"/>
              <a:gd name="connsiteY0" fmla="*/ 92543 h 1921343"/>
              <a:gd name="connsiteX1" fmla="*/ 123844 w 360397"/>
              <a:gd name="connsiteY1" fmla="*/ 521168 h 1921343"/>
              <a:gd name="connsiteX2" fmla="*/ 209569 w 360397"/>
              <a:gd name="connsiteY2" fmla="*/ 549743 h 1921343"/>
              <a:gd name="connsiteX3" fmla="*/ 266719 w 360397"/>
              <a:gd name="connsiteY3" fmla="*/ 578318 h 1921343"/>
              <a:gd name="connsiteX4" fmla="*/ 323869 w 360397"/>
              <a:gd name="connsiteY4" fmla="*/ 616418 h 1921343"/>
              <a:gd name="connsiteX5" fmla="*/ 333394 w 360397"/>
              <a:gd name="connsiteY5" fmla="*/ 845018 h 1921343"/>
              <a:gd name="connsiteX6" fmla="*/ 314344 w 360397"/>
              <a:gd name="connsiteY6" fmla="*/ 997418 h 1921343"/>
              <a:gd name="connsiteX7" fmla="*/ 304819 w 360397"/>
              <a:gd name="connsiteY7" fmla="*/ 1025993 h 1921343"/>
              <a:gd name="connsiteX8" fmla="*/ 276244 w 360397"/>
              <a:gd name="connsiteY8" fmla="*/ 1054568 h 1921343"/>
              <a:gd name="connsiteX9" fmla="*/ 257194 w 360397"/>
              <a:gd name="connsiteY9" fmla="*/ 1111718 h 1921343"/>
              <a:gd name="connsiteX10" fmla="*/ 247669 w 360397"/>
              <a:gd name="connsiteY10" fmla="*/ 1140293 h 1921343"/>
              <a:gd name="connsiteX11" fmla="*/ 238144 w 360397"/>
              <a:gd name="connsiteY11" fmla="*/ 1178393 h 1921343"/>
              <a:gd name="connsiteX12" fmla="*/ 219094 w 360397"/>
              <a:gd name="connsiteY12" fmla="*/ 1235543 h 1921343"/>
              <a:gd name="connsiteX13" fmla="*/ 209569 w 360397"/>
              <a:gd name="connsiteY13" fmla="*/ 1264118 h 1921343"/>
              <a:gd name="connsiteX14" fmla="*/ 200044 w 360397"/>
              <a:gd name="connsiteY14" fmla="*/ 1330793 h 1921343"/>
              <a:gd name="connsiteX15" fmla="*/ 190519 w 360397"/>
              <a:gd name="connsiteY15" fmla="*/ 1359368 h 1921343"/>
              <a:gd name="connsiteX16" fmla="*/ 180994 w 360397"/>
              <a:gd name="connsiteY16" fmla="*/ 1397468 h 1921343"/>
              <a:gd name="connsiteX17" fmla="*/ 161944 w 360397"/>
              <a:gd name="connsiteY17" fmla="*/ 1492718 h 1921343"/>
              <a:gd name="connsiteX18" fmla="*/ 142877 w 360397"/>
              <a:gd name="connsiteY18" fmla="*/ 1564154 h 1921343"/>
              <a:gd name="connsiteX19" fmla="*/ 142894 w 360397"/>
              <a:gd name="connsiteY19" fmla="*/ 1587968 h 1921343"/>
              <a:gd name="connsiteX20" fmla="*/ 71439 w 360397"/>
              <a:gd name="connsiteY20" fmla="*/ 1564154 h 1921343"/>
              <a:gd name="connsiteX21" fmla="*/ 114319 w 360397"/>
              <a:gd name="connsiteY21" fmla="*/ 1692743 h 1921343"/>
              <a:gd name="connsiteX22" fmla="*/ 104794 w 360397"/>
              <a:gd name="connsiteY22" fmla="*/ 1768943 h 1921343"/>
              <a:gd name="connsiteX23" fmla="*/ 66694 w 360397"/>
              <a:gd name="connsiteY23" fmla="*/ 1854668 h 1921343"/>
              <a:gd name="connsiteX24" fmla="*/ 57169 w 360397"/>
              <a:gd name="connsiteY24" fmla="*/ 1892768 h 1921343"/>
              <a:gd name="connsiteX25" fmla="*/ 0 w 360397"/>
              <a:gd name="connsiteY25" fmla="*/ 1921343 h 1921343"/>
              <a:gd name="connsiteX0" fmla="*/ 95269 w 360397"/>
              <a:gd name="connsiteY0" fmla="*/ 92543 h 1921343"/>
              <a:gd name="connsiteX1" fmla="*/ 123844 w 360397"/>
              <a:gd name="connsiteY1" fmla="*/ 521168 h 1921343"/>
              <a:gd name="connsiteX2" fmla="*/ 209569 w 360397"/>
              <a:gd name="connsiteY2" fmla="*/ 549743 h 1921343"/>
              <a:gd name="connsiteX3" fmla="*/ 266719 w 360397"/>
              <a:gd name="connsiteY3" fmla="*/ 578318 h 1921343"/>
              <a:gd name="connsiteX4" fmla="*/ 323869 w 360397"/>
              <a:gd name="connsiteY4" fmla="*/ 616418 h 1921343"/>
              <a:gd name="connsiteX5" fmla="*/ 333394 w 360397"/>
              <a:gd name="connsiteY5" fmla="*/ 845018 h 1921343"/>
              <a:gd name="connsiteX6" fmla="*/ 314344 w 360397"/>
              <a:gd name="connsiteY6" fmla="*/ 997418 h 1921343"/>
              <a:gd name="connsiteX7" fmla="*/ 304819 w 360397"/>
              <a:gd name="connsiteY7" fmla="*/ 1025993 h 1921343"/>
              <a:gd name="connsiteX8" fmla="*/ 276244 w 360397"/>
              <a:gd name="connsiteY8" fmla="*/ 1054568 h 1921343"/>
              <a:gd name="connsiteX9" fmla="*/ 257194 w 360397"/>
              <a:gd name="connsiteY9" fmla="*/ 1111718 h 1921343"/>
              <a:gd name="connsiteX10" fmla="*/ 247669 w 360397"/>
              <a:gd name="connsiteY10" fmla="*/ 1140293 h 1921343"/>
              <a:gd name="connsiteX11" fmla="*/ 238144 w 360397"/>
              <a:gd name="connsiteY11" fmla="*/ 1178393 h 1921343"/>
              <a:gd name="connsiteX12" fmla="*/ 219094 w 360397"/>
              <a:gd name="connsiteY12" fmla="*/ 1235543 h 1921343"/>
              <a:gd name="connsiteX13" fmla="*/ 209569 w 360397"/>
              <a:gd name="connsiteY13" fmla="*/ 1264118 h 1921343"/>
              <a:gd name="connsiteX14" fmla="*/ 200044 w 360397"/>
              <a:gd name="connsiteY14" fmla="*/ 1330793 h 1921343"/>
              <a:gd name="connsiteX15" fmla="*/ 190519 w 360397"/>
              <a:gd name="connsiteY15" fmla="*/ 1359368 h 1921343"/>
              <a:gd name="connsiteX16" fmla="*/ 180994 w 360397"/>
              <a:gd name="connsiteY16" fmla="*/ 1397468 h 1921343"/>
              <a:gd name="connsiteX17" fmla="*/ 161944 w 360397"/>
              <a:gd name="connsiteY17" fmla="*/ 1492718 h 1921343"/>
              <a:gd name="connsiteX18" fmla="*/ 142877 w 360397"/>
              <a:gd name="connsiteY18" fmla="*/ 1564154 h 1921343"/>
              <a:gd name="connsiteX19" fmla="*/ 71439 w 360397"/>
              <a:gd name="connsiteY19" fmla="*/ 1492716 h 1921343"/>
              <a:gd name="connsiteX20" fmla="*/ 71439 w 360397"/>
              <a:gd name="connsiteY20" fmla="*/ 1564154 h 1921343"/>
              <a:gd name="connsiteX21" fmla="*/ 114319 w 360397"/>
              <a:gd name="connsiteY21" fmla="*/ 1692743 h 1921343"/>
              <a:gd name="connsiteX22" fmla="*/ 104794 w 360397"/>
              <a:gd name="connsiteY22" fmla="*/ 1768943 h 1921343"/>
              <a:gd name="connsiteX23" fmla="*/ 66694 w 360397"/>
              <a:gd name="connsiteY23" fmla="*/ 1854668 h 1921343"/>
              <a:gd name="connsiteX24" fmla="*/ 57169 w 360397"/>
              <a:gd name="connsiteY24" fmla="*/ 1892768 h 1921343"/>
              <a:gd name="connsiteX25" fmla="*/ 0 w 360397"/>
              <a:gd name="connsiteY25" fmla="*/ 1921343 h 1921343"/>
              <a:gd name="connsiteX0" fmla="*/ 95269 w 360397"/>
              <a:gd name="connsiteY0" fmla="*/ 92543 h 1921343"/>
              <a:gd name="connsiteX1" fmla="*/ 123844 w 360397"/>
              <a:gd name="connsiteY1" fmla="*/ 521168 h 1921343"/>
              <a:gd name="connsiteX2" fmla="*/ 209569 w 360397"/>
              <a:gd name="connsiteY2" fmla="*/ 549743 h 1921343"/>
              <a:gd name="connsiteX3" fmla="*/ 266719 w 360397"/>
              <a:gd name="connsiteY3" fmla="*/ 578318 h 1921343"/>
              <a:gd name="connsiteX4" fmla="*/ 323869 w 360397"/>
              <a:gd name="connsiteY4" fmla="*/ 616418 h 1921343"/>
              <a:gd name="connsiteX5" fmla="*/ 333394 w 360397"/>
              <a:gd name="connsiteY5" fmla="*/ 845018 h 1921343"/>
              <a:gd name="connsiteX6" fmla="*/ 314344 w 360397"/>
              <a:gd name="connsiteY6" fmla="*/ 997418 h 1921343"/>
              <a:gd name="connsiteX7" fmla="*/ 304819 w 360397"/>
              <a:gd name="connsiteY7" fmla="*/ 1025993 h 1921343"/>
              <a:gd name="connsiteX8" fmla="*/ 276244 w 360397"/>
              <a:gd name="connsiteY8" fmla="*/ 1054568 h 1921343"/>
              <a:gd name="connsiteX9" fmla="*/ 257194 w 360397"/>
              <a:gd name="connsiteY9" fmla="*/ 1111718 h 1921343"/>
              <a:gd name="connsiteX10" fmla="*/ 247669 w 360397"/>
              <a:gd name="connsiteY10" fmla="*/ 1140293 h 1921343"/>
              <a:gd name="connsiteX11" fmla="*/ 238144 w 360397"/>
              <a:gd name="connsiteY11" fmla="*/ 1178393 h 1921343"/>
              <a:gd name="connsiteX12" fmla="*/ 219094 w 360397"/>
              <a:gd name="connsiteY12" fmla="*/ 1235543 h 1921343"/>
              <a:gd name="connsiteX13" fmla="*/ 209569 w 360397"/>
              <a:gd name="connsiteY13" fmla="*/ 1264118 h 1921343"/>
              <a:gd name="connsiteX14" fmla="*/ 200044 w 360397"/>
              <a:gd name="connsiteY14" fmla="*/ 1330793 h 1921343"/>
              <a:gd name="connsiteX15" fmla="*/ 190519 w 360397"/>
              <a:gd name="connsiteY15" fmla="*/ 1359368 h 1921343"/>
              <a:gd name="connsiteX16" fmla="*/ 180994 w 360397"/>
              <a:gd name="connsiteY16" fmla="*/ 1397468 h 1921343"/>
              <a:gd name="connsiteX17" fmla="*/ 161944 w 360397"/>
              <a:gd name="connsiteY17" fmla="*/ 1492718 h 1921343"/>
              <a:gd name="connsiteX18" fmla="*/ 142877 w 360397"/>
              <a:gd name="connsiteY18" fmla="*/ 1492716 h 1921343"/>
              <a:gd name="connsiteX19" fmla="*/ 71439 w 360397"/>
              <a:gd name="connsiteY19" fmla="*/ 1492716 h 1921343"/>
              <a:gd name="connsiteX20" fmla="*/ 71439 w 360397"/>
              <a:gd name="connsiteY20" fmla="*/ 1564154 h 1921343"/>
              <a:gd name="connsiteX21" fmla="*/ 114319 w 360397"/>
              <a:gd name="connsiteY21" fmla="*/ 1692743 h 1921343"/>
              <a:gd name="connsiteX22" fmla="*/ 104794 w 360397"/>
              <a:gd name="connsiteY22" fmla="*/ 1768943 h 1921343"/>
              <a:gd name="connsiteX23" fmla="*/ 66694 w 360397"/>
              <a:gd name="connsiteY23" fmla="*/ 1854668 h 1921343"/>
              <a:gd name="connsiteX24" fmla="*/ 57169 w 360397"/>
              <a:gd name="connsiteY24" fmla="*/ 1892768 h 1921343"/>
              <a:gd name="connsiteX25" fmla="*/ 0 w 360397"/>
              <a:gd name="connsiteY25" fmla="*/ 1921343 h 1921343"/>
              <a:gd name="connsiteX0" fmla="*/ 95269 w 360397"/>
              <a:gd name="connsiteY0" fmla="*/ 92543 h 1921343"/>
              <a:gd name="connsiteX1" fmla="*/ 123844 w 360397"/>
              <a:gd name="connsiteY1" fmla="*/ 521168 h 1921343"/>
              <a:gd name="connsiteX2" fmla="*/ 209569 w 360397"/>
              <a:gd name="connsiteY2" fmla="*/ 549743 h 1921343"/>
              <a:gd name="connsiteX3" fmla="*/ 266719 w 360397"/>
              <a:gd name="connsiteY3" fmla="*/ 578318 h 1921343"/>
              <a:gd name="connsiteX4" fmla="*/ 323869 w 360397"/>
              <a:gd name="connsiteY4" fmla="*/ 616418 h 1921343"/>
              <a:gd name="connsiteX5" fmla="*/ 333394 w 360397"/>
              <a:gd name="connsiteY5" fmla="*/ 845018 h 1921343"/>
              <a:gd name="connsiteX6" fmla="*/ 314344 w 360397"/>
              <a:gd name="connsiteY6" fmla="*/ 997418 h 1921343"/>
              <a:gd name="connsiteX7" fmla="*/ 304819 w 360397"/>
              <a:gd name="connsiteY7" fmla="*/ 1025993 h 1921343"/>
              <a:gd name="connsiteX8" fmla="*/ 276244 w 360397"/>
              <a:gd name="connsiteY8" fmla="*/ 1054568 h 1921343"/>
              <a:gd name="connsiteX9" fmla="*/ 257194 w 360397"/>
              <a:gd name="connsiteY9" fmla="*/ 1111718 h 1921343"/>
              <a:gd name="connsiteX10" fmla="*/ 238144 w 360397"/>
              <a:gd name="connsiteY10" fmla="*/ 1178393 h 1921343"/>
              <a:gd name="connsiteX11" fmla="*/ 219094 w 360397"/>
              <a:gd name="connsiteY11" fmla="*/ 1235543 h 1921343"/>
              <a:gd name="connsiteX12" fmla="*/ 209569 w 360397"/>
              <a:gd name="connsiteY12" fmla="*/ 1264118 h 1921343"/>
              <a:gd name="connsiteX13" fmla="*/ 200044 w 360397"/>
              <a:gd name="connsiteY13" fmla="*/ 1330793 h 1921343"/>
              <a:gd name="connsiteX14" fmla="*/ 190519 w 360397"/>
              <a:gd name="connsiteY14" fmla="*/ 1359368 h 1921343"/>
              <a:gd name="connsiteX15" fmla="*/ 180994 w 360397"/>
              <a:gd name="connsiteY15" fmla="*/ 1397468 h 1921343"/>
              <a:gd name="connsiteX16" fmla="*/ 161944 w 360397"/>
              <a:gd name="connsiteY16" fmla="*/ 1492718 h 1921343"/>
              <a:gd name="connsiteX17" fmla="*/ 142877 w 360397"/>
              <a:gd name="connsiteY17" fmla="*/ 1492716 h 1921343"/>
              <a:gd name="connsiteX18" fmla="*/ 71439 w 360397"/>
              <a:gd name="connsiteY18" fmla="*/ 1492716 h 1921343"/>
              <a:gd name="connsiteX19" fmla="*/ 71439 w 360397"/>
              <a:gd name="connsiteY19" fmla="*/ 1564154 h 1921343"/>
              <a:gd name="connsiteX20" fmla="*/ 114319 w 360397"/>
              <a:gd name="connsiteY20" fmla="*/ 1692743 h 1921343"/>
              <a:gd name="connsiteX21" fmla="*/ 104794 w 360397"/>
              <a:gd name="connsiteY21" fmla="*/ 1768943 h 1921343"/>
              <a:gd name="connsiteX22" fmla="*/ 66694 w 360397"/>
              <a:gd name="connsiteY22" fmla="*/ 1854668 h 1921343"/>
              <a:gd name="connsiteX23" fmla="*/ 57169 w 360397"/>
              <a:gd name="connsiteY23" fmla="*/ 1892768 h 1921343"/>
              <a:gd name="connsiteX24" fmla="*/ 0 w 360397"/>
              <a:gd name="connsiteY24" fmla="*/ 1921343 h 1921343"/>
              <a:gd name="connsiteX0" fmla="*/ 95269 w 360397"/>
              <a:gd name="connsiteY0" fmla="*/ 92543 h 1921343"/>
              <a:gd name="connsiteX1" fmla="*/ 123844 w 360397"/>
              <a:gd name="connsiteY1" fmla="*/ 521168 h 1921343"/>
              <a:gd name="connsiteX2" fmla="*/ 209569 w 360397"/>
              <a:gd name="connsiteY2" fmla="*/ 549743 h 1921343"/>
              <a:gd name="connsiteX3" fmla="*/ 266719 w 360397"/>
              <a:gd name="connsiteY3" fmla="*/ 578318 h 1921343"/>
              <a:gd name="connsiteX4" fmla="*/ 323869 w 360397"/>
              <a:gd name="connsiteY4" fmla="*/ 616418 h 1921343"/>
              <a:gd name="connsiteX5" fmla="*/ 333394 w 360397"/>
              <a:gd name="connsiteY5" fmla="*/ 845018 h 1921343"/>
              <a:gd name="connsiteX6" fmla="*/ 314344 w 360397"/>
              <a:gd name="connsiteY6" fmla="*/ 997418 h 1921343"/>
              <a:gd name="connsiteX7" fmla="*/ 304819 w 360397"/>
              <a:gd name="connsiteY7" fmla="*/ 1025993 h 1921343"/>
              <a:gd name="connsiteX8" fmla="*/ 276244 w 360397"/>
              <a:gd name="connsiteY8" fmla="*/ 1054568 h 1921343"/>
              <a:gd name="connsiteX9" fmla="*/ 257194 w 360397"/>
              <a:gd name="connsiteY9" fmla="*/ 1111718 h 1921343"/>
              <a:gd name="connsiteX10" fmla="*/ 219094 w 360397"/>
              <a:gd name="connsiteY10" fmla="*/ 1235543 h 1921343"/>
              <a:gd name="connsiteX11" fmla="*/ 209569 w 360397"/>
              <a:gd name="connsiteY11" fmla="*/ 1264118 h 1921343"/>
              <a:gd name="connsiteX12" fmla="*/ 200044 w 360397"/>
              <a:gd name="connsiteY12" fmla="*/ 1330793 h 1921343"/>
              <a:gd name="connsiteX13" fmla="*/ 190519 w 360397"/>
              <a:gd name="connsiteY13" fmla="*/ 1359368 h 1921343"/>
              <a:gd name="connsiteX14" fmla="*/ 180994 w 360397"/>
              <a:gd name="connsiteY14" fmla="*/ 1397468 h 1921343"/>
              <a:gd name="connsiteX15" fmla="*/ 161944 w 360397"/>
              <a:gd name="connsiteY15" fmla="*/ 1492718 h 1921343"/>
              <a:gd name="connsiteX16" fmla="*/ 142877 w 360397"/>
              <a:gd name="connsiteY16" fmla="*/ 1492716 h 1921343"/>
              <a:gd name="connsiteX17" fmla="*/ 71439 w 360397"/>
              <a:gd name="connsiteY17" fmla="*/ 1492716 h 1921343"/>
              <a:gd name="connsiteX18" fmla="*/ 71439 w 360397"/>
              <a:gd name="connsiteY18" fmla="*/ 1564154 h 1921343"/>
              <a:gd name="connsiteX19" fmla="*/ 114319 w 360397"/>
              <a:gd name="connsiteY19" fmla="*/ 1692743 h 1921343"/>
              <a:gd name="connsiteX20" fmla="*/ 104794 w 360397"/>
              <a:gd name="connsiteY20" fmla="*/ 1768943 h 1921343"/>
              <a:gd name="connsiteX21" fmla="*/ 66694 w 360397"/>
              <a:gd name="connsiteY21" fmla="*/ 1854668 h 1921343"/>
              <a:gd name="connsiteX22" fmla="*/ 57169 w 360397"/>
              <a:gd name="connsiteY22" fmla="*/ 1892768 h 1921343"/>
              <a:gd name="connsiteX23" fmla="*/ 0 w 360397"/>
              <a:gd name="connsiteY23" fmla="*/ 1921343 h 1921343"/>
              <a:gd name="connsiteX0" fmla="*/ 95269 w 360397"/>
              <a:gd name="connsiteY0" fmla="*/ 92543 h 1921343"/>
              <a:gd name="connsiteX1" fmla="*/ 123844 w 360397"/>
              <a:gd name="connsiteY1" fmla="*/ 521168 h 1921343"/>
              <a:gd name="connsiteX2" fmla="*/ 209569 w 360397"/>
              <a:gd name="connsiteY2" fmla="*/ 549743 h 1921343"/>
              <a:gd name="connsiteX3" fmla="*/ 266719 w 360397"/>
              <a:gd name="connsiteY3" fmla="*/ 578318 h 1921343"/>
              <a:gd name="connsiteX4" fmla="*/ 323869 w 360397"/>
              <a:gd name="connsiteY4" fmla="*/ 616418 h 1921343"/>
              <a:gd name="connsiteX5" fmla="*/ 333394 w 360397"/>
              <a:gd name="connsiteY5" fmla="*/ 845018 h 1921343"/>
              <a:gd name="connsiteX6" fmla="*/ 314344 w 360397"/>
              <a:gd name="connsiteY6" fmla="*/ 997418 h 1921343"/>
              <a:gd name="connsiteX7" fmla="*/ 304819 w 360397"/>
              <a:gd name="connsiteY7" fmla="*/ 1025993 h 1921343"/>
              <a:gd name="connsiteX8" fmla="*/ 276244 w 360397"/>
              <a:gd name="connsiteY8" fmla="*/ 1054568 h 1921343"/>
              <a:gd name="connsiteX9" fmla="*/ 214315 w 360397"/>
              <a:gd name="connsiteY9" fmla="*/ 1064088 h 1921343"/>
              <a:gd name="connsiteX10" fmla="*/ 219094 w 360397"/>
              <a:gd name="connsiteY10" fmla="*/ 1235543 h 1921343"/>
              <a:gd name="connsiteX11" fmla="*/ 209569 w 360397"/>
              <a:gd name="connsiteY11" fmla="*/ 1264118 h 1921343"/>
              <a:gd name="connsiteX12" fmla="*/ 200044 w 360397"/>
              <a:gd name="connsiteY12" fmla="*/ 1330793 h 1921343"/>
              <a:gd name="connsiteX13" fmla="*/ 190519 w 360397"/>
              <a:gd name="connsiteY13" fmla="*/ 1359368 h 1921343"/>
              <a:gd name="connsiteX14" fmla="*/ 180994 w 360397"/>
              <a:gd name="connsiteY14" fmla="*/ 1397468 h 1921343"/>
              <a:gd name="connsiteX15" fmla="*/ 161944 w 360397"/>
              <a:gd name="connsiteY15" fmla="*/ 1492718 h 1921343"/>
              <a:gd name="connsiteX16" fmla="*/ 142877 w 360397"/>
              <a:gd name="connsiteY16" fmla="*/ 1492716 h 1921343"/>
              <a:gd name="connsiteX17" fmla="*/ 71439 w 360397"/>
              <a:gd name="connsiteY17" fmla="*/ 1492716 h 1921343"/>
              <a:gd name="connsiteX18" fmla="*/ 71439 w 360397"/>
              <a:gd name="connsiteY18" fmla="*/ 1564154 h 1921343"/>
              <a:gd name="connsiteX19" fmla="*/ 114319 w 360397"/>
              <a:gd name="connsiteY19" fmla="*/ 1692743 h 1921343"/>
              <a:gd name="connsiteX20" fmla="*/ 104794 w 360397"/>
              <a:gd name="connsiteY20" fmla="*/ 1768943 h 1921343"/>
              <a:gd name="connsiteX21" fmla="*/ 66694 w 360397"/>
              <a:gd name="connsiteY21" fmla="*/ 1854668 h 1921343"/>
              <a:gd name="connsiteX22" fmla="*/ 57169 w 360397"/>
              <a:gd name="connsiteY22" fmla="*/ 1892768 h 1921343"/>
              <a:gd name="connsiteX23" fmla="*/ 0 w 360397"/>
              <a:gd name="connsiteY23" fmla="*/ 1921343 h 1921343"/>
              <a:gd name="connsiteX0" fmla="*/ 95269 w 360397"/>
              <a:gd name="connsiteY0" fmla="*/ 92543 h 1921343"/>
              <a:gd name="connsiteX1" fmla="*/ 123844 w 360397"/>
              <a:gd name="connsiteY1" fmla="*/ 521168 h 1921343"/>
              <a:gd name="connsiteX2" fmla="*/ 209569 w 360397"/>
              <a:gd name="connsiteY2" fmla="*/ 549743 h 1921343"/>
              <a:gd name="connsiteX3" fmla="*/ 266719 w 360397"/>
              <a:gd name="connsiteY3" fmla="*/ 578318 h 1921343"/>
              <a:gd name="connsiteX4" fmla="*/ 323869 w 360397"/>
              <a:gd name="connsiteY4" fmla="*/ 616418 h 1921343"/>
              <a:gd name="connsiteX5" fmla="*/ 333394 w 360397"/>
              <a:gd name="connsiteY5" fmla="*/ 845018 h 1921343"/>
              <a:gd name="connsiteX6" fmla="*/ 314344 w 360397"/>
              <a:gd name="connsiteY6" fmla="*/ 997418 h 1921343"/>
              <a:gd name="connsiteX7" fmla="*/ 304819 w 360397"/>
              <a:gd name="connsiteY7" fmla="*/ 1025993 h 1921343"/>
              <a:gd name="connsiteX8" fmla="*/ 276244 w 360397"/>
              <a:gd name="connsiteY8" fmla="*/ 1054568 h 1921343"/>
              <a:gd name="connsiteX9" fmla="*/ 211934 w 360397"/>
              <a:gd name="connsiteY9" fmla="*/ 1061707 h 1921343"/>
              <a:gd name="connsiteX10" fmla="*/ 219094 w 360397"/>
              <a:gd name="connsiteY10" fmla="*/ 1235543 h 1921343"/>
              <a:gd name="connsiteX11" fmla="*/ 209569 w 360397"/>
              <a:gd name="connsiteY11" fmla="*/ 1264118 h 1921343"/>
              <a:gd name="connsiteX12" fmla="*/ 200044 w 360397"/>
              <a:gd name="connsiteY12" fmla="*/ 1330793 h 1921343"/>
              <a:gd name="connsiteX13" fmla="*/ 190519 w 360397"/>
              <a:gd name="connsiteY13" fmla="*/ 1359368 h 1921343"/>
              <a:gd name="connsiteX14" fmla="*/ 180994 w 360397"/>
              <a:gd name="connsiteY14" fmla="*/ 1397468 h 1921343"/>
              <a:gd name="connsiteX15" fmla="*/ 161944 w 360397"/>
              <a:gd name="connsiteY15" fmla="*/ 1492718 h 1921343"/>
              <a:gd name="connsiteX16" fmla="*/ 142877 w 360397"/>
              <a:gd name="connsiteY16" fmla="*/ 1492716 h 1921343"/>
              <a:gd name="connsiteX17" fmla="*/ 71439 w 360397"/>
              <a:gd name="connsiteY17" fmla="*/ 1492716 h 1921343"/>
              <a:gd name="connsiteX18" fmla="*/ 71439 w 360397"/>
              <a:gd name="connsiteY18" fmla="*/ 1564154 h 1921343"/>
              <a:gd name="connsiteX19" fmla="*/ 114319 w 360397"/>
              <a:gd name="connsiteY19" fmla="*/ 1692743 h 1921343"/>
              <a:gd name="connsiteX20" fmla="*/ 104794 w 360397"/>
              <a:gd name="connsiteY20" fmla="*/ 1768943 h 1921343"/>
              <a:gd name="connsiteX21" fmla="*/ 66694 w 360397"/>
              <a:gd name="connsiteY21" fmla="*/ 1854668 h 1921343"/>
              <a:gd name="connsiteX22" fmla="*/ 57169 w 360397"/>
              <a:gd name="connsiteY22" fmla="*/ 1892768 h 1921343"/>
              <a:gd name="connsiteX23" fmla="*/ 0 w 360397"/>
              <a:gd name="connsiteY23" fmla="*/ 1921343 h 1921343"/>
              <a:gd name="connsiteX0" fmla="*/ 95269 w 360397"/>
              <a:gd name="connsiteY0" fmla="*/ 92543 h 1921343"/>
              <a:gd name="connsiteX1" fmla="*/ 123844 w 360397"/>
              <a:gd name="connsiteY1" fmla="*/ 521168 h 1921343"/>
              <a:gd name="connsiteX2" fmla="*/ 209569 w 360397"/>
              <a:gd name="connsiteY2" fmla="*/ 549743 h 1921343"/>
              <a:gd name="connsiteX3" fmla="*/ 266719 w 360397"/>
              <a:gd name="connsiteY3" fmla="*/ 578318 h 1921343"/>
              <a:gd name="connsiteX4" fmla="*/ 323869 w 360397"/>
              <a:gd name="connsiteY4" fmla="*/ 616418 h 1921343"/>
              <a:gd name="connsiteX5" fmla="*/ 333394 w 360397"/>
              <a:gd name="connsiteY5" fmla="*/ 845018 h 1921343"/>
              <a:gd name="connsiteX6" fmla="*/ 314344 w 360397"/>
              <a:gd name="connsiteY6" fmla="*/ 997418 h 1921343"/>
              <a:gd name="connsiteX7" fmla="*/ 304819 w 360397"/>
              <a:gd name="connsiteY7" fmla="*/ 1025993 h 1921343"/>
              <a:gd name="connsiteX8" fmla="*/ 276244 w 360397"/>
              <a:gd name="connsiteY8" fmla="*/ 1054568 h 1921343"/>
              <a:gd name="connsiteX9" fmla="*/ 211934 w 360397"/>
              <a:gd name="connsiteY9" fmla="*/ 1061707 h 1921343"/>
              <a:gd name="connsiteX10" fmla="*/ 207188 w 360397"/>
              <a:gd name="connsiteY10" fmla="*/ 1235543 h 1921343"/>
              <a:gd name="connsiteX11" fmla="*/ 209569 w 360397"/>
              <a:gd name="connsiteY11" fmla="*/ 1264118 h 1921343"/>
              <a:gd name="connsiteX12" fmla="*/ 200044 w 360397"/>
              <a:gd name="connsiteY12" fmla="*/ 1330793 h 1921343"/>
              <a:gd name="connsiteX13" fmla="*/ 190519 w 360397"/>
              <a:gd name="connsiteY13" fmla="*/ 1359368 h 1921343"/>
              <a:gd name="connsiteX14" fmla="*/ 180994 w 360397"/>
              <a:gd name="connsiteY14" fmla="*/ 1397468 h 1921343"/>
              <a:gd name="connsiteX15" fmla="*/ 161944 w 360397"/>
              <a:gd name="connsiteY15" fmla="*/ 1492718 h 1921343"/>
              <a:gd name="connsiteX16" fmla="*/ 142877 w 360397"/>
              <a:gd name="connsiteY16" fmla="*/ 1492716 h 1921343"/>
              <a:gd name="connsiteX17" fmla="*/ 71439 w 360397"/>
              <a:gd name="connsiteY17" fmla="*/ 1492716 h 1921343"/>
              <a:gd name="connsiteX18" fmla="*/ 71439 w 360397"/>
              <a:gd name="connsiteY18" fmla="*/ 1564154 h 1921343"/>
              <a:gd name="connsiteX19" fmla="*/ 114319 w 360397"/>
              <a:gd name="connsiteY19" fmla="*/ 1692743 h 1921343"/>
              <a:gd name="connsiteX20" fmla="*/ 104794 w 360397"/>
              <a:gd name="connsiteY20" fmla="*/ 1768943 h 1921343"/>
              <a:gd name="connsiteX21" fmla="*/ 66694 w 360397"/>
              <a:gd name="connsiteY21" fmla="*/ 1854668 h 1921343"/>
              <a:gd name="connsiteX22" fmla="*/ 57169 w 360397"/>
              <a:gd name="connsiteY22" fmla="*/ 1892768 h 1921343"/>
              <a:gd name="connsiteX23" fmla="*/ 0 w 360397"/>
              <a:gd name="connsiteY23" fmla="*/ 1921343 h 1921343"/>
              <a:gd name="connsiteX0" fmla="*/ 142877 w 360397"/>
              <a:gd name="connsiteY0" fmla="*/ 0 h 2000263"/>
              <a:gd name="connsiteX1" fmla="*/ 123844 w 360397"/>
              <a:gd name="connsiteY1" fmla="*/ 600088 h 2000263"/>
              <a:gd name="connsiteX2" fmla="*/ 209569 w 360397"/>
              <a:gd name="connsiteY2" fmla="*/ 628663 h 2000263"/>
              <a:gd name="connsiteX3" fmla="*/ 266719 w 360397"/>
              <a:gd name="connsiteY3" fmla="*/ 657238 h 2000263"/>
              <a:gd name="connsiteX4" fmla="*/ 323869 w 360397"/>
              <a:gd name="connsiteY4" fmla="*/ 695338 h 2000263"/>
              <a:gd name="connsiteX5" fmla="*/ 333394 w 360397"/>
              <a:gd name="connsiteY5" fmla="*/ 923938 h 2000263"/>
              <a:gd name="connsiteX6" fmla="*/ 314344 w 360397"/>
              <a:gd name="connsiteY6" fmla="*/ 1076338 h 2000263"/>
              <a:gd name="connsiteX7" fmla="*/ 304819 w 360397"/>
              <a:gd name="connsiteY7" fmla="*/ 1104913 h 2000263"/>
              <a:gd name="connsiteX8" fmla="*/ 276244 w 360397"/>
              <a:gd name="connsiteY8" fmla="*/ 1133488 h 2000263"/>
              <a:gd name="connsiteX9" fmla="*/ 211934 w 360397"/>
              <a:gd name="connsiteY9" fmla="*/ 1140627 h 2000263"/>
              <a:gd name="connsiteX10" fmla="*/ 207188 w 360397"/>
              <a:gd name="connsiteY10" fmla="*/ 1314463 h 2000263"/>
              <a:gd name="connsiteX11" fmla="*/ 209569 w 360397"/>
              <a:gd name="connsiteY11" fmla="*/ 1343038 h 2000263"/>
              <a:gd name="connsiteX12" fmla="*/ 200044 w 360397"/>
              <a:gd name="connsiteY12" fmla="*/ 1409713 h 2000263"/>
              <a:gd name="connsiteX13" fmla="*/ 190519 w 360397"/>
              <a:gd name="connsiteY13" fmla="*/ 1438288 h 2000263"/>
              <a:gd name="connsiteX14" fmla="*/ 180994 w 360397"/>
              <a:gd name="connsiteY14" fmla="*/ 1476388 h 2000263"/>
              <a:gd name="connsiteX15" fmla="*/ 161944 w 360397"/>
              <a:gd name="connsiteY15" fmla="*/ 1571638 h 2000263"/>
              <a:gd name="connsiteX16" fmla="*/ 142877 w 360397"/>
              <a:gd name="connsiteY16" fmla="*/ 1571636 h 2000263"/>
              <a:gd name="connsiteX17" fmla="*/ 71439 w 360397"/>
              <a:gd name="connsiteY17" fmla="*/ 1571636 h 2000263"/>
              <a:gd name="connsiteX18" fmla="*/ 71439 w 360397"/>
              <a:gd name="connsiteY18" fmla="*/ 1643074 h 2000263"/>
              <a:gd name="connsiteX19" fmla="*/ 114319 w 360397"/>
              <a:gd name="connsiteY19" fmla="*/ 1771663 h 2000263"/>
              <a:gd name="connsiteX20" fmla="*/ 104794 w 360397"/>
              <a:gd name="connsiteY20" fmla="*/ 1847863 h 2000263"/>
              <a:gd name="connsiteX21" fmla="*/ 66694 w 360397"/>
              <a:gd name="connsiteY21" fmla="*/ 1933588 h 2000263"/>
              <a:gd name="connsiteX22" fmla="*/ 57169 w 360397"/>
              <a:gd name="connsiteY22" fmla="*/ 1971688 h 2000263"/>
              <a:gd name="connsiteX23" fmla="*/ 0 w 360397"/>
              <a:gd name="connsiteY23" fmla="*/ 2000263 h 2000263"/>
              <a:gd name="connsiteX0" fmla="*/ 142877 w 360397"/>
              <a:gd name="connsiteY0" fmla="*/ 0 h 2000263"/>
              <a:gd name="connsiteX1" fmla="*/ 123844 w 360397"/>
              <a:gd name="connsiteY1" fmla="*/ 600088 h 2000263"/>
              <a:gd name="connsiteX2" fmla="*/ 209569 w 360397"/>
              <a:gd name="connsiteY2" fmla="*/ 628663 h 2000263"/>
              <a:gd name="connsiteX3" fmla="*/ 266719 w 360397"/>
              <a:gd name="connsiteY3" fmla="*/ 657238 h 2000263"/>
              <a:gd name="connsiteX4" fmla="*/ 323869 w 360397"/>
              <a:gd name="connsiteY4" fmla="*/ 695338 h 2000263"/>
              <a:gd name="connsiteX5" fmla="*/ 333394 w 360397"/>
              <a:gd name="connsiteY5" fmla="*/ 923938 h 2000263"/>
              <a:gd name="connsiteX6" fmla="*/ 314344 w 360397"/>
              <a:gd name="connsiteY6" fmla="*/ 1076338 h 2000263"/>
              <a:gd name="connsiteX7" fmla="*/ 304819 w 360397"/>
              <a:gd name="connsiteY7" fmla="*/ 1104913 h 2000263"/>
              <a:gd name="connsiteX8" fmla="*/ 276244 w 360397"/>
              <a:gd name="connsiteY8" fmla="*/ 1133488 h 2000263"/>
              <a:gd name="connsiteX9" fmla="*/ 211934 w 360397"/>
              <a:gd name="connsiteY9" fmla="*/ 1140627 h 2000263"/>
              <a:gd name="connsiteX10" fmla="*/ 207188 w 360397"/>
              <a:gd name="connsiteY10" fmla="*/ 1314463 h 2000263"/>
              <a:gd name="connsiteX11" fmla="*/ 209569 w 360397"/>
              <a:gd name="connsiteY11" fmla="*/ 1343038 h 2000263"/>
              <a:gd name="connsiteX12" fmla="*/ 200044 w 360397"/>
              <a:gd name="connsiteY12" fmla="*/ 1409713 h 2000263"/>
              <a:gd name="connsiteX13" fmla="*/ 190519 w 360397"/>
              <a:gd name="connsiteY13" fmla="*/ 1438288 h 2000263"/>
              <a:gd name="connsiteX14" fmla="*/ 180994 w 360397"/>
              <a:gd name="connsiteY14" fmla="*/ 1476388 h 2000263"/>
              <a:gd name="connsiteX15" fmla="*/ 161944 w 360397"/>
              <a:gd name="connsiteY15" fmla="*/ 1571638 h 2000263"/>
              <a:gd name="connsiteX16" fmla="*/ 142877 w 360397"/>
              <a:gd name="connsiteY16" fmla="*/ 1571636 h 2000263"/>
              <a:gd name="connsiteX17" fmla="*/ 71439 w 360397"/>
              <a:gd name="connsiteY17" fmla="*/ 1571636 h 2000263"/>
              <a:gd name="connsiteX18" fmla="*/ 71439 w 360397"/>
              <a:gd name="connsiteY18" fmla="*/ 1643074 h 2000263"/>
              <a:gd name="connsiteX19" fmla="*/ 114319 w 360397"/>
              <a:gd name="connsiteY19" fmla="*/ 1771663 h 2000263"/>
              <a:gd name="connsiteX20" fmla="*/ 104794 w 360397"/>
              <a:gd name="connsiteY20" fmla="*/ 1847863 h 2000263"/>
              <a:gd name="connsiteX21" fmla="*/ 66694 w 360397"/>
              <a:gd name="connsiteY21" fmla="*/ 1933588 h 2000263"/>
              <a:gd name="connsiteX22" fmla="*/ 57169 w 360397"/>
              <a:gd name="connsiteY22" fmla="*/ 1971688 h 2000263"/>
              <a:gd name="connsiteX23" fmla="*/ 0 w 360397"/>
              <a:gd name="connsiteY23" fmla="*/ 2000263 h 200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0397" h="2000263">
                <a:moveTo>
                  <a:pt x="142877" y="0"/>
                </a:moveTo>
                <a:cubicBezTo>
                  <a:pt x="139021" y="180736"/>
                  <a:pt x="40931" y="78920"/>
                  <a:pt x="123844" y="600088"/>
                </a:cubicBezTo>
                <a:cubicBezTo>
                  <a:pt x="125539" y="610743"/>
                  <a:pt x="194434" y="618573"/>
                  <a:pt x="209569" y="628663"/>
                </a:cubicBezTo>
                <a:cubicBezTo>
                  <a:pt x="336424" y="713233"/>
                  <a:pt x="148413" y="591513"/>
                  <a:pt x="266719" y="657238"/>
                </a:cubicBezTo>
                <a:cubicBezTo>
                  <a:pt x="286733" y="668357"/>
                  <a:pt x="323869" y="695338"/>
                  <a:pt x="323869" y="695338"/>
                </a:cubicBezTo>
                <a:cubicBezTo>
                  <a:pt x="360397" y="804923"/>
                  <a:pt x="345806" y="737758"/>
                  <a:pt x="333394" y="923938"/>
                </a:cubicBezTo>
                <a:cubicBezTo>
                  <a:pt x="327937" y="1005791"/>
                  <a:pt x="331376" y="1016724"/>
                  <a:pt x="314344" y="1076338"/>
                </a:cubicBezTo>
                <a:cubicBezTo>
                  <a:pt x="311586" y="1085992"/>
                  <a:pt x="310388" y="1096559"/>
                  <a:pt x="304819" y="1104913"/>
                </a:cubicBezTo>
                <a:cubicBezTo>
                  <a:pt x="297347" y="1116121"/>
                  <a:pt x="285769" y="1123963"/>
                  <a:pt x="276244" y="1133488"/>
                </a:cubicBezTo>
                <a:lnTo>
                  <a:pt x="211934" y="1140627"/>
                </a:lnTo>
                <a:cubicBezTo>
                  <a:pt x="202409" y="1170789"/>
                  <a:pt x="215125" y="1289063"/>
                  <a:pt x="207188" y="1314463"/>
                </a:cubicBezTo>
                <a:lnTo>
                  <a:pt x="209569" y="1343038"/>
                </a:lnTo>
                <a:cubicBezTo>
                  <a:pt x="206394" y="1365263"/>
                  <a:pt x="204447" y="1387698"/>
                  <a:pt x="200044" y="1409713"/>
                </a:cubicBezTo>
                <a:cubicBezTo>
                  <a:pt x="198075" y="1419558"/>
                  <a:pt x="193277" y="1428634"/>
                  <a:pt x="190519" y="1438288"/>
                </a:cubicBezTo>
                <a:cubicBezTo>
                  <a:pt x="186923" y="1450875"/>
                  <a:pt x="183336" y="1463508"/>
                  <a:pt x="180994" y="1476388"/>
                </a:cubicBezTo>
                <a:cubicBezTo>
                  <a:pt x="163482" y="1572703"/>
                  <a:pt x="181505" y="1512954"/>
                  <a:pt x="161944" y="1571638"/>
                </a:cubicBezTo>
                <a:cubicBezTo>
                  <a:pt x="158769" y="1593863"/>
                  <a:pt x="147280" y="1549621"/>
                  <a:pt x="142877" y="1571636"/>
                </a:cubicBezTo>
                <a:cubicBezTo>
                  <a:pt x="140908" y="1581481"/>
                  <a:pt x="74197" y="1561982"/>
                  <a:pt x="71439" y="1571636"/>
                </a:cubicBezTo>
                <a:cubicBezTo>
                  <a:pt x="67843" y="1584223"/>
                  <a:pt x="75035" y="1630487"/>
                  <a:pt x="71439" y="1643074"/>
                </a:cubicBezTo>
                <a:cubicBezTo>
                  <a:pt x="62380" y="1674781"/>
                  <a:pt x="120274" y="1735931"/>
                  <a:pt x="114319" y="1771663"/>
                </a:cubicBezTo>
                <a:cubicBezTo>
                  <a:pt x="110111" y="1796912"/>
                  <a:pt x="110157" y="1822834"/>
                  <a:pt x="104794" y="1847863"/>
                </a:cubicBezTo>
                <a:cubicBezTo>
                  <a:pt x="94056" y="1897976"/>
                  <a:pt x="90081" y="1898508"/>
                  <a:pt x="66694" y="1933588"/>
                </a:cubicBezTo>
                <a:cubicBezTo>
                  <a:pt x="63519" y="1946288"/>
                  <a:pt x="63664" y="1960322"/>
                  <a:pt x="57169" y="1971688"/>
                </a:cubicBezTo>
                <a:cubicBezTo>
                  <a:pt x="50486" y="1983384"/>
                  <a:pt x="8624" y="1989915"/>
                  <a:pt x="0" y="2000263"/>
                </a:cubicBezTo>
              </a:path>
            </a:pathLst>
          </a:cu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1800"/>
          </a:p>
        </p:txBody>
      </p:sp>
      <p:sp>
        <p:nvSpPr>
          <p:cNvPr id="113" name="Freeform 112"/>
          <p:cNvSpPr/>
          <p:nvPr/>
        </p:nvSpPr>
        <p:spPr>
          <a:xfrm>
            <a:off x="2090738" y="4008438"/>
            <a:ext cx="2006600" cy="203200"/>
          </a:xfrm>
          <a:custGeom>
            <a:avLst/>
            <a:gdLst>
              <a:gd name="connsiteX0" fmla="*/ 2085975 w 2085975"/>
              <a:gd name="connsiteY0" fmla="*/ 116556 h 301736"/>
              <a:gd name="connsiteX1" fmla="*/ 1914525 w 2085975"/>
              <a:gd name="connsiteY1" fmla="*/ 49881 h 301736"/>
              <a:gd name="connsiteX2" fmla="*/ 1885950 w 2085975"/>
              <a:gd name="connsiteY2" fmla="*/ 40356 h 301736"/>
              <a:gd name="connsiteX3" fmla="*/ 1752600 w 2085975"/>
              <a:gd name="connsiteY3" fmla="*/ 21306 h 301736"/>
              <a:gd name="connsiteX4" fmla="*/ 1562100 w 2085975"/>
              <a:gd name="connsiteY4" fmla="*/ 21306 h 301736"/>
              <a:gd name="connsiteX5" fmla="*/ 1476375 w 2085975"/>
              <a:gd name="connsiteY5" fmla="*/ 30831 h 301736"/>
              <a:gd name="connsiteX6" fmla="*/ 1428750 w 2085975"/>
              <a:gd name="connsiteY6" fmla="*/ 40356 h 301736"/>
              <a:gd name="connsiteX7" fmla="*/ 1371600 w 2085975"/>
              <a:gd name="connsiteY7" fmla="*/ 49881 h 301736"/>
              <a:gd name="connsiteX8" fmla="*/ 1285875 w 2085975"/>
              <a:gd name="connsiteY8" fmla="*/ 59406 h 301736"/>
              <a:gd name="connsiteX9" fmla="*/ 1247775 w 2085975"/>
              <a:gd name="connsiteY9" fmla="*/ 68931 h 301736"/>
              <a:gd name="connsiteX10" fmla="*/ 1228725 w 2085975"/>
              <a:gd name="connsiteY10" fmla="*/ 97506 h 301736"/>
              <a:gd name="connsiteX11" fmla="*/ 1200150 w 2085975"/>
              <a:gd name="connsiteY11" fmla="*/ 116556 h 301736"/>
              <a:gd name="connsiteX12" fmla="*/ 1181100 w 2085975"/>
              <a:gd name="connsiteY12" fmla="*/ 145131 h 301736"/>
              <a:gd name="connsiteX13" fmla="*/ 866775 w 2085975"/>
              <a:gd name="connsiteY13" fmla="*/ 192756 h 301736"/>
              <a:gd name="connsiteX14" fmla="*/ 809625 w 2085975"/>
              <a:gd name="connsiteY14" fmla="*/ 135606 h 301736"/>
              <a:gd name="connsiteX15" fmla="*/ 752475 w 2085975"/>
              <a:gd name="connsiteY15" fmla="*/ 97506 h 301736"/>
              <a:gd name="connsiteX16" fmla="*/ 666750 w 2085975"/>
              <a:gd name="connsiteY16" fmla="*/ 87981 h 301736"/>
              <a:gd name="connsiteX17" fmla="*/ 133350 w 2085975"/>
              <a:gd name="connsiteY17" fmla="*/ 97506 h 301736"/>
              <a:gd name="connsiteX18" fmla="*/ 104775 w 2085975"/>
              <a:gd name="connsiteY18" fmla="*/ 107031 h 301736"/>
              <a:gd name="connsiteX19" fmla="*/ 19050 w 2085975"/>
              <a:gd name="connsiteY19" fmla="*/ 116556 h 301736"/>
              <a:gd name="connsiteX20" fmla="*/ 0 w 2085975"/>
              <a:gd name="connsiteY20" fmla="*/ 145131 h 301736"/>
              <a:gd name="connsiteX0" fmla="*/ 2085975 w 2085975"/>
              <a:gd name="connsiteY0" fmla="*/ 116556 h 301736"/>
              <a:gd name="connsiteX1" fmla="*/ 1914525 w 2085975"/>
              <a:gd name="connsiteY1" fmla="*/ 49881 h 301736"/>
              <a:gd name="connsiteX2" fmla="*/ 1885950 w 2085975"/>
              <a:gd name="connsiteY2" fmla="*/ 40356 h 301736"/>
              <a:gd name="connsiteX3" fmla="*/ 1752600 w 2085975"/>
              <a:gd name="connsiteY3" fmla="*/ 21306 h 301736"/>
              <a:gd name="connsiteX4" fmla="*/ 1562100 w 2085975"/>
              <a:gd name="connsiteY4" fmla="*/ 21306 h 301736"/>
              <a:gd name="connsiteX5" fmla="*/ 1476375 w 2085975"/>
              <a:gd name="connsiteY5" fmla="*/ 30831 h 301736"/>
              <a:gd name="connsiteX6" fmla="*/ 1428750 w 2085975"/>
              <a:gd name="connsiteY6" fmla="*/ 40356 h 301736"/>
              <a:gd name="connsiteX7" fmla="*/ 1371600 w 2085975"/>
              <a:gd name="connsiteY7" fmla="*/ 49881 h 301736"/>
              <a:gd name="connsiteX8" fmla="*/ 1285875 w 2085975"/>
              <a:gd name="connsiteY8" fmla="*/ 59406 h 301736"/>
              <a:gd name="connsiteX9" fmla="*/ 1247775 w 2085975"/>
              <a:gd name="connsiteY9" fmla="*/ 68931 h 301736"/>
              <a:gd name="connsiteX10" fmla="*/ 1228725 w 2085975"/>
              <a:gd name="connsiteY10" fmla="*/ 97506 h 301736"/>
              <a:gd name="connsiteX11" fmla="*/ 1200150 w 2085975"/>
              <a:gd name="connsiteY11" fmla="*/ 116556 h 301736"/>
              <a:gd name="connsiteX12" fmla="*/ 1181100 w 2085975"/>
              <a:gd name="connsiteY12" fmla="*/ 145131 h 301736"/>
              <a:gd name="connsiteX13" fmla="*/ 866775 w 2085975"/>
              <a:gd name="connsiteY13" fmla="*/ 192756 h 301736"/>
              <a:gd name="connsiteX14" fmla="*/ 809625 w 2085975"/>
              <a:gd name="connsiteY14" fmla="*/ 135606 h 301736"/>
              <a:gd name="connsiteX15" fmla="*/ 752475 w 2085975"/>
              <a:gd name="connsiteY15" fmla="*/ 97506 h 301736"/>
              <a:gd name="connsiteX16" fmla="*/ 666750 w 2085975"/>
              <a:gd name="connsiteY16" fmla="*/ 87981 h 301736"/>
              <a:gd name="connsiteX17" fmla="*/ 133350 w 2085975"/>
              <a:gd name="connsiteY17" fmla="*/ 97506 h 301736"/>
              <a:gd name="connsiteX18" fmla="*/ 104775 w 2085975"/>
              <a:gd name="connsiteY18" fmla="*/ 107031 h 301736"/>
              <a:gd name="connsiteX19" fmla="*/ 0 w 2085975"/>
              <a:gd name="connsiteY19" fmla="*/ 145131 h 301736"/>
              <a:gd name="connsiteX0" fmla="*/ 2024080 w 2024080"/>
              <a:gd name="connsiteY0" fmla="*/ 116556 h 301736"/>
              <a:gd name="connsiteX1" fmla="*/ 1852630 w 2024080"/>
              <a:gd name="connsiteY1" fmla="*/ 49881 h 301736"/>
              <a:gd name="connsiteX2" fmla="*/ 1824055 w 2024080"/>
              <a:gd name="connsiteY2" fmla="*/ 40356 h 301736"/>
              <a:gd name="connsiteX3" fmla="*/ 1690705 w 2024080"/>
              <a:gd name="connsiteY3" fmla="*/ 21306 h 301736"/>
              <a:gd name="connsiteX4" fmla="*/ 1500205 w 2024080"/>
              <a:gd name="connsiteY4" fmla="*/ 21306 h 301736"/>
              <a:gd name="connsiteX5" fmla="*/ 1414480 w 2024080"/>
              <a:gd name="connsiteY5" fmla="*/ 30831 h 301736"/>
              <a:gd name="connsiteX6" fmla="*/ 1366855 w 2024080"/>
              <a:gd name="connsiteY6" fmla="*/ 40356 h 301736"/>
              <a:gd name="connsiteX7" fmla="*/ 1309705 w 2024080"/>
              <a:gd name="connsiteY7" fmla="*/ 49881 h 301736"/>
              <a:gd name="connsiteX8" fmla="*/ 1223980 w 2024080"/>
              <a:gd name="connsiteY8" fmla="*/ 59406 h 301736"/>
              <a:gd name="connsiteX9" fmla="*/ 1185880 w 2024080"/>
              <a:gd name="connsiteY9" fmla="*/ 68931 h 301736"/>
              <a:gd name="connsiteX10" fmla="*/ 1166830 w 2024080"/>
              <a:gd name="connsiteY10" fmla="*/ 97506 h 301736"/>
              <a:gd name="connsiteX11" fmla="*/ 1138255 w 2024080"/>
              <a:gd name="connsiteY11" fmla="*/ 116556 h 301736"/>
              <a:gd name="connsiteX12" fmla="*/ 1119205 w 2024080"/>
              <a:gd name="connsiteY12" fmla="*/ 145131 h 301736"/>
              <a:gd name="connsiteX13" fmla="*/ 804880 w 2024080"/>
              <a:gd name="connsiteY13" fmla="*/ 192756 h 301736"/>
              <a:gd name="connsiteX14" fmla="*/ 747730 w 2024080"/>
              <a:gd name="connsiteY14" fmla="*/ 135606 h 301736"/>
              <a:gd name="connsiteX15" fmla="*/ 690580 w 2024080"/>
              <a:gd name="connsiteY15" fmla="*/ 97506 h 301736"/>
              <a:gd name="connsiteX16" fmla="*/ 604855 w 2024080"/>
              <a:gd name="connsiteY16" fmla="*/ 87981 h 301736"/>
              <a:gd name="connsiteX17" fmla="*/ 71455 w 2024080"/>
              <a:gd name="connsiteY17" fmla="*/ 97506 h 301736"/>
              <a:gd name="connsiteX18" fmla="*/ 42880 w 2024080"/>
              <a:gd name="connsiteY18" fmla="*/ 107031 h 301736"/>
              <a:gd name="connsiteX19" fmla="*/ 0 w 2024080"/>
              <a:gd name="connsiteY19" fmla="*/ 54643 h 301736"/>
              <a:gd name="connsiteX0" fmla="*/ 2024080 w 2024080"/>
              <a:gd name="connsiteY0" fmla="*/ 116556 h 354124"/>
              <a:gd name="connsiteX1" fmla="*/ 1852630 w 2024080"/>
              <a:gd name="connsiteY1" fmla="*/ 49881 h 354124"/>
              <a:gd name="connsiteX2" fmla="*/ 1824055 w 2024080"/>
              <a:gd name="connsiteY2" fmla="*/ 40356 h 354124"/>
              <a:gd name="connsiteX3" fmla="*/ 1690705 w 2024080"/>
              <a:gd name="connsiteY3" fmla="*/ 21306 h 354124"/>
              <a:gd name="connsiteX4" fmla="*/ 1500205 w 2024080"/>
              <a:gd name="connsiteY4" fmla="*/ 21306 h 354124"/>
              <a:gd name="connsiteX5" fmla="*/ 1414480 w 2024080"/>
              <a:gd name="connsiteY5" fmla="*/ 30831 h 354124"/>
              <a:gd name="connsiteX6" fmla="*/ 1366855 w 2024080"/>
              <a:gd name="connsiteY6" fmla="*/ 40356 h 354124"/>
              <a:gd name="connsiteX7" fmla="*/ 1309705 w 2024080"/>
              <a:gd name="connsiteY7" fmla="*/ 49881 h 354124"/>
              <a:gd name="connsiteX8" fmla="*/ 1223980 w 2024080"/>
              <a:gd name="connsiteY8" fmla="*/ 59406 h 354124"/>
              <a:gd name="connsiteX9" fmla="*/ 1185880 w 2024080"/>
              <a:gd name="connsiteY9" fmla="*/ 68931 h 354124"/>
              <a:gd name="connsiteX10" fmla="*/ 1166830 w 2024080"/>
              <a:gd name="connsiteY10" fmla="*/ 97506 h 354124"/>
              <a:gd name="connsiteX11" fmla="*/ 1138255 w 2024080"/>
              <a:gd name="connsiteY11" fmla="*/ 116556 h 354124"/>
              <a:gd name="connsiteX12" fmla="*/ 1071569 w 2024080"/>
              <a:gd name="connsiteY12" fmla="*/ 197519 h 354124"/>
              <a:gd name="connsiteX13" fmla="*/ 804880 w 2024080"/>
              <a:gd name="connsiteY13" fmla="*/ 192756 h 354124"/>
              <a:gd name="connsiteX14" fmla="*/ 747730 w 2024080"/>
              <a:gd name="connsiteY14" fmla="*/ 135606 h 354124"/>
              <a:gd name="connsiteX15" fmla="*/ 690580 w 2024080"/>
              <a:gd name="connsiteY15" fmla="*/ 97506 h 354124"/>
              <a:gd name="connsiteX16" fmla="*/ 604855 w 2024080"/>
              <a:gd name="connsiteY16" fmla="*/ 87981 h 354124"/>
              <a:gd name="connsiteX17" fmla="*/ 71455 w 2024080"/>
              <a:gd name="connsiteY17" fmla="*/ 97506 h 354124"/>
              <a:gd name="connsiteX18" fmla="*/ 42880 w 2024080"/>
              <a:gd name="connsiteY18" fmla="*/ 107031 h 354124"/>
              <a:gd name="connsiteX19" fmla="*/ 0 w 2024080"/>
              <a:gd name="connsiteY19" fmla="*/ 54643 h 354124"/>
              <a:gd name="connsiteX0" fmla="*/ 2024080 w 2024080"/>
              <a:gd name="connsiteY0" fmla="*/ 116556 h 354124"/>
              <a:gd name="connsiteX1" fmla="*/ 1852630 w 2024080"/>
              <a:gd name="connsiteY1" fmla="*/ 49881 h 354124"/>
              <a:gd name="connsiteX2" fmla="*/ 1824055 w 2024080"/>
              <a:gd name="connsiteY2" fmla="*/ 40356 h 354124"/>
              <a:gd name="connsiteX3" fmla="*/ 1690705 w 2024080"/>
              <a:gd name="connsiteY3" fmla="*/ 21306 h 354124"/>
              <a:gd name="connsiteX4" fmla="*/ 1500205 w 2024080"/>
              <a:gd name="connsiteY4" fmla="*/ 21306 h 354124"/>
              <a:gd name="connsiteX5" fmla="*/ 1414480 w 2024080"/>
              <a:gd name="connsiteY5" fmla="*/ 30831 h 354124"/>
              <a:gd name="connsiteX6" fmla="*/ 1366855 w 2024080"/>
              <a:gd name="connsiteY6" fmla="*/ 40356 h 354124"/>
              <a:gd name="connsiteX7" fmla="*/ 1309705 w 2024080"/>
              <a:gd name="connsiteY7" fmla="*/ 49881 h 354124"/>
              <a:gd name="connsiteX8" fmla="*/ 1223980 w 2024080"/>
              <a:gd name="connsiteY8" fmla="*/ 59406 h 354124"/>
              <a:gd name="connsiteX9" fmla="*/ 1185880 w 2024080"/>
              <a:gd name="connsiteY9" fmla="*/ 68931 h 354124"/>
              <a:gd name="connsiteX10" fmla="*/ 1166830 w 2024080"/>
              <a:gd name="connsiteY10" fmla="*/ 97506 h 354124"/>
              <a:gd name="connsiteX11" fmla="*/ 1138255 w 2024080"/>
              <a:gd name="connsiteY11" fmla="*/ 116556 h 354124"/>
              <a:gd name="connsiteX12" fmla="*/ 1071569 w 2024080"/>
              <a:gd name="connsiteY12" fmla="*/ 197519 h 354124"/>
              <a:gd name="connsiteX13" fmla="*/ 804880 w 2024080"/>
              <a:gd name="connsiteY13" fmla="*/ 192756 h 354124"/>
              <a:gd name="connsiteX14" fmla="*/ 747730 w 2024080"/>
              <a:gd name="connsiteY14" fmla="*/ 135606 h 354124"/>
              <a:gd name="connsiteX15" fmla="*/ 690580 w 2024080"/>
              <a:gd name="connsiteY15" fmla="*/ 97506 h 354124"/>
              <a:gd name="connsiteX16" fmla="*/ 604855 w 2024080"/>
              <a:gd name="connsiteY16" fmla="*/ 87981 h 354124"/>
              <a:gd name="connsiteX17" fmla="*/ 71455 w 2024080"/>
              <a:gd name="connsiteY17" fmla="*/ 97506 h 354124"/>
              <a:gd name="connsiteX18" fmla="*/ 42880 w 2024080"/>
              <a:gd name="connsiteY18" fmla="*/ 107031 h 354124"/>
              <a:gd name="connsiteX19" fmla="*/ 0 w 2024080"/>
              <a:gd name="connsiteY19" fmla="*/ 54643 h 354124"/>
              <a:gd name="connsiteX0" fmla="*/ 2024080 w 2024080"/>
              <a:gd name="connsiteY0" fmla="*/ 116556 h 354124"/>
              <a:gd name="connsiteX1" fmla="*/ 1852630 w 2024080"/>
              <a:gd name="connsiteY1" fmla="*/ 49881 h 354124"/>
              <a:gd name="connsiteX2" fmla="*/ 1824055 w 2024080"/>
              <a:gd name="connsiteY2" fmla="*/ 40356 h 354124"/>
              <a:gd name="connsiteX3" fmla="*/ 1690705 w 2024080"/>
              <a:gd name="connsiteY3" fmla="*/ 21306 h 354124"/>
              <a:gd name="connsiteX4" fmla="*/ 1500205 w 2024080"/>
              <a:gd name="connsiteY4" fmla="*/ 21306 h 354124"/>
              <a:gd name="connsiteX5" fmla="*/ 1414480 w 2024080"/>
              <a:gd name="connsiteY5" fmla="*/ 30831 h 354124"/>
              <a:gd name="connsiteX6" fmla="*/ 1366855 w 2024080"/>
              <a:gd name="connsiteY6" fmla="*/ 40356 h 354124"/>
              <a:gd name="connsiteX7" fmla="*/ 1309705 w 2024080"/>
              <a:gd name="connsiteY7" fmla="*/ 49881 h 354124"/>
              <a:gd name="connsiteX8" fmla="*/ 1223980 w 2024080"/>
              <a:gd name="connsiteY8" fmla="*/ 59406 h 354124"/>
              <a:gd name="connsiteX9" fmla="*/ 1185880 w 2024080"/>
              <a:gd name="connsiteY9" fmla="*/ 68931 h 354124"/>
              <a:gd name="connsiteX10" fmla="*/ 1166830 w 2024080"/>
              <a:gd name="connsiteY10" fmla="*/ 97506 h 354124"/>
              <a:gd name="connsiteX11" fmla="*/ 1138255 w 2024080"/>
              <a:gd name="connsiteY11" fmla="*/ 116556 h 354124"/>
              <a:gd name="connsiteX12" fmla="*/ 1071569 w 2024080"/>
              <a:gd name="connsiteY12" fmla="*/ 197519 h 354124"/>
              <a:gd name="connsiteX13" fmla="*/ 804880 w 2024080"/>
              <a:gd name="connsiteY13" fmla="*/ 192756 h 354124"/>
              <a:gd name="connsiteX14" fmla="*/ 747730 w 2024080"/>
              <a:gd name="connsiteY14" fmla="*/ 135606 h 354124"/>
              <a:gd name="connsiteX15" fmla="*/ 690580 w 2024080"/>
              <a:gd name="connsiteY15" fmla="*/ 97506 h 354124"/>
              <a:gd name="connsiteX16" fmla="*/ 604855 w 2024080"/>
              <a:gd name="connsiteY16" fmla="*/ 87981 h 354124"/>
              <a:gd name="connsiteX17" fmla="*/ 71455 w 2024080"/>
              <a:gd name="connsiteY17" fmla="*/ 97506 h 354124"/>
              <a:gd name="connsiteX18" fmla="*/ 42880 w 2024080"/>
              <a:gd name="connsiteY18" fmla="*/ 107031 h 354124"/>
              <a:gd name="connsiteX19" fmla="*/ 0 w 2024080"/>
              <a:gd name="connsiteY19" fmla="*/ 54643 h 354124"/>
              <a:gd name="connsiteX0" fmla="*/ 2024080 w 2024080"/>
              <a:gd name="connsiteY0" fmla="*/ 116556 h 354124"/>
              <a:gd name="connsiteX1" fmla="*/ 1852630 w 2024080"/>
              <a:gd name="connsiteY1" fmla="*/ 49881 h 354124"/>
              <a:gd name="connsiteX2" fmla="*/ 1824055 w 2024080"/>
              <a:gd name="connsiteY2" fmla="*/ 40356 h 354124"/>
              <a:gd name="connsiteX3" fmla="*/ 1690705 w 2024080"/>
              <a:gd name="connsiteY3" fmla="*/ 21306 h 354124"/>
              <a:gd name="connsiteX4" fmla="*/ 1500205 w 2024080"/>
              <a:gd name="connsiteY4" fmla="*/ 21306 h 354124"/>
              <a:gd name="connsiteX5" fmla="*/ 1414480 w 2024080"/>
              <a:gd name="connsiteY5" fmla="*/ 30831 h 354124"/>
              <a:gd name="connsiteX6" fmla="*/ 1366855 w 2024080"/>
              <a:gd name="connsiteY6" fmla="*/ 40356 h 354124"/>
              <a:gd name="connsiteX7" fmla="*/ 1309705 w 2024080"/>
              <a:gd name="connsiteY7" fmla="*/ 49881 h 354124"/>
              <a:gd name="connsiteX8" fmla="*/ 1223980 w 2024080"/>
              <a:gd name="connsiteY8" fmla="*/ 59406 h 354124"/>
              <a:gd name="connsiteX9" fmla="*/ 1185880 w 2024080"/>
              <a:gd name="connsiteY9" fmla="*/ 68931 h 354124"/>
              <a:gd name="connsiteX10" fmla="*/ 1166830 w 2024080"/>
              <a:gd name="connsiteY10" fmla="*/ 97506 h 354124"/>
              <a:gd name="connsiteX11" fmla="*/ 1138255 w 2024080"/>
              <a:gd name="connsiteY11" fmla="*/ 116556 h 354124"/>
              <a:gd name="connsiteX12" fmla="*/ 1071569 w 2024080"/>
              <a:gd name="connsiteY12" fmla="*/ 197519 h 354124"/>
              <a:gd name="connsiteX13" fmla="*/ 804880 w 2024080"/>
              <a:gd name="connsiteY13" fmla="*/ 192756 h 354124"/>
              <a:gd name="connsiteX14" fmla="*/ 747730 w 2024080"/>
              <a:gd name="connsiteY14" fmla="*/ 135606 h 354124"/>
              <a:gd name="connsiteX15" fmla="*/ 690580 w 2024080"/>
              <a:gd name="connsiteY15" fmla="*/ 97506 h 354124"/>
              <a:gd name="connsiteX16" fmla="*/ 604855 w 2024080"/>
              <a:gd name="connsiteY16" fmla="*/ 87981 h 354124"/>
              <a:gd name="connsiteX17" fmla="*/ 71455 w 2024080"/>
              <a:gd name="connsiteY17" fmla="*/ 97506 h 354124"/>
              <a:gd name="connsiteX18" fmla="*/ 42880 w 2024080"/>
              <a:gd name="connsiteY18" fmla="*/ 107031 h 354124"/>
              <a:gd name="connsiteX19" fmla="*/ 0 w 2024080"/>
              <a:gd name="connsiteY19" fmla="*/ 54643 h 354124"/>
              <a:gd name="connsiteX0" fmla="*/ 2024080 w 2024080"/>
              <a:gd name="connsiteY0" fmla="*/ 116556 h 192756"/>
              <a:gd name="connsiteX1" fmla="*/ 1852630 w 2024080"/>
              <a:gd name="connsiteY1" fmla="*/ 49881 h 192756"/>
              <a:gd name="connsiteX2" fmla="*/ 1824055 w 2024080"/>
              <a:gd name="connsiteY2" fmla="*/ 40356 h 192756"/>
              <a:gd name="connsiteX3" fmla="*/ 1690705 w 2024080"/>
              <a:gd name="connsiteY3" fmla="*/ 21306 h 192756"/>
              <a:gd name="connsiteX4" fmla="*/ 1500205 w 2024080"/>
              <a:gd name="connsiteY4" fmla="*/ 21306 h 192756"/>
              <a:gd name="connsiteX5" fmla="*/ 1414480 w 2024080"/>
              <a:gd name="connsiteY5" fmla="*/ 30831 h 192756"/>
              <a:gd name="connsiteX6" fmla="*/ 1366855 w 2024080"/>
              <a:gd name="connsiteY6" fmla="*/ 40356 h 192756"/>
              <a:gd name="connsiteX7" fmla="*/ 1309705 w 2024080"/>
              <a:gd name="connsiteY7" fmla="*/ 49881 h 192756"/>
              <a:gd name="connsiteX8" fmla="*/ 1223980 w 2024080"/>
              <a:gd name="connsiteY8" fmla="*/ 59406 h 192756"/>
              <a:gd name="connsiteX9" fmla="*/ 1185880 w 2024080"/>
              <a:gd name="connsiteY9" fmla="*/ 68931 h 192756"/>
              <a:gd name="connsiteX10" fmla="*/ 1166830 w 2024080"/>
              <a:gd name="connsiteY10" fmla="*/ 97506 h 192756"/>
              <a:gd name="connsiteX11" fmla="*/ 1138255 w 2024080"/>
              <a:gd name="connsiteY11" fmla="*/ 116556 h 192756"/>
              <a:gd name="connsiteX12" fmla="*/ 804880 w 2024080"/>
              <a:gd name="connsiteY12" fmla="*/ 192756 h 192756"/>
              <a:gd name="connsiteX13" fmla="*/ 747730 w 2024080"/>
              <a:gd name="connsiteY13" fmla="*/ 135606 h 192756"/>
              <a:gd name="connsiteX14" fmla="*/ 690580 w 2024080"/>
              <a:gd name="connsiteY14" fmla="*/ 97506 h 192756"/>
              <a:gd name="connsiteX15" fmla="*/ 604855 w 2024080"/>
              <a:gd name="connsiteY15" fmla="*/ 87981 h 192756"/>
              <a:gd name="connsiteX16" fmla="*/ 71455 w 2024080"/>
              <a:gd name="connsiteY16" fmla="*/ 97506 h 192756"/>
              <a:gd name="connsiteX17" fmla="*/ 42880 w 2024080"/>
              <a:gd name="connsiteY17" fmla="*/ 107031 h 192756"/>
              <a:gd name="connsiteX18" fmla="*/ 0 w 2024080"/>
              <a:gd name="connsiteY18" fmla="*/ 54643 h 192756"/>
              <a:gd name="connsiteX0" fmla="*/ 2024080 w 2024080"/>
              <a:gd name="connsiteY0" fmla="*/ 116556 h 203869"/>
              <a:gd name="connsiteX1" fmla="*/ 1852630 w 2024080"/>
              <a:gd name="connsiteY1" fmla="*/ 49881 h 203869"/>
              <a:gd name="connsiteX2" fmla="*/ 1824055 w 2024080"/>
              <a:gd name="connsiteY2" fmla="*/ 40356 h 203869"/>
              <a:gd name="connsiteX3" fmla="*/ 1690705 w 2024080"/>
              <a:gd name="connsiteY3" fmla="*/ 21306 h 203869"/>
              <a:gd name="connsiteX4" fmla="*/ 1500205 w 2024080"/>
              <a:gd name="connsiteY4" fmla="*/ 21306 h 203869"/>
              <a:gd name="connsiteX5" fmla="*/ 1414480 w 2024080"/>
              <a:gd name="connsiteY5" fmla="*/ 30831 h 203869"/>
              <a:gd name="connsiteX6" fmla="*/ 1366855 w 2024080"/>
              <a:gd name="connsiteY6" fmla="*/ 40356 h 203869"/>
              <a:gd name="connsiteX7" fmla="*/ 1309705 w 2024080"/>
              <a:gd name="connsiteY7" fmla="*/ 49881 h 203869"/>
              <a:gd name="connsiteX8" fmla="*/ 1223980 w 2024080"/>
              <a:gd name="connsiteY8" fmla="*/ 59406 h 203869"/>
              <a:gd name="connsiteX9" fmla="*/ 1185880 w 2024080"/>
              <a:gd name="connsiteY9" fmla="*/ 68931 h 203869"/>
              <a:gd name="connsiteX10" fmla="*/ 1166830 w 2024080"/>
              <a:gd name="connsiteY10" fmla="*/ 97506 h 203869"/>
              <a:gd name="connsiteX11" fmla="*/ 1140646 w 2024080"/>
              <a:gd name="connsiteY11" fmla="*/ 187994 h 203869"/>
              <a:gd name="connsiteX12" fmla="*/ 804880 w 2024080"/>
              <a:gd name="connsiteY12" fmla="*/ 192756 h 203869"/>
              <a:gd name="connsiteX13" fmla="*/ 747730 w 2024080"/>
              <a:gd name="connsiteY13" fmla="*/ 135606 h 203869"/>
              <a:gd name="connsiteX14" fmla="*/ 690580 w 2024080"/>
              <a:gd name="connsiteY14" fmla="*/ 97506 h 203869"/>
              <a:gd name="connsiteX15" fmla="*/ 604855 w 2024080"/>
              <a:gd name="connsiteY15" fmla="*/ 87981 h 203869"/>
              <a:gd name="connsiteX16" fmla="*/ 71455 w 2024080"/>
              <a:gd name="connsiteY16" fmla="*/ 97506 h 203869"/>
              <a:gd name="connsiteX17" fmla="*/ 42880 w 2024080"/>
              <a:gd name="connsiteY17" fmla="*/ 107031 h 203869"/>
              <a:gd name="connsiteX18" fmla="*/ 0 w 2024080"/>
              <a:gd name="connsiteY18" fmla="*/ 54643 h 203869"/>
              <a:gd name="connsiteX0" fmla="*/ 2000263 w 2006365"/>
              <a:gd name="connsiteY0" fmla="*/ 126081 h 203869"/>
              <a:gd name="connsiteX1" fmla="*/ 1852630 w 2006365"/>
              <a:gd name="connsiteY1" fmla="*/ 49881 h 203869"/>
              <a:gd name="connsiteX2" fmla="*/ 1824055 w 2006365"/>
              <a:gd name="connsiteY2" fmla="*/ 40356 h 203869"/>
              <a:gd name="connsiteX3" fmla="*/ 1690705 w 2006365"/>
              <a:gd name="connsiteY3" fmla="*/ 21306 h 203869"/>
              <a:gd name="connsiteX4" fmla="*/ 1500205 w 2006365"/>
              <a:gd name="connsiteY4" fmla="*/ 21306 h 203869"/>
              <a:gd name="connsiteX5" fmla="*/ 1414480 w 2006365"/>
              <a:gd name="connsiteY5" fmla="*/ 30831 h 203869"/>
              <a:gd name="connsiteX6" fmla="*/ 1366855 w 2006365"/>
              <a:gd name="connsiteY6" fmla="*/ 40356 h 203869"/>
              <a:gd name="connsiteX7" fmla="*/ 1309705 w 2006365"/>
              <a:gd name="connsiteY7" fmla="*/ 49881 h 203869"/>
              <a:gd name="connsiteX8" fmla="*/ 1223980 w 2006365"/>
              <a:gd name="connsiteY8" fmla="*/ 59406 h 203869"/>
              <a:gd name="connsiteX9" fmla="*/ 1185880 w 2006365"/>
              <a:gd name="connsiteY9" fmla="*/ 68931 h 203869"/>
              <a:gd name="connsiteX10" fmla="*/ 1166830 w 2006365"/>
              <a:gd name="connsiteY10" fmla="*/ 97506 h 203869"/>
              <a:gd name="connsiteX11" fmla="*/ 1140646 w 2006365"/>
              <a:gd name="connsiteY11" fmla="*/ 187994 h 203869"/>
              <a:gd name="connsiteX12" fmla="*/ 804880 w 2006365"/>
              <a:gd name="connsiteY12" fmla="*/ 192756 h 203869"/>
              <a:gd name="connsiteX13" fmla="*/ 747730 w 2006365"/>
              <a:gd name="connsiteY13" fmla="*/ 135606 h 203869"/>
              <a:gd name="connsiteX14" fmla="*/ 690580 w 2006365"/>
              <a:gd name="connsiteY14" fmla="*/ 97506 h 203869"/>
              <a:gd name="connsiteX15" fmla="*/ 604855 w 2006365"/>
              <a:gd name="connsiteY15" fmla="*/ 87981 h 203869"/>
              <a:gd name="connsiteX16" fmla="*/ 71455 w 2006365"/>
              <a:gd name="connsiteY16" fmla="*/ 97506 h 203869"/>
              <a:gd name="connsiteX17" fmla="*/ 42880 w 2006365"/>
              <a:gd name="connsiteY17" fmla="*/ 107031 h 203869"/>
              <a:gd name="connsiteX18" fmla="*/ 0 w 2006365"/>
              <a:gd name="connsiteY18" fmla="*/ 54643 h 203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06365" h="203869">
                <a:moveTo>
                  <a:pt x="2000263" y="126081"/>
                </a:moveTo>
                <a:cubicBezTo>
                  <a:pt x="1929918" y="79184"/>
                  <a:pt x="2006365" y="101126"/>
                  <a:pt x="1852630" y="49881"/>
                </a:cubicBezTo>
                <a:cubicBezTo>
                  <a:pt x="1843105" y="46706"/>
                  <a:pt x="1833900" y="42325"/>
                  <a:pt x="1824055" y="40356"/>
                </a:cubicBezTo>
                <a:cubicBezTo>
                  <a:pt x="1748237" y="25192"/>
                  <a:pt x="1792520" y="32619"/>
                  <a:pt x="1690705" y="21306"/>
                </a:cubicBezTo>
                <a:cubicBezTo>
                  <a:pt x="1605482" y="0"/>
                  <a:pt x="1656896" y="8771"/>
                  <a:pt x="1500205" y="21306"/>
                </a:cubicBezTo>
                <a:cubicBezTo>
                  <a:pt x="1471546" y="23599"/>
                  <a:pt x="1442942" y="26765"/>
                  <a:pt x="1414480" y="30831"/>
                </a:cubicBezTo>
                <a:cubicBezTo>
                  <a:pt x="1398453" y="33121"/>
                  <a:pt x="1382783" y="37460"/>
                  <a:pt x="1366855" y="40356"/>
                </a:cubicBezTo>
                <a:cubicBezTo>
                  <a:pt x="1347854" y="43811"/>
                  <a:pt x="1328848" y="47329"/>
                  <a:pt x="1309705" y="49881"/>
                </a:cubicBezTo>
                <a:cubicBezTo>
                  <a:pt x="1281206" y="53681"/>
                  <a:pt x="1252555" y="56231"/>
                  <a:pt x="1223980" y="59406"/>
                </a:cubicBezTo>
                <a:cubicBezTo>
                  <a:pt x="1211280" y="62581"/>
                  <a:pt x="1196772" y="61669"/>
                  <a:pt x="1185880" y="68931"/>
                </a:cubicBezTo>
                <a:cubicBezTo>
                  <a:pt x="1176355" y="75281"/>
                  <a:pt x="1174369" y="77662"/>
                  <a:pt x="1166830" y="97506"/>
                </a:cubicBezTo>
                <a:cubicBezTo>
                  <a:pt x="1159291" y="117350"/>
                  <a:pt x="1150171" y="181644"/>
                  <a:pt x="1140646" y="187994"/>
                </a:cubicBezTo>
                <a:cubicBezTo>
                  <a:pt x="1080321" y="203869"/>
                  <a:pt x="869968" y="189581"/>
                  <a:pt x="804880" y="192756"/>
                </a:cubicBezTo>
                <a:cubicBezTo>
                  <a:pt x="749956" y="191040"/>
                  <a:pt x="766780" y="151481"/>
                  <a:pt x="747730" y="135606"/>
                </a:cubicBezTo>
                <a:cubicBezTo>
                  <a:pt x="723152" y="111028"/>
                  <a:pt x="723663" y="103020"/>
                  <a:pt x="690580" y="97506"/>
                </a:cubicBezTo>
                <a:cubicBezTo>
                  <a:pt x="662220" y="92779"/>
                  <a:pt x="633430" y="91156"/>
                  <a:pt x="604855" y="87981"/>
                </a:cubicBezTo>
                <a:lnTo>
                  <a:pt x="71455" y="97506"/>
                </a:lnTo>
                <a:cubicBezTo>
                  <a:pt x="61421" y="97846"/>
                  <a:pt x="52784" y="105380"/>
                  <a:pt x="42880" y="107031"/>
                </a:cubicBezTo>
                <a:lnTo>
                  <a:pt x="0" y="54643"/>
                </a:lnTo>
              </a:path>
            </a:pathLst>
          </a:cu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1800"/>
          </a:p>
        </p:txBody>
      </p:sp>
      <p:sp>
        <p:nvSpPr>
          <p:cNvPr id="114" name="Rectangle 113"/>
          <p:cNvSpPr/>
          <p:nvPr/>
        </p:nvSpPr>
        <p:spPr>
          <a:xfrm>
            <a:off x="304800" y="2133600"/>
            <a:ext cx="3786188" cy="38576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15" name="Rectangle 114"/>
          <p:cNvSpPr/>
          <p:nvPr/>
        </p:nvSpPr>
        <p:spPr>
          <a:xfrm>
            <a:off x="6091238" y="3705225"/>
            <a:ext cx="1071562" cy="571500"/>
          </a:xfrm>
          <a:prstGeom prst="rect">
            <a:avLst/>
          </a:prstGeom>
          <a:solidFill>
            <a:schemeClr val="bg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16" name="Cross 115"/>
          <p:cNvSpPr/>
          <p:nvPr/>
        </p:nvSpPr>
        <p:spPr>
          <a:xfrm>
            <a:off x="7162800" y="3633788"/>
            <a:ext cx="714375" cy="714375"/>
          </a:xfrm>
          <a:prstGeom prst="plus">
            <a:avLst>
              <a:gd name="adj" fmla="val 36947"/>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17" name="Rectangle 116"/>
          <p:cNvSpPr/>
          <p:nvPr/>
        </p:nvSpPr>
        <p:spPr>
          <a:xfrm rot="5400000">
            <a:off x="6984206" y="2812257"/>
            <a:ext cx="1071563" cy="571500"/>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18" name="L-Shape 117"/>
          <p:cNvSpPr/>
          <p:nvPr/>
        </p:nvSpPr>
        <p:spPr>
          <a:xfrm rot="5400000">
            <a:off x="6627020" y="2812256"/>
            <a:ext cx="500062" cy="714375"/>
          </a:xfrm>
          <a:prstGeom prst="corner">
            <a:avLst>
              <a:gd name="adj1" fmla="val 35588"/>
              <a:gd name="adj2" fmla="val 36000"/>
            </a:avLst>
          </a:prstGeom>
          <a:solidFill>
            <a:schemeClr val="bg1">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19" name="Rectangle 118"/>
          <p:cNvSpPr/>
          <p:nvPr/>
        </p:nvSpPr>
        <p:spPr>
          <a:xfrm rot="5400000">
            <a:off x="6055518" y="3669507"/>
            <a:ext cx="1071563" cy="571500"/>
          </a:xfrm>
          <a:prstGeom prst="rect">
            <a:avLst/>
          </a:prstGeom>
          <a:solidFill>
            <a:schemeClr val="bg1">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0" name="L-Shape 119"/>
          <p:cNvSpPr/>
          <p:nvPr/>
        </p:nvSpPr>
        <p:spPr>
          <a:xfrm>
            <a:off x="6519863" y="4491038"/>
            <a:ext cx="714375" cy="500062"/>
          </a:xfrm>
          <a:prstGeom prst="corner">
            <a:avLst>
              <a:gd name="adj1" fmla="val 34667"/>
              <a:gd name="adj2" fmla="val 38182"/>
            </a:avLst>
          </a:prstGeom>
          <a:solidFill>
            <a:schemeClr val="bg1">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1" name="Rectangle 120"/>
          <p:cNvSpPr/>
          <p:nvPr/>
        </p:nvSpPr>
        <p:spPr>
          <a:xfrm rot="5400000">
            <a:off x="6984207" y="4598194"/>
            <a:ext cx="1071562" cy="571500"/>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2" name="Rectangle 121"/>
          <p:cNvSpPr/>
          <p:nvPr/>
        </p:nvSpPr>
        <p:spPr>
          <a:xfrm rot="10800000">
            <a:off x="7877175" y="3705225"/>
            <a:ext cx="1071563" cy="571500"/>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3" name="Rectangle 122"/>
          <p:cNvSpPr/>
          <p:nvPr/>
        </p:nvSpPr>
        <p:spPr>
          <a:xfrm rot="10800000">
            <a:off x="4662488" y="3705225"/>
            <a:ext cx="1071562" cy="571500"/>
          </a:xfrm>
          <a:prstGeom prst="rect">
            <a:avLst/>
          </a:prstGeom>
          <a:solidFill>
            <a:schemeClr val="bg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4" name="Rectangle 123"/>
          <p:cNvSpPr/>
          <p:nvPr/>
        </p:nvSpPr>
        <p:spPr>
          <a:xfrm rot="10800000">
            <a:off x="5734050" y="3919538"/>
            <a:ext cx="357188" cy="152400"/>
          </a:xfrm>
          <a:prstGeom prst="rect">
            <a:avLst/>
          </a:prstGeom>
          <a:solidFill>
            <a:schemeClr val="bg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5" name="Rectangle 124"/>
          <p:cNvSpPr/>
          <p:nvPr/>
        </p:nvSpPr>
        <p:spPr>
          <a:xfrm>
            <a:off x="5624513" y="3963988"/>
            <a:ext cx="214312" cy="6032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6" name="Rectangle 125"/>
          <p:cNvSpPr/>
          <p:nvPr/>
        </p:nvSpPr>
        <p:spPr>
          <a:xfrm>
            <a:off x="6078538" y="3965575"/>
            <a:ext cx="82550" cy="587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7" name="Rectangle 126"/>
          <p:cNvSpPr/>
          <p:nvPr/>
        </p:nvSpPr>
        <p:spPr>
          <a:xfrm flipV="1">
            <a:off x="7091363" y="3949700"/>
            <a:ext cx="85725" cy="841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8" name="Rectangle 127"/>
          <p:cNvSpPr/>
          <p:nvPr/>
        </p:nvSpPr>
        <p:spPr>
          <a:xfrm flipV="1">
            <a:off x="7834313" y="3951288"/>
            <a:ext cx="85725" cy="825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29" name="Rectangle 128"/>
          <p:cNvSpPr/>
          <p:nvPr/>
        </p:nvSpPr>
        <p:spPr>
          <a:xfrm flipV="1">
            <a:off x="7481888" y="3595688"/>
            <a:ext cx="85725" cy="84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30" name="Rectangle 129"/>
          <p:cNvSpPr/>
          <p:nvPr/>
        </p:nvSpPr>
        <p:spPr>
          <a:xfrm flipV="1">
            <a:off x="7478713" y="4308475"/>
            <a:ext cx="85725" cy="825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31" name="Rectangle 130"/>
          <p:cNvSpPr/>
          <p:nvPr/>
        </p:nvSpPr>
        <p:spPr>
          <a:xfrm flipV="1">
            <a:off x="7164388" y="2962275"/>
            <a:ext cx="85725" cy="8413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32" name="Rectangle 131"/>
          <p:cNvSpPr/>
          <p:nvPr/>
        </p:nvSpPr>
        <p:spPr>
          <a:xfrm flipV="1">
            <a:off x="7158038" y="4862513"/>
            <a:ext cx="85725" cy="8413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33" name="Rectangle 132"/>
          <p:cNvSpPr/>
          <p:nvPr/>
        </p:nvSpPr>
        <p:spPr>
          <a:xfrm flipV="1">
            <a:off x="6578600" y="4452938"/>
            <a:ext cx="85725" cy="8413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34" name="Rectangle 133"/>
          <p:cNvSpPr/>
          <p:nvPr/>
        </p:nvSpPr>
        <p:spPr>
          <a:xfrm flipV="1">
            <a:off x="6569075" y="3386138"/>
            <a:ext cx="85725" cy="8413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2" name="Title 1"/>
          <p:cNvSpPr>
            <a:spLocks noGrp="1"/>
          </p:cNvSpPr>
          <p:nvPr>
            <p:ph type="title"/>
          </p:nvPr>
        </p:nvSpPr>
        <p:spPr/>
        <p:txBody>
          <a:bodyPr/>
          <a:lstStyle/>
          <a:p>
            <a:r>
              <a:rPr lang="en-GB" sz="4000" dirty="0" smtClean="0"/>
              <a:t>Global Partitions</a:t>
            </a:r>
            <a:r>
              <a:rPr lang="en-GB" sz="4000" dirty="0"/>
              <a:t>: </a:t>
            </a:r>
            <a:r>
              <a:rPr lang="en-US" sz="4000" dirty="0" smtClean="0"/>
              <a:t>Irregular</a:t>
            </a:r>
            <a:endParaRPr lang="en-US" sz="4000"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308211483"/>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6927" name="Rectangle 15"/>
          <p:cNvSpPr>
            <a:spLocks noChangeArrowheads="1"/>
          </p:cNvSpPr>
          <p:nvPr/>
        </p:nvSpPr>
        <p:spPr bwMode="auto">
          <a:xfrm>
            <a:off x="474134" y="1828800"/>
            <a:ext cx="3928533" cy="4572000"/>
          </a:xfrm>
          <a:prstGeom prst="rect">
            <a:avLst/>
          </a:prstGeom>
          <a:solidFill>
            <a:srgbClr val="CC9900">
              <a:alpha val="50000"/>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6914" name="Rectangle 2"/>
          <p:cNvSpPr>
            <a:spLocks noGrp="1" noChangeArrowheads="1"/>
          </p:cNvSpPr>
          <p:nvPr>
            <p:ph type="title"/>
          </p:nvPr>
        </p:nvSpPr>
        <p:spPr/>
        <p:txBody>
          <a:bodyPr/>
          <a:lstStyle/>
          <a:p>
            <a:r>
              <a:rPr lang="en-GB" dirty="0" smtClean="0"/>
              <a:t>Global Partitions</a:t>
            </a:r>
            <a:r>
              <a:rPr lang="en-GB" dirty="0"/>
              <a:t>: </a:t>
            </a:r>
            <a:r>
              <a:rPr lang="en-US" dirty="0" smtClean="0"/>
              <a:t>Locales</a:t>
            </a:r>
            <a:endParaRPr lang="en-US" dirty="0"/>
          </a:p>
        </p:txBody>
      </p:sp>
      <p:sp useBgFill="1">
        <p:nvSpPr>
          <p:cNvPr id="166918" name="Oval 6"/>
          <p:cNvSpPr>
            <a:spLocks noChangeArrowheads="1"/>
          </p:cNvSpPr>
          <p:nvPr/>
        </p:nvSpPr>
        <p:spPr bwMode="auto">
          <a:xfrm>
            <a:off x="541867" y="1905000"/>
            <a:ext cx="2302933" cy="2590800"/>
          </a:xfrm>
          <a:prstGeom prst="ellipse">
            <a:avLst/>
          </a:prstGeom>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6919" name="Oval 7"/>
          <p:cNvSpPr>
            <a:spLocks noChangeArrowheads="1"/>
          </p:cNvSpPr>
          <p:nvPr/>
        </p:nvSpPr>
        <p:spPr bwMode="auto">
          <a:xfrm>
            <a:off x="1652412" y="3155951"/>
            <a:ext cx="80433" cy="87313"/>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6920" name="AutoShape 8"/>
          <p:cNvSpPr>
            <a:spLocks noChangeArrowheads="1"/>
          </p:cNvSpPr>
          <p:nvPr/>
        </p:nvSpPr>
        <p:spPr bwMode="auto">
          <a:xfrm rot="2919851">
            <a:off x="1397000" y="4978400"/>
            <a:ext cx="457200" cy="406400"/>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useBgFill="1">
        <p:nvSpPr>
          <p:cNvPr id="166921" name="Oval 9"/>
          <p:cNvSpPr>
            <a:spLocks noChangeArrowheads="1"/>
          </p:cNvSpPr>
          <p:nvPr/>
        </p:nvSpPr>
        <p:spPr bwMode="auto">
          <a:xfrm>
            <a:off x="2980267" y="4572000"/>
            <a:ext cx="1253067" cy="1371600"/>
          </a:xfrm>
          <a:prstGeom prst="ellipse">
            <a:avLst/>
          </a:prstGeom>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6922" name="Oval 10"/>
          <p:cNvSpPr>
            <a:spLocks noChangeArrowheads="1"/>
          </p:cNvSpPr>
          <p:nvPr/>
        </p:nvSpPr>
        <p:spPr bwMode="auto">
          <a:xfrm>
            <a:off x="3567289" y="5214938"/>
            <a:ext cx="80434" cy="87312"/>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6923" name="Oval 11"/>
          <p:cNvSpPr>
            <a:spLocks noChangeArrowheads="1"/>
          </p:cNvSpPr>
          <p:nvPr/>
        </p:nvSpPr>
        <p:spPr bwMode="auto">
          <a:xfrm>
            <a:off x="3725333" y="3341688"/>
            <a:ext cx="80434" cy="87312"/>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6924" name="Text Box 12"/>
          <p:cNvSpPr txBox="1">
            <a:spLocks noChangeArrowheads="1"/>
          </p:cNvSpPr>
          <p:nvPr/>
        </p:nvSpPr>
        <p:spPr bwMode="auto">
          <a:xfrm>
            <a:off x="5215467" y="2362200"/>
            <a:ext cx="3589867" cy="20313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dirty="0"/>
              <a:t> 1 locale = 1 group</a:t>
            </a:r>
          </a:p>
          <a:p>
            <a:pPr algn="l">
              <a:spcBef>
                <a:spcPct val="50000"/>
              </a:spcBef>
              <a:buFontTx/>
              <a:buChar char="•"/>
            </a:pPr>
            <a:r>
              <a:rPr lang="en-US" dirty="0"/>
              <a:t> Locale is arbitrary shape</a:t>
            </a:r>
          </a:p>
          <a:p>
            <a:pPr algn="l">
              <a:spcBef>
                <a:spcPct val="50000"/>
              </a:spcBef>
              <a:buFontTx/>
              <a:buChar char="•"/>
            </a:pPr>
            <a:r>
              <a:rPr lang="en-US" dirty="0"/>
              <a:t> Locale placement is static</a:t>
            </a:r>
          </a:p>
          <a:p>
            <a:pPr algn="l">
              <a:spcBef>
                <a:spcPct val="50000"/>
              </a:spcBef>
              <a:buFontTx/>
              <a:buChar char="•"/>
            </a:pPr>
            <a:r>
              <a:rPr lang="en-US" dirty="0"/>
              <a:t> Associated transform matrix</a:t>
            </a:r>
          </a:p>
          <a:p>
            <a:pPr algn="l">
              <a:spcBef>
                <a:spcPct val="50000"/>
              </a:spcBef>
              <a:buFontTx/>
              <a:buChar char="•"/>
            </a:pPr>
            <a:r>
              <a:rPr lang="en-US" dirty="0"/>
              <a:t> Any architecture (distributed</a:t>
            </a:r>
            <a:r>
              <a:rPr lang="en-US" dirty="0" smtClean="0"/>
              <a:t>)</a:t>
            </a:r>
            <a:endParaRPr lang="en-US" dirty="0"/>
          </a:p>
        </p:txBody>
      </p:sp>
    </p:spTree>
    <p:extLst>
      <p:ext uri="{BB962C8B-B14F-4D97-AF65-F5344CB8AC3E}">
        <p14:creationId xmlns:p14="http://schemas.microsoft.com/office/powerpoint/2010/main" val="19735308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6378" name="Rectangle 10"/>
          <p:cNvSpPr>
            <a:spLocks noChangeArrowheads="1"/>
          </p:cNvSpPr>
          <p:nvPr/>
        </p:nvSpPr>
        <p:spPr bwMode="auto">
          <a:xfrm>
            <a:off x="474134" y="1828800"/>
            <a:ext cx="3928533" cy="4572000"/>
          </a:xfrm>
          <a:prstGeom prst="rect">
            <a:avLst/>
          </a:prstGeom>
          <a:solidFill>
            <a:srgbClr val="CC9900">
              <a:alpha val="50000"/>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6370" name="Rectangle 2"/>
          <p:cNvSpPr>
            <a:spLocks noGrp="1" noChangeArrowheads="1"/>
          </p:cNvSpPr>
          <p:nvPr>
            <p:ph type="title"/>
          </p:nvPr>
        </p:nvSpPr>
        <p:spPr/>
        <p:txBody>
          <a:bodyPr/>
          <a:lstStyle/>
          <a:p>
            <a:r>
              <a:rPr lang="en-GB" dirty="0" smtClean="0"/>
              <a:t>Global Partitions</a:t>
            </a:r>
            <a:r>
              <a:rPr lang="en-GB" dirty="0"/>
              <a:t>: </a:t>
            </a:r>
            <a:r>
              <a:rPr lang="en-US" dirty="0" smtClean="0"/>
              <a:t>Locales</a:t>
            </a:r>
            <a:endParaRPr lang="en-US" dirty="0"/>
          </a:p>
        </p:txBody>
      </p:sp>
      <p:sp useBgFill="1">
        <p:nvSpPr>
          <p:cNvPr id="186371" name="Oval 3"/>
          <p:cNvSpPr>
            <a:spLocks noChangeArrowheads="1"/>
          </p:cNvSpPr>
          <p:nvPr/>
        </p:nvSpPr>
        <p:spPr bwMode="auto">
          <a:xfrm>
            <a:off x="541867" y="1905000"/>
            <a:ext cx="2302933" cy="2590800"/>
          </a:xfrm>
          <a:prstGeom prst="ellipse">
            <a:avLst/>
          </a:prstGeom>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6372" name="Oval 4"/>
          <p:cNvSpPr>
            <a:spLocks noChangeArrowheads="1"/>
          </p:cNvSpPr>
          <p:nvPr/>
        </p:nvSpPr>
        <p:spPr bwMode="auto">
          <a:xfrm>
            <a:off x="1652412" y="3155951"/>
            <a:ext cx="80433" cy="87313"/>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6373" name="AutoShape 5"/>
          <p:cNvSpPr>
            <a:spLocks noChangeArrowheads="1"/>
          </p:cNvSpPr>
          <p:nvPr/>
        </p:nvSpPr>
        <p:spPr bwMode="auto">
          <a:xfrm rot="2919851">
            <a:off x="1464733" y="4216400"/>
            <a:ext cx="457200" cy="406400"/>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useBgFill="1">
        <p:nvSpPr>
          <p:cNvPr id="186374" name="Oval 6"/>
          <p:cNvSpPr>
            <a:spLocks noChangeArrowheads="1"/>
          </p:cNvSpPr>
          <p:nvPr/>
        </p:nvSpPr>
        <p:spPr bwMode="auto">
          <a:xfrm>
            <a:off x="2980267" y="4572000"/>
            <a:ext cx="1253067" cy="1371600"/>
          </a:xfrm>
          <a:prstGeom prst="ellipse">
            <a:avLst/>
          </a:prstGeom>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6375" name="Oval 7"/>
          <p:cNvSpPr>
            <a:spLocks noChangeArrowheads="1"/>
          </p:cNvSpPr>
          <p:nvPr/>
        </p:nvSpPr>
        <p:spPr bwMode="auto">
          <a:xfrm>
            <a:off x="3567289" y="5214938"/>
            <a:ext cx="80434" cy="87312"/>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6376" name="Oval 8"/>
          <p:cNvSpPr>
            <a:spLocks noChangeArrowheads="1"/>
          </p:cNvSpPr>
          <p:nvPr/>
        </p:nvSpPr>
        <p:spPr bwMode="auto">
          <a:xfrm>
            <a:off x="3725333" y="3341688"/>
            <a:ext cx="80434" cy="87312"/>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6377" name="Text Box 9"/>
          <p:cNvSpPr txBox="1">
            <a:spLocks noChangeArrowheads="1"/>
          </p:cNvSpPr>
          <p:nvPr/>
        </p:nvSpPr>
        <p:spPr bwMode="auto">
          <a:xfrm>
            <a:off x="5215467" y="2362200"/>
            <a:ext cx="3589867" cy="20313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dirty="0"/>
              <a:t> 1 locale = 1 group</a:t>
            </a:r>
          </a:p>
          <a:p>
            <a:pPr algn="l">
              <a:spcBef>
                <a:spcPct val="50000"/>
              </a:spcBef>
              <a:buFontTx/>
              <a:buChar char="•"/>
            </a:pPr>
            <a:r>
              <a:rPr lang="en-US" dirty="0"/>
              <a:t> Locale is arbitrary shape</a:t>
            </a:r>
          </a:p>
          <a:p>
            <a:pPr algn="l">
              <a:spcBef>
                <a:spcPct val="50000"/>
              </a:spcBef>
              <a:buFontTx/>
              <a:buChar char="•"/>
            </a:pPr>
            <a:r>
              <a:rPr lang="en-US" dirty="0"/>
              <a:t> Locale placement is static</a:t>
            </a:r>
          </a:p>
          <a:p>
            <a:pPr algn="l">
              <a:spcBef>
                <a:spcPct val="50000"/>
              </a:spcBef>
              <a:buFontTx/>
              <a:buChar char="•"/>
            </a:pPr>
            <a:r>
              <a:rPr lang="en-US" dirty="0"/>
              <a:t> Associated transform matrix</a:t>
            </a:r>
          </a:p>
          <a:p>
            <a:pPr algn="l">
              <a:spcBef>
                <a:spcPct val="50000"/>
              </a:spcBef>
              <a:buFontTx/>
              <a:buChar char="•"/>
            </a:pPr>
            <a:r>
              <a:rPr lang="en-US" dirty="0"/>
              <a:t> Any architecture (distributed</a:t>
            </a:r>
            <a:r>
              <a:rPr lang="en-US" dirty="0" smtClean="0"/>
              <a:t>)</a:t>
            </a:r>
            <a:endParaRPr lang="en-US" dirty="0"/>
          </a:p>
        </p:txBody>
      </p:sp>
    </p:spTree>
    <p:extLst>
      <p:ext uri="{BB962C8B-B14F-4D97-AF65-F5344CB8AC3E}">
        <p14:creationId xmlns:p14="http://schemas.microsoft.com/office/powerpoint/2010/main" val="19126312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5346" name="Rectangle 1026"/>
          <p:cNvSpPr>
            <a:spLocks noGrp="1" noChangeArrowheads="1"/>
          </p:cNvSpPr>
          <p:nvPr>
            <p:ph type="title"/>
          </p:nvPr>
        </p:nvSpPr>
        <p:spPr/>
        <p:txBody>
          <a:bodyPr/>
          <a:lstStyle/>
          <a:p>
            <a:r>
              <a:rPr lang="en-GB" dirty="0" smtClean="0"/>
              <a:t>Global Partitions</a:t>
            </a:r>
            <a:r>
              <a:rPr lang="en-GB" dirty="0"/>
              <a:t>: </a:t>
            </a:r>
            <a:r>
              <a:rPr lang="en-US" dirty="0" smtClean="0"/>
              <a:t>Locales</a:t>
            </a:r>
            <a:endParaRPr lang="en-US" dirty="0"/>
          </a:p>
        </p:txBody>
      </p:sp>
      <p:sp>
        <p:nvSpPr>
          <p:cNvPr id="185347" name="Oval 1027"/>
          <p:cNvSpPr>
            <a:spLocks noChangeArrowheads="1"/>
          </p:cNvSpPr>
          <p:nvPr/>
        </p:nvSpPr>
        <p:spPr bwMode="auto">
          <a:xfrm>
            <a:off x="541867" y="1905000"/>
            <a:ext cx="2302933" cy="2590800"/>
          </a:xfrm>
          <a:prstGeom prst="ellipse">
            <a:avLst/>
          </a:prstGeom>
          <a:solidFill>
            <a:srgbClr val="CC9900">
              <a:alpha val="50000"/>
            </a:srgbClr>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5348" name="Oval 1028"/>
          <p:cNvSpPr>
            <a:spLocks noChangeArrowheads="1"/>
          </p:cNvSpPr>
          <p:nvPr/>
        </p:nvSpPr>
        <p:spPr bwMode="auto">
          <a:xfrm>
            <a:off x="1652412" y="3155951"/>
            <a:ext cx="80433" cy="87313"/>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5349" name="AutoShape 1029"/>
          <p:cNvSpPr>
            <a:spLocks noChangeArrowheads="1"/>
          </p:cNvSpPr>
          <p:nvPr/>
        </p:nvSpPr>
        <p:spPr bwMode="auto">
          <a:xfrm rot="13939673">
            <a:off x="1938867" y="2235200"/>
            <a:ext cx="457200" cy="406400"/>
          </a:xfrm>
          <a:prstGeom prst="triangle">
            <a:avLst>
              <a:gd name="adj" fmla="val 50000"/>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useBgFill="1">
        <p:nvSpPr>
          <p:cNvPr id="185350" name="Oval 1030"/>
          <p:cNvSpPr>
            <a:spLocks noChangeArrowheads="1"/>
          </p:cNvSpPr>
          <p:nvPr/>
        </p:nvSpPr>
        <p:spPr bwMode="auto">
          <a:xfrm>
            <a:off x="2980267" y="4572000"/>
            <a:ext cx="1253067" cy="1371600"/>
          </a:xfrm>
          <a:prstGeom prst="ellipse">
            <a:avLst/>
          </a:prstGeom>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5351" name="Oval 1031"/>
          <p:cNvSpPr>
            <a:spLocks noChangeArrowheads="1"/>
          </p:cNvSpPr>
          <p:nvPr/>
        </p:nvSpPr>
        <p:spPr bwMode="auto">
          <a:xfrm>
            <a:off x="3567289" y="5214938"/>
            <a:ext cx="80434" cy="87312"/>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5352" name="Oval 1032"/>
          <p:cNvSpPr>
            <a:spLocks noChangeArrowheads="1"/>
          </p:cNvSpPr>
          <p:nvPr/>
        </p:nvSpPr>
        <p:spPr bwMode="auto">
          <a:xfrm>
            <a:off x="3725333" y="3341688"/>
            <a:ext cx="80434" cy="87312"/>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5353" name="Text Box 1033"/>
          <p:cNvSpPr txBox="1">
            <a:spLocks noChangeArrowheads="1"/>
          </p:cNvSpPr>
          <p:nvPr/>
        </p:nvSpPr>
        <p:spPr bwMode="auto">
          <a:xfrm>
            <a:off x="5215467" y="2362200"/>
            <a:ext cx="3589867" cy="20313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dirty="0"/>
              <a:t> 1 locale = 1 group</a:t>
            </a:r>
          </a:p>
          <a:p>
            <a:pPr algn="l">
              <a:spcBef>
                <a:spcPct val="50000"/>
              </a:spcBef>
              <a:buFontTx/>
              <a:buChar char="•"/>
            </a:pPr>
            <a:r>
              <a:rPr lang="en-US" dirty="0"/>
              <a:t> Locale is arbitrary shape</a:t>
            </a:r>
          </a:p>
          <a:p>
            <a:pPr algn="l">
              <a:spcBef>
                <a:spcPct val="50000"/>
              </a:spcBef>
              <a:buFontTx/>
              <a:buChar char="•"/>
            </a:pPr>
            <a:r>
              <a:rPr lang="en-US" dirty="0"/>
              <a:t> Locale placement is static</a:t>
            </a:r>
          </a:p>
          <a:p>
            <a:pPr algn="l">
              <a:spcBef>
                <a:spcPct val="50000"/>
              </a:spcBef>
              <a:buFontTx/>
              <a:buChar char="•"/>
            </a:pPr>
            <a:r>
              <a:rPr lang="en-US" dirty="0"/>
              <a:t> Associated transform matrix</a:t>
            </a:r>
          </a:p>
          <a:p>
            <a:pPr algn="l">
              <a:spcBef>
                <a:spcPct val="50000"/>
              </a:spcBef>
              <a:buFontTx/>
              <a:buChar char="•"/>
            </a:pPr>
            <a:r>
              <a:rPr lang="en-US" dirty="0"/>
              <a:t> Any architecture (distributed</a:t>
            </a:r>
            <a:r>
              <a:rPr lang="en-US" dirty="0" smtClean="0"/>
              <a:t>)</a:t>
            </a:r>
            <a:endParaRPr lang="en-US" dirty="0"/>
          </a:p>
        </p:txBody>
      </p:sp>
    </p:spTree>
    <p:extLst>
      <p:ext uri="{BB962C8B-B14F-4D97-AF65-F5344CB8AC3E}">
        <p14:creationId xmlns:p14="http://schemas.microsoft.com/office/powerpoint/2010/main" val="41185635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p:spPr>
        <p:txBody>
          <a:bodyPr/>
          <a:lstStyle/>
          <a:p>
            <a:r>
              <a:rPr lang="pt-PT" sz="4000" dirty="0"/>
              <a:t>Total </a:t>
            </a:r>
            <a:r>
              <a:rPr lang="pt-PT" sz="4000" dirty="0" err="1"/>
              <a:t>Consistency</a:t>
            </a:r>
            <a:r>
              <a:rPr lang="pt-PT" sz="4000" dirty="0"/>
              <a:t> (</a:t>
            </a:r>
            <a:r>
              <a:rPr lang="pt-PT" sz="4000" dirty="0" err="1"/>
              <a:t>Alternating</a:t>
            </a:r>
            <a:r>
              <a:rPr lang="pt-PT" sz="4000" dirty="0"/>
              <a:t> Execute)</a:t>
            </a:r>
          </a:p>
        </p:txBody>
      </p:sp>
      <p:sp>
        <p:nvSpPr>
          <p:cNvPr id="2" name="Content Placeholder 1"/>
          <p:cNvSpPr>
            <a:spLocks noGrp="1"/>
          </p:cNvSpPr>
          <p:nvPr>
            <p:ph sz="quarter" idx="1"/>
          </p:nvPr>
        </p:nvSpPr>
        <p:spPr/>
        <p:txBody>
          <a:bodyPr/>
          <a:lstStyle/>
          <a:p>
            <a:endParaRPr lang="en-US"/>
          </a:p>
        </p:txBody>
      </p:sp>
      <p:sp>
        <p:nvSpPr>
          <p:cNvPr id="39939" name="Rectangle 3"/>
          <p:cNvSpPr>
            <a:spLocks noChangeArrowheads="1"/>
          </p:cNvSpPr>
          <p:nvPr/>
        </p:nvSpPr>
        <p:spPr bwMode="auto">
          <a:xfrm>
            <a:off x="2053167" y="2835275"/>
            <a:ext cx="9144000" cy="0"/>
          </a:xfrm>
          <a:prstGeom prst="rect">
            <a:avLst/>
          </a:prstGeom>
          <a:noFill/>
          <a:ln w="9525">
            <a:noFill/>
            <a:miter lim="800000"/>
            <a:headEnd/>
            <a:tailEnd/>
          </a:ln>
          <a:effectLst/>
        </p:spPr>
        <p:txBody>
          <a:bodyPr wrap="none" anchor="ctr"/>
          <a:lstStyle/>
          <a:p>
            <a:endParaRPr lang="en-GB"/>
          </a:p>
        </p:txBody>
      </p:sp>
      <p:sp>
        <p:nvSpPr>
          <p:cNvPr id="39940" name="Rectangle 4"/>
          <p:cNvSpPr>
            <a:spLocks noChangeArrowheads="1"/>
          </p:cNvSpPr>
          <p:nvPr/>
        </p:nvSpPr>
        <p:spPr bwMode="auto">
          <a:xfrm>
            <a:off x="541867" y="2286000"/>
            <a:ext cx="3048000" cy="2819400"/>
          </a:xfrm>
          <a:prstGeom prst="rect">
            <a:avLst/>
          </a:prstGeom>
          <a:solidFill>
            <a:schemeClr val="bg1"/>
          </a:solidFill>
          <a:ln w="127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GB"/>
          </a:p>
        </p:txBody>
      </p:sp>
      <p:sp>
        <p:nvSpPr>
          <p:cNvPr id="39941" name="AutoShape 5"/>
          <p:cNvSpPr>
            <a:spLocks noChangeArrowheads="1"/>
          </p:cNvSpPr>
          <p:nvPr/>
        </p:nvSpPr>
        <p:spPr bwMode="auto">
          <a:xfrm rot="2400000">
            <a:off x="812800" y="3505200"/>
            <a:ext cx="541867" cy="838200"/>
          </a:xfrm>
          <a:prstGeom prst="triangle">
            <a:avLst>
              <a:gd name="adj" fmla="val 49991"/>
            </a:avLst>
          </a:prstGeom>
          <a:noFill/>
          <a:ln w="12700">
            <a:solidFill>
              <a:schemeClr val="tx1"/>
            </a:solidFill>
            <a:miter lim="800000"/>
            <a:headEnd/>
            <a:tailEnd/>
          </a:ln>
          <a:effectLst/>
        </p:spPr>
        <p:txBody>
          <a:bodyPr wrap="none" anchor="ctr"/>
          <a:lstStyle/>
          <a:p>
            <a:endParaRPr lang="en-GB"/>
          </a:p>
        </p:txBody>
      </p:sp>
      <p:sp>
        <p:nvSpPr>
          <p:cNvPr id="39942" name="AutoShape 6"/>
          <p:cNvSpPr>
            <a:spLocks noChangeArrowheads="1"/>
          </p:cNvSpPr>
          <p:nvPr/>
        </p:nvSpPr>
        <p:spPr bwMode="auto">
          <a:xfrm rot="17712649">
            <a:off x="2777067" y="3962400"/>
            <a:ext cx="541867" cy="838200"/>
          </a:xfrm>
          <a:prstGeom prst="triangle">
            <a:avLst>
              <a:gd name="adj" fmla="val 49991"/>
            </a:avLst>
          </a:prstGeom>
          <a:solidFill>
            <a:srgbClr val="FF99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39943" name="Rectangle 7"/>
          <p:cNvSpPr>
            <a:spLocks noChangeArrowheads="1"/>
          </p:cNvSpPr>
          <p:nvPr/>
        </p:nvSpPr>
        <p:spPr bwMode="auto">
          <a:xfrm>
            <a:off x="5215467" y="2286000"/>
            <a:ext cx="3048000" cy="2819400"/>
          </a:xfrm>
          <a:prstGeom prst="rect">
            <a:avLst/>
          </a:prstGeom>
          <a:solidFill>
            <a:schemeClr val="bg1"/>
          </a:solidFill>
          <a:ln w="127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GB"/>
          </a:p>
        </p:txBody>
      </p:sp>
      <p:sp>
        <p:nvSpPr>
          <p:cNvPr id="39944" name="AutoShape 8"/>
          <p:cNvSpPr>
            <a:spLocks noChangeArrowheads="1"/>
          </p:cNvSpPr>
          <p:nvPr/>
        </p:nvSpPr>
        <p:spPr bwMode="auto">
          <a:xfrm rot="2400000">
            <a:off x="5486400" y="3505200"/>
            <a:ext cx="541867" cy="838200"/>
          </a:xfrm>
          <a:prstGeom prst="triangle">
            <a:avLst>
              <a:gd name="adj" fmla="val 49991"/>
            </a:avLst>
          </a:prstGeom>
          <a:solidFill>
            <a:srgbClr val="FF00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39947" name="Rectangle 11"/>
          <p:cNvSpPr>
            <a:spLocks noChangeArrowheads="1"/>
          </p:cNvSpPr>
          <p:nvPr/>
        </p:nvSpPr>
        <p:spPr bwMode="auto">
          <a:xfrm>
            <a:off x="1543756" y="5146675"/>
            <a:ext cx="997645" cy="369974"/>
          </a:xfrm>
          <a:prstGeom prst="rect">
            <a:avLst/>
          </a:prstGeom>
          <a:noFill/>
          <a:ln w="9525">
            <a:noFill/>
            <a:miter lim="800000"/>
            <a:headEnd/>
            <a:tailEnd/>
          </a:ln>
          <a:effectLst/>
        </p:spPr>
        <p:txBody>
          <a:bodyPr wrap="none" lIns="92075" tIns="46038" rIns="92075" bIns="46038">
            <a:spAutoFit/>
          </a:bodyPr>
          <a:lstStyle/>
          <a:p>
            <a:r>
              <a:rPr lang="pt-PT"/>
              <a:t>Client A</a:t>
            </a:r>
          </a:p>
        </p:txBody>
      </p:sp>
      <p:sp>
        <p:nvSpPr>
          <p:cNvPr id="39948" name="Rectangle 12"/>
          <p:cNvSpPr>
            <a:spLocks noChangeArrowheads="1"/>
          </p:cNvSpPr>
          <p:nvPr/>
        </p:nvSpPr>
        <p:spPr bwMode="auto">
          <a:xfrm>
            <a:off x="6163734" y="5105400"/>
            <a:ext cx="983411" cy="369974"/>
          </a:xfrm>
          <a:prstGeom prst="rect">
            <a:avLst/>
          </a:prstGeom>
          <a:noFill/>
          <a:ln w="9525">
            <a:noFill/>
            <a:miter lim="800000"/>
            <a:headEnd/>
            <a:tailEnd/>
          </a:ln>
          <a:effectLst/>
        </p:spPr>
        <p:txBody>
          <a:bodyPr wrap="none" lIns="92075" tIns="46038" rIns="92075" bIns="46038">
            <a:spAutoFit/>
          </a:bodyPr>
          <a:lstStyle/>
          <a:p>
            <a:r>
              <a:rPr lang="pt-PT"/>
              <a:t>Client B</a:t>
            </a:r>
          </a:p>
        </p:txBody>
      </p:sp>
      <p:sp>
        <p:nvSpPr>
          <p:cNvPr id="39949" name="AutoShape 13"/>
          <p:cNvSpPr>
            <a:spLocks noChangeArrowheads="1"/>
          </p:cNvSpPr>
          <p:nvPr/>
        </p:nvSpPr>
        <p:spPr bwMode="auto">
          <a:xfrm rot="2400000">
            <a:off x="1693333" y="2514600"/>
            <a:ext cx="541867" cy="838200"/>
          </a:xfrm>
          <a:prstGeom prst="triangle">
            <a:avLst>
              <a:gd name="adj" fmla="val 49991"/>
            </a:avLst>
          </a:prstGeom>
          <a:solidFill>
            <a:srgbClr val="FF00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39946" name="Rectangle 10"/>
          <p:cNvSpPr>
            <a:spLocks noChangeArrowheads="1"/>
          </p:cNvSpPr>
          <p:nvPr/>
        </p:nvSpPr>
        <p:spPr bwMode="auto">
          <a:xfrm>
            <a:off x="3639457" y="5562600"/>
            <a:ext cx="1407886" cy="369974"/>
          </a:xfrm>
          <a:prstGeom prst="rect">
            <a:avLst/>
          </a:prstGeom>
          <a:noFill/>
          <a:ln w="9525">
            <a:noFill/>
            <a:miter lim="800000"/>
            <a:headEnd/>
            <a:tailEnd/>
          </a:ln>
          <a:effectLst/>
        </p:spPr>
        <p:txBody>
          <a:bodyPr wrap="none" lIns="92075" tIns="46038" rIns="92075" bIns="46038">
            <a:spAutoFit/>
          </a:bodyPr>
          <a:lstStyle/>
          <a:p>
            <a:pPr algn="ctr"/>
            <a:r>
              <a:rPr lang="pt-PT"/>
              <a:t>T = t + 50ms</a:t>
            </a:r>
          </a:p>
        </p:txBody>
      </p:sp>
      <p:sp>
        <p:nvSpPr>
          <p:cNvPr id="39950" name="Line 14"/>
          <p:cNvSpPr>
            <a:spLocks noChangeShapeType="1"/>
          </p:cNvSpPr>
          <p:nvPr/>
        </p:nvSpPr>
        <p:spPr bwMode="auto">
          <a:xfrm>
            <a:off x="3657601" y="3124200"/>
            <a:ext cx="410344" cy="16768"/>
          </a:xfrm>
          <a:prstGeom prst="line">
            <a:avLst/>
          </a:prstGeom>
          <a:noFill/>
          <a:ln w="50800">
            <a:solidFill>
              <a:schemeClr val="tx1"/>
            </a:solidFill>
            <a:round/>
            <a:headEnd type="none" w="sm" len="sm"/>
            <a:tailEnd type="stealth" w="med" len="med"/>
          </a:ln>
          <a:effectLst/>
        </p:spPr>
        <p:txBody>
          <a:bodyPr/>
          <a:lstStyle/>
          <a:p>
            <a:endParaRPr lang="en-GB"/>
          </a:p>
        </p:txBody>
      </p:sp>
      <p:sp>
        <p:nvSpPr>
          <p:cNvPr id="15" name="AutoShape 13"/>
          <p:cNvSpPr>
            <a:spLocks noChangeArrowheads="1"/>
          </p:cNvSpPr>
          <p:nvPr/>
        </p:nvSpPr>
        <p:spPr bwMode="auto">
          <a:xfrm rot="17889923">
            <a:off x="7450667" y="3962400"/>
            <a:ext cx="541867" cy="838200"/>
          </a:xfrm>
          <a:prstGeom prst="triangle">
            <a:avLst>
              <a:gd name="adj" fmla="val 49991"/>
            </a:avLst>
          </a:prstGeom>
          <a:solidFill>
            <a:srgbClr val="FF99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Tree>
    <p:extLst>
      <p:ext uri="{BB962C8B-B14F-4D97-AF65-F5344CB8AC3E}">
        <p14:creationId xmlns:p14="http://schemas.microsoft.com/office/powerpoint/2010/main" val="5931428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9950"/>
                                        </p:tgtEl>
                                        <p:attrNameLst>
                                          <p:attrName>style.visibility</p:attrName>
                                        </p:attrNameLst>
                                      </p:cBhvr>
                                      <p:to>
                                        <p:strVal val="visible"/>
                                      </p:to>
                                    </p:set>
                                    <p:animEffect transition="in" filter="wipe(left)">
                                      <p:cBhvr>
                                        <p:cTn id="11" dur="500"/>
                                        <p:tgtEl>
                                          <p:spTgt spid="39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6" grpId="0"/>
      <p:bldP spid="39950"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Partitions: Aura, Focus, Nimbus</a:t>
            </a:r>
            <a:endParaRPr lang="en-US" dirty="0"/>
          </a:p>
        </p:txBody>
      </p:sp>
      <p:sp>
        <p:nvSpPr>
          <p:cNvPr id="3" name="Content Placeholder 2"/>
          <p:cNvSpPr>
            <a:spLocks noGrp="1"/>
          </p:cNvSpPr>
          <p:nvPr>
            <p:ph sz="quarter" idx="1"/>
          </p:nvPr>
        </p:nvSpPr>
        <p:spPr/>
        <p:txBody>
          <a:bodyPr/>
          <a:lstStyle/>
          <a:p>
            <a:r>
              <a:rPr lang="en-US" dirty="0" smtClean="0"/>
              <a:t>Instead of grouping users by a global cell, group by their own interest overlap</a:t>
            </a:r>
          </a:p>
          <a:p>
            <a:r>
              <a:rPr lang="en-US" dirty="0" smtClean="0"/>
              <a:t>Aura, Focus, Nimbus (Spatial Model) pioneered in the MASSIVE and DIVE systems</a:t>
            </a:r>
            <a:endParaRPr lang="en-US" dirty="0"/>
          </a:p>
        </p:txBody>
      </p:sp>
    </p:spTree>
    <p:extLst>
      <p:ext uri="{BB962C8B-B14F-4D97-AF65-F5344CB8AC3E}">
        <p14:creationId xmlns:p14="http://schemas.microsoft.com/office/powerpoint/2010/main" val="783411177"/>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3338513" y="2749550"/>
            <a:ext cx="2452687" cy="2451100"/>
          </a:xfrm>
          <a:prstGeom prst="ellips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7" name="Oval 6"/>
          <p:cNvSpPr/>
          <p:nvPr/>
        </p:nvSpPr>
        <p:spPr>
          <a:xfrm>
            <a:off x="2386013" y="1803400"/>
            <a:ext cx="4359275" cy="4359275"/>
          </a:xfrm>
          <a:prstGeom prst="ellipse">
            <a:avLst/>
          </a:prstGeom>
          <a:no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9" name="Flowchart: Extract 8"/>
          <p:cNvSpPr/>
          <p:nvPr/>
        </p:nvSpPr>
        <p:spPr>
          <a:xfrm rot="16200000">
            <a:off x="3721101" y="3289300"/>
            <a:ext cx="2743200" cy="1419225"/>
          </a:xfrm>
          <a:prstGeom prst="flowChartExtract">
            <a:avLst/>
          </a:prstGeom>
          <a:no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6" name="Isosceles Triangle 5"/>
          <p:cNvSpPr/>
          <p:nvPr/>
        </p:nvSpPr>
        <p:spPr>
          <a:xfrm rot="16200000">
            <a:off x="4650581" y="2971007"/>
            <a:ext cx="1671637" cy="2044700"/>
          </a:xfrm>
          <a:prstGeom prst="triangl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 name="Teardrop 12"/>
          <p:cNvSpPr/>
          <p:nvPr/>
        </p:nvSpPr>
        <p:spPr>
          <a:xfrm rot="2683507">
            <a:off x="4021138" y="3770313"/>
            <a:ext cx="436562" cy="4381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36871" name="TextBox 14"/>
          <p:cNvSpPr txBox="1">
            <a:spLocks noChangeArrowheads="1"/>
          </p:cNvSpPr>
          <p:nvPr/>
        </p:nvSpPr>
        <p:spPr bwMode="auto">
          <a:xfrm>
            <a:off x="6391275" y="1744663"/>
            <a:ext cx="1000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a:latin typeface="Tw Cen MT" pitchFamily="-109" charset="-18"/>
              </a:rPr>
              <a:t>Aura</a:t>
            </a:r>
          </a:p>
        </p:txBody>
      </p:sp>
      <p:sp>
        <p:nvSpPr>
          <p:cNvPr id="36872" name="TextBox 18"/>
          <p:cNvSpPr txBox="1">
            <a:spLocks noChangeArrowheads="1"/>
          </p:cNvSpPr>
          <p:nvPr/>
        </p:nvSpPr>
        <p:spPr bwMode="auto">
          <a:xfrm>
            <a:off x="6980238" y="4100513"/>
            <a:ext cx="10969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a:latin typeface="Tw Cen MT" pitchFamily="-109" charset="-18"/>
              </a:rPr>
              <a:t>Visual Focus</a:t>
            </a:r>
          </a:p>
        </p:txBody>
      </p:sp>
      <p:sp>
        <p:nvSpPr>
          <p:cNvPr id="36873" name="TextBox 19"/>
          <p:cNvSpPr txBox="1">
            <a:spLocks noChangeArrowheads="1"/>
          </p:cNvSpPr>
          <p:nvPr/>
        </p:nvSpPr>
        <p:spPr bwMode="auto">
          <a:xfrm>
            <a:off x="1266825" y="5395913"/>
            <a:ext cx="12493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a:latin typeface="Tw Cen MT" pitchFamily="-109" charset="-18"/>
              </a:rPr>
              <a:t>Visual Nimbus</a:t>
            </a:r>
          </a:p>
        </p:txBody>
      </p:sp>
      <p:sp>
        <p:nvSpPr>
          <p:cNvPr id="36874" name="TextBox 20"/>
          <p:cNvSpPr txBox="1">
            <a:spLocks noChangeArrowheads="1"/>
          </p:cNvSpPr>
          <p:nvPr/>
        </p:nvSpPr>
        <p:spPr bwMode="auto">
          <a:xfrm>
            <a:off x="5257800" y="6027738"/>
            <a:ext cx="10906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a:latin typeface="Tw Cen MT" pitchFamily="-109" charset="-18"/>
              </a:rPr>
              <a:t>Audio Focus</a:t>
            </a:r>
          </a:p>
        </p:txBody>
      </p:sp>
      <p:sp>
        <p:nvSpPr>
          <p:cNvPr id="23" name="Oval 22"/>
          <p:cNvSpPr/>
          <p:nvPr/>
        </p:nvSpPr>
        <p:spPr>
          <a:xfrm>
            <a:off x="3859213" y="2392363"/>
            <a:ext cx="2119312" cy="3159125"/>
          </a:xfrm>
          <a:prstGeom prst="ellipse">
            <a:avLst/>
          </a:prstGeom>
          <a:no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36876" name="TextBox 23"/>
          <p:cNvSpPr txBox="1">
            <a:spLocks noChangeArrowheads="1"/>
          </p:cNvSpPr>
          <p:nvPr/>
        </p:nvSpPr>
        <p:spPr bwMode="auto">
          <a:xfrm>
            <a:off x="6567488" y="5278438"/>
            <a:ext cx="12446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a:latin typeface="Tw Cen MT" pitchFamily="-109" charset="-18"/>
              </a:rPr>
              <a:t>Audio Nimbus</a:t>
            </a:r>
          </a:p>
        </p:txBody>
      </p:sp>
      <p:cxnSp>
        <p:nvCxnSpPr>
          <p:cNvPr id="26" name="Straight Arrow Connector 25"/>
          <p:cNvCxnSpPr>
            <a:stCxn id="36871" idx="2"/>
            <a:endCxn id="7" idx="7"/>
          </p:cNvCxnSpPr>
          <p:nvPr/>
        </p:nvCxnSpPr>
        <p:spPr>
          <a:xfrm rot="5400000">
            <a:off x="6381751" y="1931987"/>
            <a:ext cx="234950" cy="78422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36872" idx="1"/>
            <a:endCxn id="6" idx="3"/>
          </p:cNvCxnSpPr>
          <p:nvPr/>
        </p:nvCxnSpPr>
        <p:spPr>
          <a:xfrm rot="10800000">
            <a:off x="6508750" y="3994150"/>
            <a:ext cx="471488" cy="52228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36876" idx="0"/>
          </p:cNvCxnSpPr>
          <p:nvPr/>
        </p:nvCxnSpPr>
        <p:spPr>
          <a:xfrm rot="16200000" flipV="1">
            <a:off x="6466682" y="4555331"/>
            <a:ext cx="58738" cy="138747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36874" idx="0"/>
            <a:endCxn id="23" idx="4"/>
          </p:cNvCxnSpPr>
          <p:nvPr/>
        </p:nvCxnSpPr>
        <p:spPr>
          <a:xfrm rot="16200000" flipV="1">
            <a:off x="5122069" y="5347494"/>
            <a:ext cx="476250" cy="88423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6873" idx="3"/>
            <a:endCxn id="12" idx="3"/>
          </p:cNvCxnSpPr>
          <p:nvPr/>
        </p:nvCxnSpPr>
        <p:spPr>
          <a:xfrm flipV="1">
            <a:off x="2516188" y="4841875"/>
            <a:ext cx="1182687" cy="9699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dirty="0" smtClean="0"/>
              <a:t>Local Partitions</a:t>
            </a:r>
            <a:r>
              <a:rPr lang="en-GB" dirty="0"/>
              <a:t>: Auras</a:t>
            </a:r>
          </a:p>
        </p:txBody>
      </p:sp>
    </p:spTree>
    <p:extLst>
      <p:ext uri="{BB962C8B-B14F-4D97-AF65-F5344CB8AC3E}">
        <p14:creationId xmlns:p14="http://schemas.microsoft.com/office/powerpoint/2010/main" val="3817405572"/>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9"/>
          <p:cNvGrpSpPr>
            <a:grpSpLocks/>
          </p:cNvGrpSpPr>
          <p:nvPr/>
        </p:nvGrpSpPr>
        <p:grpSpPr bwMode="auto">
          <a:xfrm>
            <a:off x="1066800" y="1828800"/>
            <a:ext cx="7162800" cy="4635500"/>
            <a:chOff x="1928813" y="642938"/>
            <a:chExt cx="5299075" cy="3429000"/>
          </a:xfrm>
        </p:grpSpPr>
        <p:grpSp>
          <p:nvGrpSpPr>
            <p:cNvPr id="38915" name="Group 8"/>
            <p:cNvGrpSpPr>
              <a:grpSpLocks/>
            </p:cNvGrpSpPr>
            <p:nvPr/>
          </p:nvGrpSpPr>
          <p:grpSpPr bwMode="auto">
            <a:xfrm>
              <a:off x="2214563" y="1000125"/>
              <a:ext cx="1512887" cy="1169988"/>
              <a:chOff x="2942310" y="1934109"/>
              <a:chExt cx="3844267" cy="2973628"/>
            </a:xfrm>
          </p:grpSpPr>
          <p:sp>
            <p:nvSpPr>
              <p:cNvPr id="6" name="Oval 5"/>
              <p:cNvSpPr/>
              <p:nvPr/>
            </p:nvSpPr>
            <p:spPr>
              <a:xfrm>
                <a:off x="2941395" y="1933613"/>
                <a:ext cx="2972332" cy="2972688"/>
              </a:xfrm>
              <a:prstGeom prst="ellips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7" name="Isosceles Triangle 6"/>
              <p:cNvSpPr/>
              <p:nvPr/>
            </p:nvSpPr>
            <p:spPr>
              <a:xfrm rot="16200000">
                <a:off x="4531888" y="2202377"/>
                <a:ext cx="2026562" cy="2479929"/>
              </a:xfrm>
              <a:prstGeom prst="triangl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8" name="Teardrop 7"/>
              <p:cNvSpPr/>
              <p:nvPr/>
            </p:nvSpPr>
            <p:spPr>
              <a:xfrm rot="2683507">
                <a:off x="3768036" y="3172234"/>
                <a:ext cx="528217" cy="528278"/>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grpSp>
          <p:nvGrpSpPr>
            <p:cNvPr id="38916" name="Group 9"/>
            <p:cNvGrpSpPr>
              <a:grpSpLocks/>
            </p:cNvGrpSpPr>
            <p:nvPr/>
          </p:nvGrpSpPr>
          <p:grpSpPr bwMode="auto">
            <a:xfrm flipH="1">
              <a:off x="2857500" y="1000125"/>
              <a:ext cx="1512888" cy="1169988"/>
              <a:chOff x="2942310" y="1934109"/>
              <a:chExt cx="3844267" cy="2973628"/>
            </a:xfrm>
          </p:grpSpPr>
          <p:sp>
            <p:nvSpPr>
              <p:cNvPr id="11" name="Oval 10"/>
              <p:cNvSpPr/>
              <p:nvPr/>
            </p:nvSpPr>
            <p:spPr>
              <a:xfrm>
                <a:off x="2942088" y="1933613"/>
                <a:ext cx="2972331" cy="2972688"/>
              </a:xfrm>
              <a:prstGeom prst="ellips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2" name="Isosceles Triangle 11"/>
              <p:cNvSpPr/>
              <p:nvPr/>
            </p:nvSpPr>
            <p:spPr>
              <a:xfrm rot="16200000">
                <a:off x="4532582" y="2202380"/>
                <a:ext cx="2026562" cy="2479926"/>
              </a:xfrm>
              <a:prstGeom prst="triangl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3" name="Teardrop 12"/>
              <p:cNvSpPr/>
              <p:nvPr/>
            </p:nvSpPr>
            <p:spPr>
              <a:xfrm rot="2683507">
                <a:off x="3768731" y="3172234"/>
                <a:ext cx="528214" cy="528278"/>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grpSp>
          <p:nvGrpSpPr>
            <p:cNvPr id="38917" name="Group 13"/>
            <p:cNvGrpSpPr>
              <a:grpSpLocks/>
            </p:cNvGrpSpPr>
            <p:nvPr/>
          </p:nvGrpSpPr>
          <p:grpSpPr bwMode="auto">
            <a:xfrm rot="-5400000">
              <a:off x="4829175" y="814388"/>
              <a:ext cx="1512887" cy="1169988"/>
              <a:chOff x="2942310" y="1934109"/>
              <a:chExt cx="3844267" cy="2973628"/>
            </a:xfrm>
          </p:grpSpPr>
          <p:sp>
            <p:nvSpPr>
              <p:cNvPr id="15" name="Oval 14"/>
              <p:cNvSpPr/>
              <p:nvPr/>
            </p:nvSpPr>
            <p:spPr>
              <a:xfrm>
                <a:off x="2943249" y="1929473"/>
                <a:ext cx="2972015" cy="2973004"/>
              </a:xfrm>
              <a:prstGeom prst="ellips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6" name="Isosceles Triangle 15"/>
              <p:cNvSpPr/>
              <p:nvPr/>
            </p:nvSpPr>
            <p:spPr>
              <a:xfrm rot="16200000">
                <a:off x="4545293" y="2204500"/>
                <a:ext cx="2026778" cy="2479664"/>
              </a:xfrm>
              <a:prstGeom prst="triangl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7" name="Teardrop 16"/>
              <p:cNvSpPr/>
              <p:nvPr/>
            </p:nvSpPr>
            <p:spPr>
              <a:xfrm rot="2683507">
                <a:off x="3775771" y="3168227"/>
                <a:ext cx="528160" cy="528334"/>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grpSp>
          <p:nvGrpSpPr>
            <p:cNvPr id="38918" name="Group 17"/>
            <p:cNvGrpSpPr>
              <a:grpSpLocks/>
            </p:cNvGrpSpPr>
            <p:nvPr/>
          </p:nvGrpSpPr>
          <p:grpSpPr bwMode="auto">
            <a:xfrm flipH="1">
              <a:off x="5715000" y="1000125"/>
              <a:ext cx="1512888" cy="1169988"/>
              <a:chOff x="2942310" y="1934109"/>
              <a:chExt cx="3844267" cy="2973628"/>
            </a:xfrm>
          </p:grpSpPr>
          <p:sp>
            <p:nvSpPr>
              <p:cNvPr id="19" name="Oval 18"/>
              <p:cNvSpPr/>
              <p:nvPr/>
            </p:nvSpPr>
            <p:spPr>
              <a:xfrm>
                <a:off x="2942310" y="1933613"/>
                <a:ext cx="2972331" cy="2972688"/>
              </a:xfrm>
              <a:prstGeom prst="ellips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20" name="Isosceles Triangle 19"/>
              <p:cNvSpPr/>
              <p:nvPr/>
            </p:nvSpPr>
            <p:spPr>
              <a:xfrm rot="16200000">
                <a:off x="4532802" y="2202378"/>
                <a:ext cx="2026562" cy="2479927"/>
              </a:xfrm>
              <a:prstGeom prst="triangl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21" name="Teardrop 20"/>
              <p:cNvSpPr/>
              <p:nvPr/>
            </p:nvSpPr>
            <p:spPr>
              <a:xfrm rot="2683507">
                <a:off x="3768951" y="3172234"/>
                <a:ext cx="528216" cy="528278"/>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grpSp>
          <p:nvGrpSpPr>
            <p:cNvPr id="38919" name="Group 21"/>
            <p:cNvGrpSpPr>
              <a:grpSpLocks/>
            </p:cNvGrpSpPr>
            <p:nvPr/>
          </p:nvGrpSpPr>
          <p:grpSpPr bwMode="auto">
            <a:xfrm rot="10800000">
              <a:off x="3317875" y="2901950"/>
              <a:ext cx="1511300" cy="1169988"/>
              <a:chOff x="2942310" y="1934109"/>
              <a:chExt cx="3844267" cy="2973628"/>
            </a:xfrm>
          </p:grpSpPr>
          <p:sp>
            <p:nvSpPr>
              <p:cNvPr id="23" name="Oval 22"/>
              <p:cNvSpPr/>
              <p:nvPr/>
            </p:nvSpPr>
            <p:spPr>
              <a:xfrm>
                <a:off x="2949986" y="1940078"/>
                <a:ext cx="2972467" cy="2972688"/>
              </a:xfrm>
              <a:prstGeom prst="ellips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24" name="Isosceles Triangle 23"/>
              <p:cNvSpPr/>
              <p:nvPr/>
            </p:nvSpPr>
            <p:spPr>
              <a:xfrm rot="16200000">
                <a:off x="4535746" y="2212019"/>
                <a:ext cx="2026562" cy="2479544"/>
              </a:xfrm>
              <a:prstGeom prst="triangl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25" name="Teardrop 24"/>
              <p:cNvSpPr/>
              <p:nvPr/>
            </p:nvSpPr>
            <p:spPr>
              <a:xfrm rot="2683507">
                <a:off x="3783472" y="3184667"/>
                <a:ext cx="528769" cy="52828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grpSp>
          <p:nvGrpSpPr>
            <p:cNvPr id="38920" name="Group 25"/>
            <p:cNvGrpSpPr>
              <a:grpSpLocks/>
            </p:cNvGrpSpPr>
            <p:nvPr/>
          </p:nvGrpSpPr>
          <p:grpSpPr bwMode="auto">
            <a:xfrm>
              <a:off x="4559300" y="2901950"/>
              <a:ext cx="1512888" cy="1169988"/>
              <a:chOff x="2942310" y="1934109"/>
              <a:chExt cx="3844267" cy="2973627"/>
            </a:xfrm>
          </p:grpSpPr>
          <p:sp>
            <p:nvSpPr>
              <p:cNvPr id="27" name="Oval 26"/>
              <p:cNvSpPr/>
              <p:nvPr/>
            </p:nvSpPr>
            <p:spPr>
              <a:xfrm>
                <a:off x="2942970" y="1935049"/>
                <a:ext cx="2972331" cy="2972687"/>
              </a:xfrm>
              <a:prstGeom prst="ellips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28" name="Isosceles Triangle 27"/>
              <p:cNvSpPr/>
              <p:nvPr/>
            </p:nvSpPr>
            <p:spPr>
              <a:xfrm rot="16200000">
                <a:off x="4533462" y="2203816"/>
                <a:ext cx="2026562" cy="2479926"/>
              </a:xfrm>
              <a:prstGeom prst="triangle">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29" name="Teardrop 28"/>
              <p:cNvSpPr/>
              <p:nvPr/>
            </p:nvSpPr>
            <p:spPr>
              <a:xfrm rot="2683507">
                <a:off x="3769613" y="3173670"/>
                <a:ext cx="528214" cy="528278"/>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sp>
          <p:nvSpPr>
            <p:cNvPr id="38921" name="TextBox 29"/>
            <p:cNvSpPr txBox="1">
              <a:spLocks noChangeArrowheads="1"/>
            </p:cNvSpPr>
            <p:nvPr/>
          </p:nvSpPr>
          <p:spPr bwMode="auto">
            <a:xfrm>
              <a:off x="1928813" y="2357438"/>
              <a:ext cx="620105" cy="296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algn="ctr" eaLnBrk="1" hangingPunct="1"/>
              <a:r>
                <a:rPr lang="en-GB" sz="2000">
                  <a:latin typeface="Tw Cen MT" pitchFamily="-109" charset="-18"/>
                </a:rPr>
                <a:t>User</a:t>
              </a:r>
              <a:r>
                <a:rPr lang="en-GB" sz="2000" baseline="-25000">
                  <a:latin typeface="Tw Cen MT" pitchFamily="-109" charset="-18"/>
                </a:rPr>
                <a:t>A</a:t>
              </a:r>
            </a:p>
          </p:txBody>
        </p:sp>
        <p:cxnSp>
          <p:nvCxnSpPr>
            <p:cNvPr id="31" name="Straight Arrow Connector 30"/>
            <p:cNvCxnSpPr>
              <a:stCxn id="38921" idx="0"/>
              <a:endCxn id="8" idx="1"/>
            </p:cNvCxnSpPr>
            <p:nvPr/>
          </p:nvCxnSpPr>
          <p:spPr>
            <a:xfrm rot="5400000" flipH="1" flipV="1">
              <a:off x="2110300" y="1823690"/>
              <a:ext cx="662314" cy="405182"/>
            </a:xfrm>
            <a:prstGeom prst="straightConnector1">
              <a:avLst/>
            </a:prstGeom>
            <a:ln w="12700">
              <a:headEnd type="none"/>
              <a:tailEnd type="arrow"/>
            </a:ln>
          </p:spPr>
          <p:style>
            <a:lnRef idx="1">
              <a:schemeClr val="accent1"/>
            </a:lnRef>
            <a:fillRef idx="0">
              <a:schemeClr val="accent1"/>
            </a:fillRef>
            <a:effectRef idx="0">
              <a:schemeClr val="accent1"/>
            </a:effectRef>
            <a:fontRef idx="minor">
              <a:schemeClr val="tx1"/>
            </a:fontRef>
          </p:style>
        </p:cxnSp>
        <p:sp>
          <p:nvSpPr>
            <p:cNvPr id="38923" name="TextBox 33"/>
            <p:cNvSpPr txBox="1">
              <a:spLocks noChangeArrowheads="1"/>
            </p:cNvSpPr>
            <p:nvPr/>
          </p:nvSpPr>
          <p:spPr bwMode="auto">
            <a:xfrm>
              <a:off x="3784600" y="2376488"/>
              <a:ext cx="534988" cy="296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algn="ctr" eaLnBrk="1" hangingPunct="1"/>
              <a:r>
                <a:rPr lang="en-GB" sz="2000">
                  <a:latin typeface="Tw Cen MT" pitchFamily="-109" charset="-18"/>
                </a:rPr>
                <a:t>User</a:t>
              </a:r>
              <a:r>
                <a:rPr lang="en-GB" sz="2000" baseline="-25000">
                  <a:latin typeface="Tw Cen MT" pitchFamily="-109" charset="-18"/>
                </a:rPr>
                <a:t>B</a:t>
              </a:r>
            </a:p>
          </p:txBody>
        </p:sp>
        <p:cxnSp>
          <p:nvCxnSpPr>
            <p:cNvPr id="35" name="Straight Arrow Connector 34"/>
            <p:cNvCxnSpPr>
              <a:stCxn id="38923" idx="0"/>
              <a:endCxn id="13" idx="1"/>
            </p:cNvCxnSpPr>
            <p:nvPr/>
          </p:nvCxnSpPr>
          <p:spPr>
            <a:xfrm rot="16200000" flipV="1">
              <a:off x="3655864" y="1979890"/>
              <a:ext cx="681103" cy="111571"/>
            </a:xfrm>
            <a:prstGeom prst="straightConnector1">
              <a:avLst/>
            </a:prstGeom>
            <a:ln w="12700">
              <a:headEnd type="none"/>
              <a:tailEnd type="arrow"/>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GB" dirty="0" smtClean="0"/>
              <a:t>Local Partitions</a:t>
            </a:r>
            <a:r>
              <a:rPr lang="en-GB" dirty="0"/>
              <a:t>: Auras</a:t>
            </a:r>
          </a:p>
        </p:txBody>
      </p:sp>
    </p:spTree>
    <p:extLst>
      <p:ext uri="{BB962C8B-B14F-4D97-AF65-F5344CB8AC3E}">
        <p14:creationId xmlns:p14="http://schemas.microsoft.com/office/powerpoint/2010/main" val="1302692439"/>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53" name="Freeform 21"/>
          <p:cNvSpPr>
            <a:spLocks/>
          </p:cNvSpPr>
          <p:nvPr/>
        </p:nvSpPr>
        <p:spPr bwMode="auto">
          <a:xfrm flipV="1">
            <a:off x="2370667" y="4495801"/>
            <a:ext cx="1354667" cy="1071563"/>
          </a:xfrm>
          <a:custGeom>
            <a:avLst/>
            <a:gdLst>
              <a:gd name="T0" fmla="*/ 219 w 957"/>
              <a:gd name="T1" fmla="*/ 675 h 675"/>
              <a:gd name="T2" fmla="*/ 0 w 957"/>
              <a:gd name="T3" fmla="*/ 675 h 675"/>
              <a:gd name="T4" fmla="*/ 0 w 957"/>
              <a:gd name="T5" fmla="*/ 0 h 675"/>
              <a:gd name="T6" fmla="*/ 957 w 957"/>
              <a:gd name="T7" fmla="*/ 0 h 675"/>
              <a:gd name="T8" fmla="*/ 957 w 957"/>
              <a:gd name="T9" fmla="*/ 670 h 675"/>
              <a:gd name="T10" fmla="*/ 566 w 957"/>
              <a:gd name="T11" fmla="*/ 665 h 675"/>
            </a:gdLst>
            <a:ahLst/>
            <a:cxnLst>
              <a:cxn ang="0">
                <a:pos x="T0" y="T1"/>
              </a:cxn>
              <a:cxn ang="0">
                <a:pos x="T2" y="T3"/>
              </a:cxn>
              <a:cxn ang="0">
                <a:pos x="T4" y="T5"/>
              </a:cxn>
              <a:cxn ang="0">
                <a:pos x="T6" y="T7"/>
              </a:cxn>
              <a:cxn ang="0">
                <a:pos x="T8" y="T9"/>
              </a:cxn>
              <a:cxn ang="0">
                <a:pos x="T10" y="T11"/>
              </a:cxn>
            </a:cxnLst>
            <a:rect l="0" t="0" r="r" b="b"/>
            <a:pathLst>
              <a:path w="957" h="675">
                <a:moveTo>
                  <a:pt x="219" y="675"/>
                </a:moveTo>
                <a:lnTo>
                  <a:pt x="0" y="675"/>
                </a:lnTo>
                <a:lnTo>
                  <a:pt x="0" y="0"/>
                </a:lnTo>
                <a:lnTo>
                  <a:pt x="957" y="0"/>
                </a:lnTo>
                <a:lnTo>
                  <a:pt x="957" y="670"/>
                </a:lnTo>
                <a:lnTo>
                  <a:pt x="566" y="665"/>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36" name="Freeform 4"/>
          <p:cNvSpPr>
            <a:spLocks/>
          </p:cNvSpPr>
          <p:nvPr/>
        </p:nvSpPr>
        <p:spPr bwMode="auto">
          <a:xfrm>
            <a:off x="4330700" y="2365375"/>
            <a:ext cx="1223433" cy="4184650"/>
          </a:xfrm>
          <a:custGeom>
            <a:avLst/>
            <a:gdLst>
              <a:gd name="T0" fmla="*/ 181 w 867"/>
              <a:gd name="T1" fmla="*/ 1504 h 2636"/>
              <a:gd name="T2" fmla="*/ 181 w 867"/>
              <a:gd name="T3" fmla="*/ 670 h 2636"/>
              <a:gd name="T4" fmla="*/ 0 w 867"/>
              <a:gd name="T5" fmla="*/ 665 h 2636"/>
              <a:gd name="T6" fmla="*/ 0 w 867"/>
              <a:gd name="T7" fmla="*/ 0 h 2636"/>
              <a:gd name="T8" fmla="*/ 864 w 867"/>
              <a:gd name="T9" fmla="*/ 0 h 2636"/>
              <a:gd name="T10" fmla="*/ 867 w 867"/>
              <a:gd name="T11" fmla="*/ 670 h 2636"/>
              <a:gd name="T12" fmla="*/ 867 w 867"/>
              <a:gd name="T13" fmla="*/ 2636 h 2636"/>
              <a:gd name="T14" fmla="*/ 191 w 867"/>
              <a:gd name="T15" fmla="*/ 2636 h 2636"/>
              <a:gd name="T16" fmla="*/ 191 w 867"/>
              <a:gd name="T17" fmla="*/ 1832 h 2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7" h="2636">
                <a:moveTo>
                  <a:pt x="181" y="1504"/>
                </a:moveTo>
                <a:lnTo>
                  <a:pt x="181" y="670"/>
                </a:lnTo>
                <a:lnTo>
                  <a:pt x="0" y="665"/>
                </a:lnTo>
                <a:lnTo>
                  <a:pt x="0" y="0"/>
                </a:lnTo>
                <a:lnTo>
                  <a:pt x="864" y="0"/>
                </a:lnTo>
                <a:lnTo>
                  <a:pt x="867" y="670"/>
                </a:lnTo>
                <a:lnTo>
                  <a:pt x="867" y="2636"/>
                </a:lnTo>
                <a:lnTo>
                  <a:pt x="191" y="2636"/>
                </a:lnTo>
                <a:lnTo>
                  <a:pt x="191" y="1832"/>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66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37" name="Rectangle 5"/>
          <p:cNvSpPr>
            <a:spLocks noGrp="1" noChangeArrowheads="1"/>
          </p:cNvSpPr>
          <p:nvPr>
            <p:ph type="title"/>
          </p:nvPr>
        </p:nvSpPr>
        <p:spPr/>
        <p:txBody>
          <a:bodyPr/>
          <a:lstStyle/>
          <a:p>
            <a:r>
              <a:rPr lang="en-GB" dirty="0" smtClean="0"/>
              <a:t>Local Partitions</a:t>
            </a:r>
            <a:r>
              <a:rPr lang="en-GB" dirty="0"/>
              <a:t>: Visibility</a:t>
            </a:r>
            <a:endParaRPr lang="en-US" dirty="0"/>
          </a:p>
        </p:txBody>
      </p:sp>
      <p:sp>
        <p:nvSpPr>
          <p:cNvPr id="197639" name="Rectangle 7"/>
          <p:cNvSpPr>
            <a:spLocks noChangeArrowheads="1"/>
          </p:cNvSpPr>
          <p:nvPr/>
        </p:nvSpPr>
        <p:spPr bwMode="auto">
          <a:xfrm>
            <a:off x="2370667" y="6248400"/>
            <a:ext cx="1286933" cy="381000"/>
          </a:xfrm>
          <a:prstGeom prst="rect">
            <a:avLst/>
          </a:prstGeom>
          <a:solidFill>
            <a:srgbClr val="000066"/>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44" name="Freeform 12"/>
          <p:cNvSpPr>
            <a:spLocks/>
          </p:cNvSpPr>
          <p:nvPr/>
        </p:nvSpPr>
        <p:spPr bwMode="auto">
          <a:xfrm>
            <a:off x="2984501" y="2365376"/>
            <a:ext cx="1350433" cy="1063625"/>
          </a:xfrm>
          <a:custGeom>
            <a:avLst/>
            <a:gdLst>
              <a:gd name="T0" fmla="*/ 219 w 957"/>
              <a:gd name="T1" fmla="*/ 675 h 675"/>
              <a:gd name="T2" fmla="*/ 0 w 957"/>
              <a:gd name="T3" fmla="*/ 675 h 675"/>
              <a:gd name="T4" fmla="*/ 0 w 957"/>
              <a:gd name="T5" fmla="*/ 0 h 675"/>
              <a:gd name="T6" fmla="*/ 957 w 957"/>
              <a:gd name="T7" fmla="*/ 0 h 675"/>
              <a:gd name="T8" fmla="*/ 957 w 957"/>
              <a:gd name="T9" fmla="*/ 670 h 675"/>
              <a:gd name="T10" fmla="*/ 566 w 957"/>
              <a:gd name="T11" fmla="*/ 665 h 675"/>
            </a:gdLst>
            <a:ahLst/>
            <a:cxnLst>
              <a:cxn ang="0">
                <a:pos x="T0" y="T1"/>
              </a:cxn>
              <a:cxn ang="0">
                <a:pos x="T2" y="T3"/>
              </a:cxn>
              <a:cxn ang="0">
                <a:pos x="T4" y="T5"/>
              </a:cxn>
              <a:cxn ang="0">
                <a:pos x="T6" y="T7"/>
              </a:cxn>
              <a:cxn ang="0">
                <a:pos x="T8" y="T9"/>
              </a:cxn>
              <a:cxn ang="0">
                <a:pos x="T10" y="T11"/>
              </a:cxn>
            </a:cxnLst>
            <a:rect l="0" t="0" r="r" b="b"/>
            <a:pathLst>
              <a:path w="957" h="675">
                <a:moveTo>
                  <a:pt x="219" y="675"/>
                </a:moveTo>
                <a:lnTo>
                  <a:pt x="0" y="675"/>
                </a:lnTo>
                <a:lnTo>
                  <a:pt x="0" y="0"/>
                </a:lnTo>
                <a:lnTo>
                  <a:pt x="957" y="0"/>
                </a:lnTo>
                <a:lnTo>
                  <a:pt x="957" y="670"/>
                </a:lnTo>
                <a:lnTo>
                  <a:pt x="566" y="665"/>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45" name="Freeform 13"/>
          <p:cNvSpPr>
            <a:spLocks/>
          </p:cNvSpPr>
          <p:nvPr/>
        </p:nvSpPr>
        <p:spPr bwMode="auto">
          <a:xfrm>
            <a:off x="1625600" y="2362201"/>
            <a:ext cx="1354667" cy="1071563"/>
          </a:xfrm>
          <a:custGeom>
            <a:avLst/>
            <a:gdLst>
              <a:gd name="T0" fmla="*/ 219 w 957"/>
              <a:gd name="T1" fmla="*/ 675 h 675"/>
              <a:gd name="T2" fmla="*/ 0 w 957"/>
              <a:gd name="T3" fmla="*/ 675 h 675"/>
              <a:gd name="T4" fmla="*/ 0 w 957"/>
              <a:gd name="T5" fmla="*/ 0 h 675"/>
              <a:gd name="T6" fmla="*/ 957 w 957"/>
              <a:gd name="T7" fmla="*/ 0 h 675"/>
              <a:gd name="T8" fmla="*/ 957 w 957"/>
              <a:gd name="T9" fmla="*/ 670 h 675"/>
              <a:gd name="T10" fmla="*/ 566 w 957"/>
              <a:gd name="T11" fmla="*/ 665 h 675"/>
            </a:gdLst>
            <a:ahLst/>
            <a:cxnLst>
              <a:cxn ang="0">
                <a:pos x="T0" y="T1"/>
              </a:cxn>
              <a:cxn ang="0">
                <a:pos x="T2" y="T3"/>
              </a:cxn>
              <a:cxn ang="0">
                <a:pos x="T4" y="T5"/>
              </a:cxn>
              <a:cxn ang="0">
                <a:pos x="T6" y="T7"/>
              </a:cxn>
              <a:cxn ang="0">
                <a:pos x="T8" y="T9"/>
              </a:cxn>
              <a:cxn ang="0">
                <a:pos x="T10" y="T11"/>
              </a:cxn>
            </a:cxnLst>
            <a:rect l="0" t="0" r="r" b="b"/>
            <a:pathLst>
              <a:path w="957" h="675">
                <a:moveTo>
                  <a:pt x="219" y="675"/>
                </a:moveTo>
                <a:lnTo>
                  <a:pt x="0" y="675"/>
                </a:lnTo>
                <a:lnTo>
                  <a:pt x="0" y="0"/>
                </a:lnTo>
                <a:lnTo>
                  <a:pt x="957" y="0"/>
                </a:lnTo>
                <a:lnTo>
                  <a:pt x="957" y="670"/>
                </a:lnTo>
                <a:lnTo>
                  <a:pt x="566" y="665"/>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46" name="Freeform 14"/>
          <p:cNvSpPr>
            <a:spLocks/>
          </p:cNvSpPr>
          <p:nvPr/>
        </p:nvSpPr>
        <p:spPr bwMode="auto">
          <a:xfrm>
            <a:off x="337256" y="2360614"/>
            <a:ext cx="546100" cy="4268787"/>
          </a:xfrm>
          <a:custGeom>
            <a:avLst/>
            <a:gdLst>
              <a:gd name="T0" fmla="*/ 387 w 387"/>
              <a:gd name="T1" fmla="*/ 1472 h 2689"/>
              <a:gd name="T2" fmla="*/ 385 w 387"/>
              <a:gd name="T3" fmla="*/ 2688 h 2689"/>
              <a:gd name="T4" fmla="*/ 1 w 387"/>
              <a:gd name="T5" fmla="*/ 2689 h 2689"/>
              <a:gd name="T6" fmla="*/ 0 w 387"/>
              <a:gd name="T7" fmla="*/ 1 h 2689"/>
              <a:gd name="T8" fmla="*/ 381 w 387"/>
              <a:gd name="T9" fmla="*/ 0 h 2689"/>
              <a:gd name="T10" fmla="*/ 378 w 387"/>
              <a:gd name="T11" fmla="*/ 1098 h 2689"/>
            </a:gdLst>
            <a:ahLst/>
            <a:cxnLst>
              <a:cxn ang="0">
                <a:pos x="T0" y="T1"/>
              </a:cxn>
              <a:cxn ang="0">
                <a:pos x="T2" y="T3"/>
              </a:cxn>
              <a:cxn ang="0">
                <a:pos x="T4" y="T5"/>
              </a:cxn>
              <a:cxn ang="0">
                <a:pos x="T6" y="T7"/>
              </a:cxn>
              <a:cxn ang="0">
                <a:pos x="T8" y="T9"/>
              </a:cxn>
              <a:cxn ang="0">
                <a:pos x="T10" y="T11"/>
              </a:cxn>
            </a:cxnLst>
            <a:rect l="0" t="0" r="r" b="b"/>
            <a:pathLst>
              <a:path w="387" h="2689">
                <a:moveTo>
                  <a:pt x="387" y="1472"/>
                </a:moveTo>
                <a:lnTo>
                  <a:pt x="385" y="2688"/>
                </a:lnTo>
                <a:lnTo>
                  <a:pt x="1" y="2689"/>
                </a:lnTo>
                <a:lnTo>
                  <a:pt x="0" y="1"/>
                </a:lnTo>
                <a:lnTo>
                  <a:pt x="381" y="0"/>
                </a:lnTo>
                <a:lnTo>
                  <a:pt x="378" y="109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97660" name="Group 28"/>
          <p:cNvGrpSpPr>
            <a:grpSpLocks/>
          </p:cNvGrpSpPr>
          <p:nvPr/>
        </p:nvGrpSpPr>
        <p:grpSpPr bwMode="auto">
          <a:xfrm>
            <a:off x="1361723" y="3505200"/>
            <a:ext cx="3207455" cy="3132138"/>
            <a:chOff x="965" y="2208"/>
            <a:chExt cx="2273" cy="1973"/>
          </a:xfrm>
        </p:grpSpPr>
        <p:sp>
          <p:nvSpPr>
            <p:cNvPr id="197634" name="Freeform 2"/>
            <p:cNvSpPr>
              <a:spLocks/>
            </p:cNvSpPr>
            <p:nvPr/>
          </p:nvSpPr>
          <p:spPr bwMode="auto">
            <a:xfrm flipV="1">
              <a:off x="1680" y="2832"/>
              <a:ext cx="960" cy="675"/>
            </a:xfrm>
            <a:custGeom>
              <a:avLst/>
              <a:gdLst>
                <a:gd name="T0" fmla="*/ 219 w 957"/>
                <a:gd name="T1" fmla="*/ 675 h 675"/>
                <a:gd name="T2" fmla="*/ 0 w 957"/>
                <a:gd name="T3" fmla="*/ 675 h 675"/>
                <a:gd name="T4" fmla="*/ 0 w 957"/>
                <a:gd name="T5" fmla="*/ 0 h 675"/>
                <a:gd name="T6" fmla="*/ 957 w 957"/>
                <a:gd name="T7" fmla="*/ 0 h 675"/>
                <a:gd name="T8" fmla="*/ 957 w 957"/>
                <a:gd name="T9" fmla="*/ 670 h 675"/>
                <a:gd name="T10" fmla="*/ 566 w 957"/>
                <a:gd name="T11" fmla="*/ 665 h 675"/>
              </a:gdLst>
              <a:ahLst/>
              <a:cxnLst>
                <a:cxn ang="0">
                  <a:pos x="T0" y="T1"/>
                </a:cxn>
                <a:cxn ang="0">
                  <a:pos x="T2" y="T3"/>
                </a:cxn>
                <a:cxn ang="0">
                  <a:pos x="T4" y="T5"/>
                </a:cxn>
                <a:cxn ang="0">
                  <a:pos x="T6" y="T7"/>
                </a:cxn>
                <a:cxn ang="0">
                  <a:pos x="T8" y="T9"/>
                </a:cxn>
                <a:cxn ang="0">
                  <a:pos x="T10" y="T11"/>
                </a:cxn>
              </a:cxnLst>
              <a:rect l="0" t="0" r="r" b="b"/>
              <a:pathLst>
                <a:path w="957" h="675">
                  <a:moveTo>
                    <a:pt x="219" y="675"/>
                  </a:moveTo>
                  <a:lnTo>
                    <a:pt x="0" y="675"/>
                  </a:lnTo>
                  <a:lnTo>
                    <a:pt x="0" y="0"/>
                  </a:lnTo>
                  <a:lnTo>
                    <a:pt x="957" y="0"/>
                  </a:lnTo>
                  <a:lnTo>
                    <a:pt x="957" y="670"/>
                  </a:lnTo>
                  <a:lnTo>
                    <a:pt x="566" y="665"/>
                  </a:lnTo>
                </a:path>
              </a:pathLst>
            </a:custGeom>
            <a:solidFill>
              <a:schemeClr val="bg2"/>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35" name="Freeform 3"/>
            <p:cNvSpPr>
              <a:spLocks/>
            </p:cNvSpPr>
            <p:nvPr/>
          </p:nvSpPr>
          <p:spPr bwMode="auto">
            <a:xfrm>
              <a:off x="1296" y="2473"/>
              <a:ext cx="1942" cy="1708"/>
            </a:xfrm>
            <a:custGeom>
              <a:avLst/>
              <a:gdLst>
                <a:gd name="T0" fmla="*/ 0 w 1942"/>
                <a:gd name="T1" fmla="*/ 23 h 1708"/>
                <a:gd name="T2" fmla="*/ 1942 w 1942"/>
                <a:gd name="T3" fmla="*/ 139 h 1708"/>
                <a:gd name="T4" fmla="*/ 1942 w 1942"/>
                <a:gd name="T5" fmla="*/ 447 h 1708"/>
                <a:gd name="T6" fmla="*/ 1346 w 1942"/>
                <a:gd name="T7" fmla="*/ 367 h 1708"/>
                <a:gd name="T8" fmla="*/ 1346 w 1942"/>
                <a:gd name="T9" fmla="*/ 1033 h 1708"/>
                <a:gd name="T10" fmla="*/ 929 w 1942"/>
                <a:gd name="T11" fmla="*/ 1033 h 1708"/>
                <a:gd name="T12" fmla="*/ 631 w 1942"/>
                <a:gd name="T13" fmla="*/ 357 h 1708"/>
                <a:gd name="T14" fmla="*/ 382 w 1942"/>
                <a:gd name="T15" fmla="*/ 357 h 1708"/>
                <a:gd name="T16" fmla="*/ 382 w 1942"/>
                <a:gd name="T17" fmla="*/ 1033 h 1708"/>
                <a:gd name="T18" fmla="*/ 561 w 1942"/>
                <a:gd name="T19" fmla="*/ 1450 h 1708"/>
                <a:gd name="T20" fmla="*/ 382 w 1942"/>
                <a:gd name="T21" fmla="*/ 1450 h 1708"/>
                <a:gd name="T22" fmla="*/ 362 w 1942"/>
                <a:gd name="T23" fmla="*/ 1708 h 1708"/>
                <a:gd name="T24" fmla="*/ 74 w 1942"/>
                <a:gd name="T25" fmla="*/ 1698 h 1708"/>
                <a:gd name="T26" fmla="*/ 5 w 1942"/>
                <a:gd name="T27" fmla="*/ 0 h 1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42" h="1708">
                  <a:moveTo>
                    <a:pt x="0" y="23"/>
                  </a:moveTo>
                  <a:lnTo>
                    <a:pt x="1942" y="139"/>
                  </a:lnTo>
                  <a:lnTo>
                    <a:pt x="1942" y="447"/>
                  </a:lnTo>
                  <a:lnTo>
                    <a:pt x="1346" y="367"/>
                  </a:lnTo>
                  <a:lnTo>
                    <a:pt x="1346" y="1033"/>
                  </a:lnTo>
                  <a:lnTo>
                    <a:pt x="929" y="1033"/>
                  </a:lnTo>
                  <a:lnTo>
                    <a:pt x="631" y="357"/>
                  </a:lnTo>
                  <a:lnTo>
                    <a:pt x="382" y="357"/>
                  </a:lnTo>
                  <a:lnTo>
                    <a:pt x="382" y="1033"/>
                  </a:lnTo>
                  <a:lnTo>
                    <a:pt x="561" y="1450"/>
                  </a:lnTo>
                  <a:lnTo>
                    <a:pt x="382" y="1450"/>
                  </a:lnTo>
                  <a:lnTo>
                    <a:pt x="362" y="1708"/>
                  </a:lnTo>
                  <a:lnTo>
                    <a:pt x="74" y="1698"/>
                  </a:lnTo>
                  <a:lnTo>
                    <a:pt x="5" y="0"/>
                  </a:lnTo>
                </a:path>
              </a:pathLst>
            </a:custGeom>
            <a:solidFill>
              <a:srgbClr val="CC6600">
                <a:alpha val="50000"/>
              </a:srgbClr>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38" name="AutoShape 6"/>
            <p:cNvSpPr>
              <a:spLocks noChangeArrowheads="1"/>
            </p:cNvSpPr>
            <p:nvPr/>
          </p:nvSpPr>
          <p:spPr bwMode="auto">
            <a:xfrm rot="8132247">
              <a:off x="1200" y="2352"/>
              <a:ext cx="288" cy="432"/>
            </a:xfrm>
            <a:prstGeom prst="triangle">
              <a:avLst>
                <a:gd name="adj" fmla="val 50000"/>
              </a:avLst>
            </a:prstGeom>
            <a:solidFill>
              <a:srgbClr val="CC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47" name="Text Box 15"/>
            <p:cNvSpPr txBox="1">
              <a:spLocks noChangeArrowheads="1"/>
            </p:cNvSpPr>
            <p:nvPr/>
          </p:nvSpPr>
          <p:spPr bwMode="auto">
            <a:xfrm>
              <a:off x="965" y="2208"/>
              <a:ext cx="240" cy="23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t>B</a:t>
              </a:r>
            </a:p>
          </p:txBody>
        </p:sp>
      </p:grpSp>
      <p:sp>
        <p:nvSpPr>
          <p:cNvPr id="197650" name="Text Box 18"/>
          <p:cNvSpPr txBox="1">
            <a:spLocks noChangeArrowheads="1"/>
          </p:cNvSpPr>
          <p:nvPr/>
        </p:nvSpPr>
        <p:spPr bwMode="auto">
          <a:xfrm>
            <a:off x="5554133" y="2438400"/>
            <a:ext cx="3386667" cy="1200329"/>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dirty="0"/>
              <a:t> Line of sight</a:t>
            </a:r>
          </a:p>
          <a:p>
            <a:pPr algn="l">
              <a:spcBef>
                <a:spcPct val="50000"/>
              </a:spcBef>
              <a:buFontTx/>
              <a:buChar char="•"/>
            </a:pPr>
            <a:r>
              <a:rPr lang="en-US" dirty="0"/>
              <a:t> Entity visible = group</a:t>
            </a:r>
          </a:p>
          <a:p>
            <a:pPr algn="l">
              <a:spcBef>
                <a:spcPct val="50000"/>
              </a:spcBef>
              <a:buFontTx/>
              <a:buChar char="•"/>
            </a:pPr>
            <a:r>
              <a:rPr lang="en-US" dirty="0"/>
              <a:t> </a:t>
            </a:r>
            <a:r>
              <a:rPr lang="en-US" dirty="0" smtClean="0"/>
              <a:t>Client/Server</a:t>
            </a:r>
            <a:endParaRPr lang="en-US" dirty="0"/>
          </a:p>
        </p:txBody>
      </p:sp>
      <p:grpSp>
        <p:nvGrpSpPr>
          <p:cNvPr id="197652" name="Group 20"/>
          <p:cNvGrpSpPr>
            <a:grpSpLocks/>
          </p:cNvGrpSpPr>
          <p:nvPr/>
        </p:nvGrpSpPr>
        <p:grpSpPr bwMode="auto">
          <a:xfrm>
            <a:off x="883356" y="4953000"/>
            <a:ext cx="1148644" cy="1652588"/>
            <a:chOff x="626" y="3120"/>
            <a:chExt cx="814" cy="1041"/>
          </a:xfrm>
        </p:grpSpPr>
        <p:sp>
          <p:nvSpPr>
            <p:cNvPr id="197640" name="Freeform 8"/>
            <p:cNvSpPr>
              <a:spLocks/>
            </p:cNvSpPr>
            <p:nvPr/>
          </p:nvSpPr>
          <p:spPr bwMode="auto">
            <a:xfrm>
              <a:off x="626" y="3436"/>
              <a:ext cx="725" cy="725"/>
            </a:xfrm>
            <a:custGeom>
              <a:avLst/>
              <a:gdLst>
                <a:gd name="T0" fmla="*/ 718 w 725"/>
                <a:gd name="T1" fmla="*/ 20 h 725"/>
                <a:gd name="T2" fmla="*/ 665 w 725"/>
                <a:gd name="T3" fmla="*/ 725 h 725"/>
                <a:gd name="T4" fmla="*/ 0 w 725"/>
                <a:gd name="T5" fmla="*/ 725 h 725"/>
                <a:gd name="T6" fmla="*/ 10 w 725"/>
                <a:gd name="T7" fmla="*/ 189 h 725"/>
                <a:gd name="T8" fmla="*/ 725 w 725"/>
                <a:gd name="T9" fmla="*/ 0 h 725"/>
              </a:gdLst>
              <a:ahLst/>
              <a:cxnLst>
                <a:cxn ang="0">
                  <a:pos x="T0" y="T1"/>
                </a:cxn>
                <a:cxn ang="0">
                  <a:pos x="T2" y="T3"/>
                </a:cxn>
                <a:cxn ang="0">
                  <a:pos x="T4" y="T5"/>
                </a:cxn>
                <a:cxn ang="0">
                  <a:pos x="T6" y="T7"/>
                </a:cxn>
                <a:cxn ang="0">
                  <a:pos x="T8" y="T9"/>
                </a:cxn>
              </a:cxnLst>
              <a:rect l="0" t="0" r="r" b="b"/>
              <a:pathLst>
                <a:path w="725" h="725">
                  <a:moveTo>
                    <a:pt x="718" y="20"/>
                  </a:moveTo>
                  <a:lnTo>
                    <a:pt x="665" y="725"/>
                  </a:lnTo>
                  <a:lnTo>
                    <a:pt x="0" y="725"/>
                  </a:lnTo>
                  <a:lnTo>
                    <a:pt x="10" y="189"/>
                  </a:lnTo>
                  <a:lnTo>
                    <a:pt x="725" y="0"/>
                  </a:lnTo>
                </a:path>
              </a:pathLst>
            </a:custGeom>
            <a:solidFill>
              <a:srgbClr val="FFCC99">
                <a:alpha val="50000"/>
              </a:srgbClr>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48" name="Text Box 16"/>
            <p:cNvSpPr txBox="1">
              <a:spLocks noChangeArrowheads="1"/>
            </p:cNvSpPr>
            <p:nvPr/>
          </p:nvSpPr>
          <p:spPr bwMode="auto">
            <a:xfrm>
              <a:off x="1008" y="3120"/>
              <a:ext cx="240" cy="23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t>A</a:t>
              </a:r>
            </a:p>
          </p:txBody>
        </p:sp>
        <p:sp>
          <p:nvSpPr>
            <p:cNvPr id="197641" name="AutoShape 9"/>
            <p:cNvSpPr>
              <a:spLocks noChangeArrowheads="1"/>
            </p:cNvSpPr>
            <p:nvPr/>
          </p:nvSpPr>
          <p:spPr bwMode="auto">
            <a:xfrm rot="12831258">
              <a:off x="1152" y="3312"/>
              <a:ext cx="288" cy="432"/>
            </a:xfrm>
            <a:prstGeom prst="triangle">
              <a:avLst>
                <a:gd name="adj" fmla="val 50000"/>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97659" name="Group 27"/>
          <p:cNvGrpSpPr>
            <a:grpSpLocks/>
          </p:cNvGrpSpPr>
          <p:nvPr/>
        </p:nvGrpSpPr>
        <p:grpSpPr bwMode="auto">
          <a:xfrm>
            <a:off x="3860800" y="2365375"/>
            <a:ext cx="1703212" cy="4184650"/>
            <a:chOff x="2736" y="1490"/>
            <a:chExt cx="1207" cy="2636"/>
          </a:xfrm>
        </p:grpSpPr>
        <p:sp>
          <p:nvSpPr>
            <p:cNvPr id="197655" name="Freeform 23"/>
            <p:cNvSpPr>
              <a:spLocks/>
            </p:cNvSpPr>
            <p:nvPr/>
          </p:nvSpPr>
          <p:spPr bwMode="auto">
            <a:xfrm>
              <a:off x="3069" y="1490"/>
              <a:ext cx="867" cy="2636"/>
            </a:xfrm>
            <a:custGeom>
              <a:avLst/>
              <a:gdLst>
                <a:gd name="T0" fmla="*/ 181 w 867"/>
                <a:gd name="T1" fmla="*/ 1504 h 2636"/>
                <a:gd name="T2" fmla="*/ 181 w 867"/>
                <a:gd name="T3" fmla="*/ 670 h 2636"/>
                <a:gd name="T4" fmla="*/ 0 w 867"/>
                <a:gd name="T5" fmla="*/ 665 h 2636"/>
                <a:gd name="T6" fmla="*/ 0 w 867"/>
                <a:gd name="T7" fmla="*/ 0 h 2636"/>
                <a:gd name="T8" fmla="*/ 864 w 867"/>
                <a:gd name="T9" fmla="*/ 0 h 2636"/>
                <a:gd name="T10" fmla="*/ 867 w 867"/>
                <a:gd name="T11" fmla="*/ 670 h 2636"/>
                <a:gd name="T12" fmla="*/ 867 w 867"/>
                <a:gd name="T13" fmla="*/ 2636 h 2636"/>
                <a:gd name="T14" fmla="*/ 191 w 867"/>
                <a:gd name="T15" fmla="*/ 2636 h 2636"/>
                <a:gd name="T16" fmla="*/ 191 w 867"/>
                <a:gd name="T17" fmla="*/ 1832 h 2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7" h="2636">
                  <a:moveTo>
                    <a:pt x="181" y="1504"/>
                  </a:moveTo>
                  <a:lnTo>
                    <a:pt x="181" y="670"/>
                  </a:lnTo>
                  <a:lnTo>
                    <a:pt x="0" y="665"/>
                  </a:lnTo>
                  <a:lnTo>
                    <a:pt x="0" y="0"/>
                  </a:lnTo>
                  <a:lnTo>
                    <a:pt x="864" y="0"/>
                  </a:lnTo>
                  <a:lnTo>
                    <a:pt x="867" y="670"/>
                  </a:lnTo>
                  <a:lnTo>
                    <a:pt x="867" y="2636"/>
                  </a:lnTo>
                  <a:lnTo>
                    <a:pt x="191" y="2636"/>
                  </a:lnTo>
                  <a:lnTo>
                    <a:pt x="191" y="1832"/>
                  </a:lnTo>
                </a:path>
              </a:pathLst>
            </a:custGeom>
            <a:solidFill>
              <a:srgbClr val="6699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56" name="Freeform 24"/>
            <p:cNvSpPr>
              <a:spLocks/>
            </p:cNvSpPr>
            <p:nvPr/>
          </p:nvSpPr>
          <p:spPr bwMode="auto">
            <a:xfrm>
              <a:off x="2791" y="2145"/>
              <a:ext cx="1152" cy="1450"/>
            </a:xfrm>
            <a:custGeom>
              <a:avLst/>
              <a:gdLst>
                <a:gd name="T0" fmla="*/ 89 w 1152"/>
                <a:gd name="T1" fmla="*/ 1167 h 1450"/>
                <a:gd name="T2" fmla="*/ 0 w 1152"/>
                <a:gd name="T3" fmla="*/ 20 h 1450"/>
                <a:gd name="T4" fmla="*/ 456 w 1152"/>
                <a:gd name="T5" fmla="*/ 0 h 1450"/>
                <a:gd name="T6" fmla="*/ 456 w 1152"/>
                <a:gd name="T7" fmla="*/ 874 h 1450"/>
                <a:gd name="T8" fmla="*/ 1152 w 1152"/>
                <a:gd name="T9" fmla="*/ 278 h 1450"/>
                <a:gd name="T10" fmla="*/ 1142 w 1152"/>
                <a:gd name="T11" fmla="*/ 1450 h 1450"/>
                <a:gd name="T12" fmla="*/ 466 w 1152"/>
                <a:gd name="T13" fmla="*/ 1152 h 1450"/>
                <a:gd name="T14" fmla="*/ 466 w 1152"/>
                <a:gd name="T15" fmla="*/ 1291 h 1450"/>
                <a:gd name="T16" fmla="*/ 89 w 1152"/>
                <a:gd name="T17" fmla="*/ 1172 h 1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2" h="1450">
                  <a:moveTo>
                    <a:pt x="89" y="1167"/>
                  </a:moveTo>
                  <a:lnTo>
                    <a:pt x="0" y="20"/>
                  </a:lnTo>
                  <a:lnTo>
                    <a:pt x="456" y="0"/>
                  </a:lnTo>
                  <a:lnTo>
                    <a:pt x="456" y="874"/>
                  </a:lnTo>
                  <a:lnTo>
                    <a:pt x="1152" y="278"/>
                  </a:lnTo>
                  <a:lnTo>
                    <a:pt x="1142" y="1450"/>
                  </a:lnTo>
                  <a:lnTo>
                    <a:pt x="466" y="1152"/>
                  </a:lnTo>
                  <a:lnTo>
                    <a:pt x="466" y="1291"/>
                  </a:lnTo>
                  <a:lnTo>
                    <a:pt x="89" y="1172"/>
                  </a:lnTo>
                </a:path>
              </a:pathLst>
            </a:custGeom>
            <a:solidFill>
              <a:srgbClr val="CCFF66">
                <a:alpha val="50000"/>
              </a:srgbClr>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57" name="AutoShape 25"/>
            <p:cNvSpPr>
              <a:spLocks noChangeArrowheads="1"/>
            </p:cNvSpPr>
            <p:nvPr/>
          </p:nvSpPr>
          <p:spPr bwMode="auto">
            <a:xfrm rot="23745194">
              <a:off x="2736" y="3024"/>
              <a:ext cx="288" cy="432"/>
            </a:xfrm>
            <a:prstGeom prst="triangle">
              <a:avLst>
                <a:gd name="adj" fmla="val 50000"/>
              </a:avLst>
            </a:prstGeom>
            <a:solidFill>
              <a:srgbClr val="6699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58" name="Text Box 26"/>
            <p:cNvSpPr txBox="1">
              <a:spLocks noChangeArrowheads="1"/>
            </p:cNvSpPr>
            <p:nvPr/>
          </p:nvSpPr>
          <p:spPr bwMode="auto">
            <a:xfrm>
              <a:off x="2837" y="3456"/>
              <a:ext cx="249" cy="23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t>C</a:t>
              </a:r>
            </a:p>
          </p:txBody>
        </p:sp>
      </p:grpSp>
    </p:spTree>
    <p:extLst>
      <p:ext uri="{BB962C8B-B14F-4D97-AF65-F5344CB8AC3E}">
        <p14:creationId xmlns:p14="http://schemas.microsoft.com/office/powerpoint/2010/main" val="28972934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97652"/>
                                        </p:tgtEl>
                                        <p:attrNameLst>
                                          <p:attrName>style.visibility</p:attrName>
                                        </p:attrNameLst>
                                      </p:cBhvr>
                                      <p:to>
                                        <p:strVal val="visible"/>
                                      </p:to>
                                    </p:set>
                                    <p:animEffect transition="in" filter="wipe(up)">
                                      <p:cBhvr>
                                        <p:cTn id="7" dur="500"/>
                                        <p:tgtEl>
                                          <p:spTgt spid="1976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7660"/>
                                        </p:tgtEl>
                                        <p:attrNameLst>
                                          <p:attrName>style.visibility</p:attrName>
                                        </p:attrNameLst>
                                      </p:cBhvr>
                                      <p:to>
                                        <p:strVal val="visible"/>
                                      </p:to>
                                    </p:set>
                                    <p:animEffect transition="in" filter="wipe(left)">
                                      <p:cBhvr>
                                        <p:cTn id="12" dur="500"/>
                                        <p:tgtEl>
                                          <p:spTgt spid="1976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7659"/>
                                        </p:tgtEl>
                                        <p:attrNameLst>
                                          <p:attrName>style.visibility</p:attrName>
                                        </p:attrNameLst>
                                      </p:cBhvr>
                                      <p:to>
                                        <p:strVal val="visible"/>
                                      </p:to>
                                    </p:set>
                                    <p:animEffect transition="in" filter="wipe(left)">
                                      <p:cBhvr>
                                        <p:cTn id="17" dur="500"/>
                                        <p:tgtEl>
                                          <p:spTgt spid="197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Partitions: Visibility</a:t>
            </a:r>
            <a:endParaRPr lang="en-US" dirty="0"/>
          </a:p>
        </p:txBody>
      </p:sp>
      <p:sp>
        <p:nvSpPr>
          <p:cNvPr id="3" name="Content Placeholder 2"/>
          <p:cNvSpPr>
            <a:spLocks noGrp="1"/>
          </p:cNvSpPr>
          <p:nvPr>
            <p:ph sz="quarter" idx="1"/>
          </p:nvPr>
        </p:nvSpPr>
        <p:spPr/>
        <p:txBody>
          <a:bodyPr/>
          <a:lstStyle/>
          <a:p>
            <a:r>
              <a:rPr lang="en-US" dirty="0" smtClean="0"/>
              <a:t>In real environment our focus is most severely limited by the physical environment: we can’t see around walls, we can’t hear (or see) over long distances</a:t>
            </a:r>
          </a:p>
          <a:p>
            <a:endParaRPr lang="en-US" dirty="0"/>
          </a:p>
        </p:txBody>
      </p:sp>
    </p:spTree>
    <p:extLst>
      <p:ext uri="{BB962C8B-B14F-4D97-AF65-F5344CB8AC3E}">
        <p14:creationId xmlns:p14="http://schemas.microsoft.com/office/powerpoint/2010/main" val="10044134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3010" name="Group 89"/>
          <p:cNvGrpSpPr>
            <a:grpSpLocks/>
          </p:cNvGrpSpPr>
          <p:nvPr/>
        </p:nvGrpSpPr>
        <p:grpSpPr bwMode="auto">
          <a:xfrm>
            <a:off x="1285875" y="1714500"/>
            <a:ext cx="6072188" cy="3581400"/>
            <a:chOff x="1285852" y="1714488"/>
            <a:chExt cx="6072230" cy="3581400"/>
          </a:xfrm>
        </p:grpSpPr>
        <p:grpSp>
          <p:nvGrpSpPr>
            <p:cNvPr id="43011" name="Group 36"/>
            <p:cNvGrpSpPr>
              <a:grpSpLocks/>
            </p:cNvGrpSpPr>
            <p:nvPr/>
          </p:nvGrpSpPr>
          <p:grpSpPr bwMode="auto">
            <a:xfrm>
              <a:off x="1285852" y="2362200"/>
              <a:ext cx="2209800" cy="2057400"/>
              <a:chOff x="1392" y="768"/>
              <a:chExt cx="2976" cy="2832"/>
            </a:xfrm>
          </p:grpSpPr>
          <p:sp>
            <p:nvSpPr>
              <p:cNvPr id="43031" name="Rectangle 4"/>
              <p:cNvSpPr>
                <a:spLocks noChangeArrowheads="1"/>
              </p:cNvSpPr>
              <p:nvPr/>
            </p:nvSpPr>
            <p:spPr bwMode="auto">
              <a:xfrm>
                <a:off x="1392" y="768"/>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pitchFamily="-109" charset="-18"/>
                </a:endParaRPr>
              </a:p>
            </p:txBody>
          </p:sp>
          <p:sp>
            <p:nvSpPr>
              <p:cNvPr id="43032" name="Rectangle 5" descr="Wide upward diagonal"/>
              <p:cNvSpPr>
                <a:spLocks noChangeArrowheads="1"/>
              </p:cNvSpPr>
              <p:nvPr/>
            </p:nvSpPr>
            <p:spPr bwMode="auto">
              <a:xfrm>
                <a:off x="2384" y="768"/>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pitchFamily="-109" charset="-18"/>
                </a:endParaRPr>
              </a:p>
            </p:txBody>
          </p:sp>
          <p:sp>
            <p:nvSpPr>
              <p:cNvPr id="43033" name="Rectangle 6" descr="Wide upward diagonal"/>
              <p:cNvSpPr>
                <a:spLocks noChangeArrowheads="1"/>
              </p:cNvSpPr>
              <p:nvPr/>
            </p:nvSpPr>
            <p:spPr bwMode="auto">
              <a:xfrm>
                <a:off x="3376" y="768"/>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pitchFamily="-109" charset="-18"/>
                </a:endParaRPr>
              </a:p>
            </p:txBody>
          </p:sp>
          <p:sp>
            <p:nvSpPr>
              <p:cNvPr id="43034" name="Rectangle 7"/>
              <p:cNvSpPr>
                <a:spLocks noChangeArrowheads="1"/>
              </p:cNvSpPr>
              <p:nvPr/>
            </p:nvSpPr>
            <p:spPr bwMode="auto">
              <a:xfrm>
                <a:off x="1392" y="1712"/>
                <a:ext cx="992" cy="9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pitchFamily="-109" charset="-18"/>
                </a:endParaRPr>
              </a:p>
            </p:txBody>
          </p:sp>
          <p:sp>
            <p:nvSpPr>
              <p:cNvPr id="43035" name="Rectangle 8" descr="Wide upward diagonal"/>
              <p:cNvSpPr>
                <a:spLocks noChangeArrowheads="1"/>
              </p:cNvSpPr>
              <p:nvPr/>
            </p:nvSpPr>
            <p:spPr bwMode="auto">
              <a:xfrm>
                <a:off x="2384" y="1712"/>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pitchFamily="-109" charset="-18"/>
                </a:endParaRPr>
              </a:p>
            </p:txBody>
          </p:sp>
          <p:sp>
            <p:nvSpPr>
              <p:cNvPr id="43036" name="Rectangle 9"/>
              <p:cNvSpPr>
                <a:spLocks noChangeArrowheads="1"/>
              </p:cNvSpPr>
              <p:nvPr/>
            </p:nvSpPr>
            <p:spPr bwMode="auto">
              <a:xfrm>
                <a:off x="3376" y="1712"/>
                <a:ext cx="992" cy="9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pitchFamily="-109" charset="-18"/>
                </a:endParaRPr>
              </a:p>
            </p:txBody>
          </p:sp>
          <p:sp>
            <p:nvSpPr>
              <p:cNvPr id="43037" name="Rectangle 10" descr="Wide downward diagonal"/>
              <p:cNvSpPr>
                <a:spLocks noChangeArrowheads="1"/>
              </p:cNvSpPr>
              <p:nvPr/>
            </p:nvSpPr>
            <p:spPr bwMode="auto">
              <a:xfrm>
                <a:off x="1392" y="2656"/>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pitchFamily="-109" charset="-18"/>
                </a:endParaRPr>
              </a:p>
            </p:txBody>
          </p:sp>
          <p:sp>
            <p:nvSpPr>
              <p:cNvPr id="43038" name="Rectangle 11" descr="Wide downward diagonal"/>
              <p:cNvSpPr>
                <a:spLocks noChangeArrowheads="1"/>
              </p:cNvSpPr>
              <p:nvPr/>
            </p:nvSpPr>
            <p:spPr bwMode="auto">
              <a:xfrm>
                <a:off x="2384" y="2656"/>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pitchFamily="-109" charset="-18"/>
                </a:endParaRPr>
              </a:p>
            </p:txBody>
          </p:sp>
          <p:sp>
            <p:nvSpPr>
              <p:cNvPr id="43039" name="Rectangle 12"/>
              <p:cNvSpPr>
                <a:spLocks noChangeArrowheads="1"/>
              </p:cNvSpPr>
              <p:nvPr/>
            </p:nvSpPr>
            <p:spPr bwMode="auto">
              <a:xfrm>
                <a:off x="3376" y="2643"/>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pitchFamily="-109" charset="-18"/>
                </a:endParaRPr>
              </a:p>
            </p:txBody>
          </p:sp>
          <p:sp>
            <p:nvSpPr>
              <p:cNvPr id="43040" name="Rectangle 13"/>
              <p:cNvSpPr>
                <a:spLocks noChangeArrowheads="1"/>
              </p:cNvSpPr>
              <p:nvPr/>
            </p:nvSpPr>
            <p:spPr bwMode="auto">
              <a:xfrm>
                <a:off x="1392" y="768"/>
                <a:ext cx="2976" cy="2832"/>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sz="1800">
                  <a:latin typeface="Tw Cen MT" pitchFamily="-109" charset="-18"/>
                </a:endParaRPr>
              </a:p>
            </p:txBody>
          </p:sp>
          <p:sp>
            <p:nvSpPr>
              <p:cNvPr id="43041" name="Line 14"/>
              <p:cNvSpPr>
                <a:spLocks noChangeShapeType="1"/>
              </p:cNvSpPr>
              <p:nvPr/>
            </p:nvSpPr>
            <p:spPr bwMode="auto">
              <a:xfrm flipV="1">
                <a:off x="1392" y="1712"/>
                <a:ext cx="1653"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42" name="Line 15"/>
              <p:cNvSpPr>
                <a:spLocks noChangeShapeType="1"/>
              </p:cNvSpPr>
              <p:nvPr/>
            </p:nvSpPr>
            <p:spPr bwMode="auto">
              <a:xfrm>
                <a:off x="1392" y="2655"/>
                <a:ext cx="496"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43" name="Line 16"/>
              <p:cNvSpPr>
                <a:spLocks noChangeShapeType="1"/>
              </p:cNvSpPr>
              <p:nvPr/>
            </p:nvSpPr>
            <p:spPr bwMode="auto">
              <a:xfrm>
                <a:off x="2384" y="768"/>
                <a:ext cx="1" cy="472"/>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44" name="Line 17"/>
              <p:cNvSpPr>
                <a:spLocks noChangeShapeType="1"/>
              </p:cNvSpPr>
              <p:nvPr/>
            </p:nvSpPr>
            <p:spPr bwMode="auto">
              <a:xfrm>
                <a:off x="3376" y="2813"/>
                <a:ext cx="1" cy="7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45" name="Line 18"/>
              <p:cNvSpPr>
                <a:spLocks noChangeShapeType="1"/>
              </p:cNvSpPr>
              <p:nvPr/>
            </p:nvSpPr>
            <p:spPr bwMode="auto">
              <a:xfrm>
                <a:off x="2384" y="1555"/>
                <a:ext cx="1" cy="31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46" name="Line 19"/>
              <p:cNvSpPr>
                <a:spLocks noChangeShapeType="1"/>
              </p:cNvSpPr>
              <p:nvPr/>
            </p:nvSpPr>
            <p:spPr bwMode="auto">
              <a:xfrm>
                <a:off x="2384" y="2027"/>
                <a:ext cx="1" cy="125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47" name="Line 20"/>
              <p:cNvSpPr>
                <a:spLocks noChangeShapeType="1"/>
              </p:cNvSpPr>
              <p:nvPr/>
            </p:nvSpPr>
            <p:spPr bwMode="auto">
              <a:xfrm>
                <a:off x="2053" y="2655"/>
                <a:ext cx="331"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48" name="Line 21"/>
              <p:cNvSpPr>
                <a:spLocks noChangeShapeType="1"/>
              </p:cNvSpPr>
              <p:nvPr/>
            </p:nvSpPr>
            <p:spPr bwMode="auto">
              <a:xfrm>
                <a:off x="2384" y="2656"/>
                <a:ext cx="1984"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49" name="Line 22"/>
              <p:cNvSpPr>
                <a:spLocks noChangeShapeType="1"/>
              </p:cNvSpPr>
              <p:nvPr/>
            </p:nvSpPr>
            <p:spPr bwMode="auto">
              <a:xfrm>
                <a:off x="3376" y="1712"/>
                <a:ext cx="496"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50" name="Line 23"/>
              <p:cNvSpPr>
                <a:spLocks noChangeShapeType="1"/>
              </p:cNvSpPr>
              <p:nvPr/>
            </p:nvSpPr>
            <p:spPr bwMode="auto">
              <a:xfrm flipV="1">
                <a:off x="3376" y="1083"/>
                <a:ext cx="1" cy="62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51" name="Line 24"/>
              <p:cNvSpPr>
                <a:spLocks noChangeShapeType="1"/>
              </p:cNvSpPr>
              <p:nvPr/>
            </p:nvSpPr>
            <p:spPr bwMode="auto">
              <a:xfrm>
                <a:off x="3376" y="1712"/>
                <a:ext cx="1" cy="94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52" name="Line 25"/>
              <p:cNvSpPr>
                <a:spLocks noChangeShapeType="1"/>
              </p:cNvSpPr>
              <p:nvPr/>
            </p:nvSpPr>
            <p:spPr bwMode="auto">
              <a:xfrm>
                <a:off x="4203" y="1712"/>
                <a:ext cx="165"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43053" name="Group 26"/>
              <p:cNvGrpSpPr>
                <a:grpSpLocks/>
              </p:cNvGrpSpPr>
              <p:nvPr/>
            </p:nvGrpSpPr>
            <p:grpSpPr bwMode="auto">
              <a:xfrm>
                <a:off x="1680" y="960"/>
                <a:ext cx="2540" cy="2360"/>
                <a:chOff x="1709" y="1007"/>
                <a:chExt cx="2540" cy="2360"/>
              </a:xfrm>
            </p:grpSpPr>
            <p:sp>
              <p:nvSpPr>
                <p:cNvPr id="43054" name="Text Box 27"/>
                <p:cNvSpPr txBox="1">
                  <a:spLocks noChangeArrowheads="1"/>
                </p:cNvSpPr>
                <p:nvPr/>
              </p:nvSpPr>
              <p:spPr bwMode="auto">
                <a:xfrm>
                  <a:off x="1709" y="1007"/>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A</a:t>
                  </a:r>
                </a:p>
              </p:txBody>
            </p:sp>
            <p:sp>
              <p:nvSpPr>
                <p:cNvPr id="43055" name="Text Box 28"/>
                <p:cNvSpPr txBox="1">
                  <a:spLocks noChangeArrowheads="1"/>
                </p:cNvSpPr>
                <p:nvPr/>
              </p:nvSpPr>
              <p:spPr bwMode="auto">
                <a:xfrm>
                  <a:off x="2701" y="1007"/>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B</a:t>
                  </a:r>
                </a:p>
              </p:txBody>
            </p:sp>
            <p:sp>
              <p:nvSpPr>
                <p:cNvPr id="43056" name="Text Box 29"/>
                <p:cNvSpPr txBox="1">
                  <a:spLocks noChangeArrowheads="1"/>
                </p:cNvSpPr>
                <p:nvPr/>
              </p:nvSpPr>
              <p:spPr bwMode="auto">
                <a:xfrm>
                  <a:off x="3693" y="1007"/>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C</a:t>
                  </a:r>
                </a:p>
              </p:txBody>
            </p:sp>
            <p:sp>
              <p:nvSpPr>
                <p:cNvPr id="43057" name="Text Box 30"/>
                <p:cNvSpPr txBox="1">
                  <a:spLocks noChangeArrowheads="1"/>
                </p:cNvSpPr>
                <p:nvPr/>
              </p:nvSpPr>
              <p:spPr bwMode="auto">
                <a:xfrm>
                  <a:off x="1709" y="1951"/>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D</a:t>
                  </a:r>
                </a:p>
              </p:txBody>
            </p:sp>
            <p:sp>
              <p:nvSpPr>
                <p:cNvPr id="43058" name="Text Box 31"/>
                <p:cNvSpPr txBox="1">
                  <a:spLocks noChangeArrowheads="1"/>
                </p:cNvSpPr>
                <p:nvPr/>
              </p:nvSpPr>
              <p:spPr bwMode="auto">
                <a:xfrm>
                  <a:off x="2701" y="1951"/>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E</a:t>
                  </a:r>
                </a:p>
              </p:txBody>
            </p:sp>
            <p:sp>
              <p:nvSpPr>
                <p:cNvPr id="43059" name="Text Box 32"/>
                <p:cNvSpPr txBox="1">
                  <a:spLocks noChangeArrowheads="1"/>
                </p:cNvSpPr>
                <p:nvPr/>
              </p:nvSpPr>
              <p:spPr bwMode="auto">
                <a:xfrm>
                  <a:off x="3693" y="1951"/>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F</a:t>
                  </a:r>
                </a:p>
              </p:txBody>
            </p:sp>
            <p:sp>
              <p:nvSpPr>
                <p:cNvPr id="43060" name="Text Box 33"/>
                <p:cNvSpPr txBox="1">
                  <a:spLocks noChangeArrowheads="1"/>
                </p:cNvSpPr>
                <p:nvPr/>
              </p:nvSpPr>
              <p:spPr bwMode="auto">
                <a:xfrm>
                  <a:off x="1709" y="2895"/>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G</a:t>
                  </a:r>
                </a:p>
              </p:txBody>
            </p:sp>
            <p:sp>
              <p:nvSpPr>
                <p:cNvPr id="43061" name="Text Box 34"/>
                <p:cNvSpPr txBox="1">
                  <a:spLocks noChangeArrowheads="1"/>
                </p:cNvSpPr>
                <p:nvPr/>
              </p:nvSpPr>
              <p:spPr bwMode="auto">
                <a:xfrm>
                  <a:off x="2701" y="2895"/>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H</a:t>
                  </a:r>
                </a:p>
              </p:txBody>
            </p:sp>
            <p:sp>
              <p:nvSpPr>
                <p:cNvPr id="43062" name="Text Box 35"/>
                <p:cNvSpPr txBox="1">
                  <a:spLocks noChangeArrowheads="1"/>
                </p:cNvSpPr>
                <p:nvPr/>
              </p:nvSpPr>
              <p:spPr bwMode="auto">
                <a:xfrm>
                  <a:off x="3753" y="2895"/>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I</a:t>
                  </a:r>
                </a:p>
              </p:txBody>
            </p:sp>
          </p:grpSp>
        </p:grpSp>
        <p:sp>
          <p:nvSpPr>
            <p:cNvPr id="43012" name="Text Box 70"/>
            <p:cNvSpPr txBox="1">
              <a:spLocks noChangeArrowheads="1"/>
            </p:cNvSpPr>
            <p:nvPr/>
          </p:nvSpPr>
          <p:spPr bwMode="auto">
            <a:xfrm>
              <a:off x="6062682" y="1714488"/>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1800">
                  <a:latin typeface="Tw Cen MT" pitchFamily="-109" charset="-18"/>
                </a:rPr>
                <a:t>A</a:t>
              </a:r>
            </a:p>
          </p:txBody>
        </p:sp>
        <p:sp>
          <p:nvSpPr>
            <p:cNvPr id="43013" name="Text Box 72"/>
            <p:cNvSpPr txBox="1">
              <a:spLocks noChangeArrowheads="1"/>
            </p:cNvSpPr>
            <p:nvPr/>
          </p:nvSpPr>
          <p:spPr bwMode="auto">
            <a:xfrm>
              <a:off x="6062682" y="2324088"/>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1800">
                  <a:latin typeface="Tw Cen MT" pitchFamily="-109" charset="-18"/>
                </a:rPr>
                <a:t>B</a:t>
              </a:r>
            </a:p>
          </p:txBody>
        </p:sp>
        <p:sp>
          <p:nvSpPr>
            <p:cNvPr id="43014" name="Text Box 73"/>
            <p:cNvSpPr txBox="1">
              <a:spLocks noChangeArrowheads="1"/>
            </p:cNvSpPr>
            <p:nvPr/>
          </p:nvSpPr>
          <p:spPr bwMode="auto">
            <a:xfrm>
              <a:off x="6748482" y="2552688"/>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1800">
                  <a:latin typeface="Tw Cen MT" pitchFamily="-109" charset="-18"/>
                </a:rPr>
                <a:t>C</a:t>
              </a:r>
            </a:p>
          </p:txBody>
        </p:sp>
        <p:sp>
          <p:nvSpPr>
            <p:cNvPr id="43015" name="Text Box 74"/>
            <p:cNvSpPr txBox="1">
              <a:spLocks noChangeArrowheads="1"/>
            </p:cNvSpPr>
            <p:nvPr/>
          </p:nvSpPr>
          <p:spPr bwMode="auto">
            <a:xfrm>
              <a:off x="6748482" y="3238488"/>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1800">
                  <a:latin typeface="Tw Cen MT" pitchFamily="-109" charset="-18"/>
                </a:rPr>
                <a:t>F</a:t>
              </a:r>
            </a:p>
          </p:txBody>
        </p:sp>
        <p:sp>
          <p:nvSpPr>
            <p:cNvPr id="43016" name="Text Box 75"/>
            <p:cNvSpPr txBox="1">
              <a:spLocks noChangeArrowheads="1"/>
            </p:cNvSpPr>
            <p:nvPr/>
          </p:nvSpPr>
          <p:spPr bwMode="auto">
            <a:xfrm>
              <a:off x="5757882" y="2933688"/>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1800">
                  <a:latin typeface="Tw Cen MT" pitchFamily="-109" charset="-18"/>
                </a:rPr>
                <a:t>E</a:t>
              </a:r>
            </a:p>
          </p:txBody>
        </p:sp>
        <p:sp>
          <p:nvSpPr>
            <p:cNvPr id="43017" name="Text Box 76"/>
            <p:cNvSpPr txBox="1">
              <a:spLocks noChangeArrowheads="1"/>
            </p:cNvSpPr>
            <p:nvPr/>
          </p:nvSpPr>
          <p:spPr bwMode="auto">
            <a:xfrm>
              <a:off x="5757882" y="3619488"/>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1800">
                  <a:latin typeface="Tw Cen MT" pitchFamily="-109" charset="-18"/>
                </a:rPr>
                <a:t>D</a:t>
              </a:r>
            </a:p>
          </p:txBody>
        </p:sp>
        <p:sp>
          <p:nvSpPr>
            <p:cNvPr id="43018" name="Text Box 77"/>
            <p:cNvSpPr txBox="1">
              <a:spLocks noChangeArrowheads="1"/>
            </p:cNvSpPr>
            <p:nvPr/>
          </p:nvSpPr>
          <p:spPr bwMode="auto">
            <a:xfrm>
              <a:off x="5757882" y="4305288"/>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1800">
                  <a:latin typeface="Tw Cen MT" pitchFamily="-109" charset="-18"/>
                </a:rPr>
                <a:t>G</a:t>
              </a:r>
            </a:p>
          </p:txBody>
        </p:sp>
        <p:sp>
          <p:nvSpPr>
            <p:cNvPr id="43019" name="Text Box 78"/>
            <p:cNvSpPr txBox="1">
              <a:spLocks noChangeArrowheads="1"/>
            </p:cNvSpPr>
            <p:nvPr/>
          </p:nvSpPr>
          <p:spPr bwMode="auto">
            <a:xfrm>
              <a:off x="6367482" y="4305288"/>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1800">
                  <a:latin typeface="Tw Cen MT" pitchFamily="-109" charset="-18"/>
                </a:rPr>
                <a:t>H</a:t>
              </a:r>
            </a:p>
          </p:txBody>
        </p:sp>
        <p:sp>
          <p:nvSpPr>
            <p:cNvPr id="43020" name="Text Box 79"/>
            <p:cNvSpPr txBox="1">
              <a:spLocks noChangeArrowheads="1"/>
            </p:cNvSpPr>
            <p:nvPr/>
          </p:nvSpPr>
          <p:spPr bwMode="auto">
            <a:xfrm>
              <a:off x="6977082" y="4305288"/>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1800">
                  <a:latin typeface="Tw Cen MT" pitchFamily="-109" charset="-18"/>
                </a:rPr>
                <a:t>I</a:t>
              </a:r>
            </a:p>
          </p:txBody>
        </p:sp>
        <p:sp>
          <p:nvSpPr>
            <p:cNvPr id="43021" name="Line 82"/>
            <p:cNvSpPr>
              <a:spLocks noChangeShapeType="1"/>
            </p:cNvSpPr>
            <p:nvPr/>
          </p:nvSpPr>
          <p:spPr bwMode="auto">
            <a:xfrm>
              <a:off x="6253182" y="2114538"/>
              <a:ext cx="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43022" name="Line 83"/>
            <p:cNvSpPr>
              <a:spLocks noChangeShapeType="1"/>
            </p:cNvSpPr>
            <p:nvPr/>
          </p:nvSpPr>
          <p:spPr bwMode="auto">
            <a:xfrm flipH="1" flipV="1">
              <a:off x="6443682" y="2552688"/>
              <a:ext cx="3048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43023" name="Line 84"/>
            <p:cNvSpPr>
              <a:spLocks noChangeShapeType="1"/>
            </p:cNvSpPr>
            <p:nvPr/>
          </p:nvSpPr>
          <p:spPr bwMode="auto">
            <a:xfrm flipV="1">
              <a:off x="5986482" y="2705088"/>
              <a:ext cx="152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43024" name="Line 85"/>
            <p:cNvSpPr>
              <a:spLocks noChangeShapeType="1"/>
            </p:cNvSpPr>
            <p:nvPr/>
          </p:nvSpPr>
          <p:spPr bwMode="auto">
            <a:xfrm flipV="1">
              <a:off x="5967432" y="3390888"/>
              <a:ext cx="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43025" name="Line 87"/>
            <p:cNvSpPr>
              <a:spLocks noChangeShapeType="1"/>
            </p:cNvSpPr>
            <p:nvPr/>
          </p:nvSpPr>
          <p:spPr bwMode="auto">
            <a:xfrm flipV="1">
              <a:off x="5967432" y="4076688"/>
              <a:ext cx="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43026" name="Line 88"/>
            <p:cNvSpPr>
              <a:spLocks noChangeShapeType="1"/>
            </p:cNvSpPr>
            <p:nvPr/>
          </p:nvSpPr>
          <p:spPr bwMode="auto">
            <a:xfrm flipV="1">
              <a:off x="6138882" y="4505313"/>
              <a:ext cx="228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43027" name="Line 89"/>
            <p:cNvSpPr>
              <a:spLocks noChangeShapeType="1"/>
            </p:cNvSpPr>
            <p:nvPr/>
          </p:nvSpPr>
          <p:spPr bwMode="auto">
            <a:xfrm flipV="1">
              <a:off x="6748482" y="4505313"/>
              <a:ext cx="228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43028" name="Line 90"/>
            <p:cNvSpPr>
              <a:spLocks noChangeShapeType="1"/>
            </p:cNvSpPr>
            <p:nvPr/>
          </p:nvSpPr>
          <p:spPr bwMode="auto">
            <a:xfrm flipV="1">
              <a:off x="6948507" y="3009888"/>
              <a:ext cx="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43029" name="Text Box 91"/>
            <p:cNvSpPr txBox="1">
              <a:spLocks noChangeArrowheads="1"/>
            </p:cNvSpPr>
            <p:nvPr/>
          </p:nvSpPr>
          <p:spPr bwMode="auto">
            <a:xfrm>
              <a:off x="2136764" y="4724400"/>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1800">
                  <a:latin typeface="Tw Cen MT" pitchFamily="-109" charset="-18"/>
                </a:rPr>
                <a:t>Cells</a:t>
              </a:r>
            </a:p>
          </p:txBody>
        </p:sp>
        <p:sp>
          <p:nvSpPr>
            <p:cNvPr id="43030" name="Text Box 92"/>
            <p:cNvSpPr txBox="1">
              <a:spLocks noChangeArrowheads="1"/>
            </p:cNvSpPr>
            <p:nvPr/>
          </p:nvSpPr>
          <p:spPr bwMode="auto">
            <a:xfrm>
              <a:off x="5986482" y="4838688"/>
              <a:ext cx="1133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1800">
                  <a:latin typeface="Tw Cen MT" pitchFamily="-109" charset="-18"/>
                </a:rPr>
                <a:t>Portals</a:t>
              </a:r>
            </a:p>
          </p:txBody>
        </p:sp>
      </p:grpSp>
      <p:sp>
        <p:nvSpPr>
          <p:cNvPr id="2" name="Title 1"/>
          <p:cNvSpPr>
            <a:spLocks noGrp="1"/>
          </p:cNvSpPr>
          <p:nvPr>
            <p:ph type="title"/>
          </p:nvPr>
        </p:nvSpPr>
        <p:spPr/>
        <p:txBody>
          <a:bodyPr/>
          <a:lstStyle/>
          <a:p>
            <a:r>
              <a:rPr lang="en-GB" dirty="0" smtClean="0"/>
              <a:t>Local Partitions</a:t>
            </a:r>
            <a:r>
              <a:rPr lang="en-GB" dirty="0"/>
              <a:t>: Visibility</a:t>
            </a:r>
          </a:p>
        </p:txBody>
      </p:sp>
    </p:spTree>
    <p:extLst>
      <p:ext uri="{BB962C8B-B14F-4D97-AF65-F5344CB8AC3E}">
        <p14:creationId xmlns:p14="http://schemas.microsoft.com/office/powerpoint/2010/main" val="15850417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112" name="Group 88"/>
          <p:cNvGraphicFramePr>
            <a:graphicFrameLocks noGrp="1"/>
          </p:cNvGraphicFramePr>
          <p:nvPr/>
        </p:nvGraphicFramePr>
        <p:xfrm>
          <a:off x="4600575" y="1524000"/>
          <a:ext cx="3149603" cy="5181600"/>
        </p:xfrm>
        <a:graphic>
          <a:graphicData uri="http://schemas.openxmlformats.org/drawingml/2006/table">
            <a:tbl>
              <a:tblPr/>
              <a:tblGrid>
                <a:gridCol w="315770"/>
                <a:gridCol w="313071"/>
                <a:gridCol w="315770"/>
                <a:gridCol w="313071"/>
                <a:gridCol w="315770"/>
                <a:gridCol w="313071"/>
                <a:gridCol w="315770"/>
                <a:gridCol w="315770"/>
                <a:gridCol w="315770"/>
                <a:gridCol w="315770"/>
              </a:tblGrid>
              <a:tr h="5958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dirty="0" smtClean="0">
                          <a:ln>
                            <a:noFill/>
                          </a:ln>
                          <a:solidFill>
                            <a:schemeClr val="tx1"/>
                          </a:solidFill>
                          <a:effectLst/>
                          <a:latin typeface="Arial Black" pitchFamily="34" charset="0"/>
                        </a:rPr>
                        <a:t>A</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B</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C</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D</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E</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F</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G</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H</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I</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58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A</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58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B</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58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C</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58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D</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8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E</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8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0</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dirty="0" smtClean="0">
                          <a:ln>
                            <a:noFill/>
                          </a:ln>
                          <a:solidFill>
                            <a:schemeClr val="tx1"/>
                          </a:solidFill>
                          <a:effectLst/>
                          <a:latin typeface="Arial Black" pitchFamily="34" charset="0"/>
                        </a:rPr>
                        <a:t>F</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58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G</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58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dirty="0" smtClean="0">
                          <a:ln>
                            <a:noFill/>
                          </a:ln>
                          <a:solidFill>
                            <a:schemeClr val="tx1"/>
                          </a:solidFill>
                          <a:effectLst/>
                          <a:latin typeface="Arial Black" pitchFamily="34" charset="0"/>
                        </a:rPr>
                        <a:t>1</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H</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8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Black" pitchFamily="34" charset="0"/>
                      </a:endParaRPr>
                    </a:p>
                  </a:txBody>
                  <a:tcPr marL="77728" marR="77728" marT="38862" marB="3886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smtClean="0">
                          <a:ln>
                            <a:noFill/>
                          </a:ln>
                          <a:solidFill>
                            <a:schemeClr val="tx1"/>
                          </a:solidFill>
                          <a:effectLst/>
                          <a:latin typeface="Arial Black" pitchFamily="34" charset="0"/>
                        </a:rPr>
                        <a:t>-</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700" b="0" i="0" u="none" strike="noStrike" cap="none" normalizeH="0" baseline="0" dirty="0" smtClean="0">
                          <a:ln>
                            <a:noFill/>
                          </a:ln>
                          <a:solidFill>
                            <a:schemeClr val="tx1"/>
                          </a:solidFill>
                          <a:effectLst/>
                          <a:latin typeface="Arial Black" pitchFamily="34" charset="0"/>
                        </a:rPr>
                        <a:t>I</a:t>
                      </a:r>
                    </a:p>
                  </a:txBody>
                  <a:tcPr marL="77728" marR="77728" marT="38862" marB="388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181" name="Text Box 233"/>
          <p:cNvSpPr txBox="1">
            <a:spLocks noChangeArrowheads="1"/>
          </p:cNvSpPr>
          <p:nvPr/>
        </p:nvSpPr>
        <p:spPr bwMode="auto">
          <a:xfrm>
            <a:off x="3886200" y="5867400"/>
            <a:ext cx="1370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1800">
                <a:latin typeface="Tw Cen MT" pitchFamily="-109" charset="-18"/>
              </a:rPr>
              <a:t>Full PVS</a:t>
            </a:r>
            <a:endParaRPr lang="en-GB" sz="1800" baseline="-25000">
              <a:latin typeface="Tw Cen MT" pitchFamily="-109" charset="-18"/>
            </a:endParaRPr>
          </a:p>
        </p:txBody>
      </p:sp>
      <p:grpSp>
        <p:nvGrpSpPr>
          <p:cNvPr id="45182" name="Group 72"/>
          <p:cNvGrpSpPr>
            <a:grpSpLocks/>
          </p:cNvGrpSpPr>
          <p:nvPr/>
        </p:nvGrpSpPr>
        <p:grpSpPr bwMode="auto">
          <a:xfrm>
            <a:off x="1290638" y="2095500"/>
            <a:ext cx="2209800" cy="2057400"/>
            <a:chOff x="1290630" y="2400300"/>
            <a:chExt cx="2209800" cy="2057400"/>
          </a:xfrm>
        </p:grpSpPr>
        <p:sp>
          <p:nvSpPr>
            <p:cNvPr id="45184" name="Rectangle 38"/>
            <p:cNvSpPr>
              <a:spLocks noChangeArrowheads="1"/>
            </p:cNvSpPr>
            <p:nvPr/>
          </p:nvSpPr>
          <p:spPr bwMode="auto">
            <a:xfrm>
              <a:off x="1290630" y="2400300"/>
              <a:ext cx="736600"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pitchFamily="-109" charset="-18"/>
              </a:endParaRPr>
            </a:p>
          </p:txBody>
        </p:sp>
        <p:sp>
          <p:nvSpPr>
            <p:cNvPr id="42" name="Rectangle 39" descr="Wide upward diagonal"/>
            <p:cNvSpPr>
              <a:spLocks noChangeArrowheads="1"/>
            </p:cNvSpPr>
            <p:nvPr/>
          </p:nvSpPr>
          <p:spPr bwMode="auto">
            <a:xfrm>
              <a:off x="2027230" y="2400300"/>
              <a:ext cx="736600" cy="685800"/>
            </a:xfrm>
            <a:prstGeom prst="rect">
              <a:avLst/>
            </a:prstGeom>
            <a:solidFill>
              <a:schemeClr val="accent1">
                <a:lumMod val="20000"/>
                <a:lumOff val="80000"/>
              </a:schemeClr>
            </a:solidFill>
            <a:ln w="9525">
              <a:noFill/>
              <a:miter lim="800000"/>
              <a:headEnd/>
              <a:tailEnd/>
            </a:ln>
          </p:spPr>
          <p:txBody>
            <a:bodyPr/>
            <a:lstStyle/>
            <a:p>
              <a:pPr fontAlgn="auto">
                <a:spcBef>
                  <a:spcPts val="0"/>
                </a:spcBef>
                <a:spcAft>
                  <a:spcPts val="0"/>
                </a:spcAft>
                <a:defRPr/>
              </a:pPr>
              <a:endParaRPr lang="en-GB" sz="1800">
                <a:latin typeface="+mn-lt"/>
                <a:ea typeface="+mn-ea"/>
              </a:endParaRPr>
            </a:p>
          </p:txBody>
        </p:sp>
        <p:sp>
          <p:nvSpPr>
            <p:cNvPr id="43" name="Rectangle 40" descr="Wide upward diagonal"/>
            <p:cNvSpPr>
              <a:spLocks noChangeArrowheads="1"/>
            </p:cNvSpPr>
            <p:nvPr/>
          </p:nvSpPr>
          <p:spPr bwMode="auto">
            <a:xfrm>
              <a:off x="2763830" y="2400300"/>
              <a:ext cx="736600" cy="685800"/>
            </a:xfrm>
            <a:prstGeom prst="rect">
              <a:avLst/>
            </a:prstGeom>
            <a:solidFill>
              <a:schemeClr val="accent1">
                <a:lumMod val="20000"/>
                <a:lumOff val="80000"/>
              </a:schemeClr>
            </a:solidFill>
            <a:ln w="9525">
              <a:noFill/>
              <a:miter lim="800000"/>
              <a:headEnd/>
              <a:tailEnd/>
            </a:ln>
          </p:spPr>
          <p:txBody>
            <a:bodyPr/>
            <a:lstStyle/>
            <a:p>
              <a:pPr fontAlgn="auto">
                <a:spcBef>
                  <a:spcPts val="0"/>
                </a:spcBef>
                <a:spcAft>
                  <a:spcPts val="0"/>
                </a:spcAft>
                <a:defRPr/>
              </a:pPr>
              <a:endParaRPr lang="en-GB" sz="1800">
                <a:latin typeface="+mn-lt"/>
                <a:ea typeface="+mn-ea"/>
              </a:endParaRPr>
            </a:p>
          </p:txBody>
        </p:sp>
        <p:sp>
          <p:nvSpPr>
            <p:cNvPr id="45187" name="Rectangle 41"/>
            <p:cNvSpPr>
              <a:spLocks noChangeArrowheads="1"/>
            </p:cNvSpPr>
            <p:nvPr/>
          </p:nvSpPr>
          <p:spPr bwMode="auto">
            <a:xfrm>
              <a:off x="1290630" y="3086100"/>
              <a:ext cx="736600"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pitchFamily="-109" charset="-18"/>
              </a:endParaRPr>
            </a:p>
          </p:txBody>
        </p:sp>
        <p:sp>
          <p:nvSpPr>
            <p:cNvPr id="45" name="Rectangle 42" descr="Wide upward diagonal"/>
            <p:cNvSpPr>
              <a:spLocks noChangeArrowheads="1"/>
            </p:cNvSpPr>
            <p:nvPr/>
          </p:nvSpPr>
          <p:spPr bwMode="auto">
            <a:xfrm>
              <a:off x="2027230" y="3086100"/>
              <a:ext cx="736600" cy="685800"/>
            </a:xfrm>
            <a:prstGeom prst="rect">
              <a:avLst/>
            </a:prstGeom>
            <a:solidFill>
              <a:schemeClr val="accent1">
                <a:lumMod val="20000"/>
                <a:lumOff val="80000"/>
              </a:schemeClr>
            </a:solidFill>
            <a:ln w="9525">
              <a:noFill/>
              <a:miter lim="800000"/>
              <a:headEnd/>
              <a:tailEnd/>
            </a:ln>
          </p:spPr>
          <p:txBody>
            <a:bodyPr/>
            <a:lstStyle/>
            <a:p>
              <a:pPr fontAlgn="auto">
                <a:spcBef>
                  <a:spcPts val="0"/>
                </a:spcBef>
                <a:spcAft>
                  <a:spcPts val="0"/>
                </a:spcAft>
                <a:defRPr/>
              </a:pPr>
              <a:endParaRPr lang="en-GB" sz="1800">
                <a:latin typeface="+mn-lt"/>
                <a:ea typeface="+mn-ea"/>
              </a:endParaRPr>
            </a:p>
          </p:txBody>
        </p:sp>
        <p:sp>
          <p:nvSpPr>
            <p:cNvPr id="45189" name="Rectangle 43"/>
            <p:cNvSpPr>
              <a:spLocks noChangeArrowheads="1"/>
            </p:cNvSpPr>
            <p:nvPr/>
          </p:nvSpPr>
          <p:spPr bwMode="auto">
            <a:xfrm>
              <a:off x="2763830" y="3086100"/>
              <a:ext cx="736600"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pitchFamily="-109" charset="-18"/>
              </a:endParaRPr>
            </a:p>
          </p:txBody>
        </p:sp>
        <p:sp>
          <p:nvSpPr>
            <p:cNvPr id="45190" name="Rectangle 44"/>
            <p:cNvSpPr>
              <a:spLocks noChangeArrowheads="1"/>
            </p:cNvSpPr>
            <p:nvPr/>
          </p:nvSpPr>
          <p:spPr bwMode="auto">
            <a:xfrm>
              <a:off x="1290630" y="2400300"/>
              <a:ext cx="2209800" cy="205740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sz="1800">
                <a:latin typeface="Tw Cen MT" pitchFamily="-109" charset="-18"/>
              </a:endParaRPr>
            </a:p>
          </p:txBody>
        </p:sp>
        <p:sp>
          <p:nvSpPr>
            <p:cNvPr id="45191" name="Line 45"/>
            <p:cNvSpPr>
              <a:spLocks noChangeShapeType="1"/>
            </p:cNvSpPr>
            <p:nvPr/>
          </p:nvSpPr>
          <p:spPr bwMode="auto">
            <a:xfrm flipV="1">
              <a:off x="1290630" y="3086100"/>
              <a:ext cx="1227419" cy="72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92" name="Line 46"/>
            <p:cNvSpPr>
              <a:spLocks noChangeShapeType="1"/>
            </p:cNvSpPr>
            <p:nvPr/>
          </p:nvSpPr>
          <p:spPr bwMode="auto">
            <a:xfrm>
              <a:off x="1290630" y="3768994"/>
              <a:ext cx="368300" cy="72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93" name="Line 47"/>
            <p:cNvSpPr>
              <a:spLocks noChangeShapeType="1"/>
            </p:cNvSpPr>
            <p:nvPr/>
          </p:nvSpPr>
          <p:spPr bwMode="auto">
            <a:xfrm>
              <a:off x="2027230" y="2400300"/>
              <a:ext cx="743" cy="3429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94" name="Line 48"/>
            <p:cNvSpPr>
              <a:spLocks noChangeShapeType="1"/>
            </p:cNvSpPr>
            <p:nvPr/>
          </p:nvSpPr>
          <p:spPr bwMode="auto">
            <a:xfrm>
              <a:off x="2763830" y="3885958"/>
              <a:ext cx="743" cy="571742"/>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95" name="Line 49"/>
            <p:cNvSpPr>
              <a:spLocks noChangeShapeType="1"/>
            </p:cNvSpPr>
            <p:nvPr/>
          </p:nvSpPr>
          <p:spPr bwMode="auto">
            <a:xfrm>
              <a:off x="2027230" y="2972042"/>
              <a:ext cx="743" cy="22811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96" name="Line 50"/>
            <p:cNvSpPr>
              <a:spLocks noChangeShapeType="1"/>
            </p:cNvSpPr>
            <p:nvPr/>
          </p:nvSpPr>
          <p:spPr bwMode="auto">
            <a:xfrm>
              <a:off x="2027230" y="3314942"/>
              <a:ext cx="743" cy="91391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97" name="Line 51"/>
            <p:cNvSpPr>
              <a:spLocks noChangeShapeType="1"/>
            </p:cNvSpPr>
            <p:nvPr/>
          </p:nvSpPr>
          <p:spPr bwMode="auto">
            <a:xfrm>
              <a:off x="1781449" y="3768994"/>
              <a:ext cx="245781" cy="72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98" name="Line 52"/>
            <p:cNvSpPr>
              <a:spLocks noChangeShapeType="1"/>
            </p:cNvSpPr>
            <p:nvPr/>
          </p:nvSpPr>
          <p:spPr bwMode="auto">
            <a:xfrm>
              <a:off x="2027230" y="3771900"/>
              <a:ext cx="1473200"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99" name="Line 53"/>
            <p:cNvSpPr>
              <a:spLocks noChangeShapeType="1"/>
            </p:cNvSpPr>
            <p:nvPr/>
          </p:nvSpPr>
          <p:spPr bwMode="auto">
            <a:xfrm>
              <a:off x="2763830" y="3086100"/>
              <a:ext cx="368300"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200" name="Line 54"/>
            <p:cNvSpPr>
              <a:spLocks noChangeShapeType="1"/>
            </p:cNvSpPr>
            <p:nvPr/>
          </p:nvSpPr>
          <p:spPr bwMode="auto">
            <a:xfrm flipV="1">
              <a:off x="2763830" y="2629142"/>
              <a:ext cx="0" cy="45695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201" name="Line 55"/>
            <p:cNvSpPr>
              <a:spLocks noChangeShapeType="1"/>
            </p:cNvSpPr>
            <p:nvPr/>
          </p:nvSpPr>
          <p:spPr bwMode="auto">
            <a:xfrm>
              <a:off x="2763830" y="3086100"/>
              <a:ext cx="0" cy="6858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202" name="Line 56"/>
            <p:cNvSpPr>
              <a:spLocks noChangeShapeType="1"/>
            </p:cNvSpPr>
            <p:nvPr/>
          </p:nvSpPr>
          <p:spPr bwMode="auto">
            <a:xfrm>
              <a:off x="3377911" y="3086100"/>
              <a:ext cx="122519"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45203" name="Group 71"/>
            <p:cNvGrpSpPr>
              <a:grpSpLocks/>
            </p:cNvGrpSpPr>
            <p:nvPr/>
          </p:nvGrpSpPr>
          <p:grpSpPr bwMode="auto">
            <a:xfrm>
              <a:off x="1504482" y="2539785"/>
              <a:ext cx="1886052" cy="1714500"/>
              <a:chOff x="1504482" y="2539785"/>
              <a:chExt cx="1886052" cy="1714500"/>
            </a:xfrm>
          </p:grpSpPr>
          <p:sp>
            <p:nvSpPr>
              <p:cNvPr id="45205" name="Text Box 58"/>
              <p:cNvSpPr txBox="1">
                <a:spLocks noChangeArrowheads="1"/>
              </p:cNvSpPr>
              <p:nvPr/>
            </p:nvSpPr>
            <p:spPr bwMode="auto">
              <a:xfrm>
                <a:off x="1504482" y="2539785"/>
                <a:ext cx="3683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A</a:t>
                </a:r>
              </a:p>
            </p:txBody>
          </p:sp>
          <p:sp>
            <p:nvSpPr>
              <p:cNvPr id="45206" name="Text Box 59"/>
              <p:cNvSpPr txBox="1">
                <a:spLocks noChangeArrowheads="1"/>
              </p:cNvSpPr>
              <p:nvPr/>
            </p:nvSpPr>
            <p:spPr bwMode="auto">
              <a:xfrm>
                <a:off x="2241082" y="2539785"/>
                <a:ext cx="3683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B</a:t>
                </a:r>
              </a:p>
            </p:txBody>
          </p:sp>
          <p:sp>
            <p:nvSpPr>
              <p:cNvPr id="45207" name="Text Box 60"/>
              <p:cNvSpPr txBox="1">
                <a:spLocks noChangeArrowheads="1"/>
              </p:cNvSpPr>
              <p:nvPr/>
            </p:nvSpPr>
            <p:spPr bwMode="auto">
              <a:xfrm>
                <a:off x="2977682" y="2539785"/>
                <a:ext cx="3683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C</a:t>
                </a:r>
              </a:p>
            </p:txBody>
          </p:sp>
          <p:sp>
            <p:nvSpPr>
              <p:cNvPr id="45208" name="Text Box 61"/>
              <p:cNvSpPr txBox="1">
                <a:spLocks noChangeArrowheads="1"/>
              </p:cNvSpPr>
              <p:nvPr/>
            </p:nvSpPr>
            <p:spPr bwMode="auto">
              <a:xfrm>
                <a:off x="1504482" y="3225585"/>
                <a:ext cx="3683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D</a:t>
                </a:r>
              </a:p>
            </p:txBody>
          </p:sp>
          <p:sp>
            <p:nvSpPr>
              <p:cNvPr id="45209" name="Text Box 62"/>
              <p:cNvSpPr txBox="1">
                <a:spLocks noChangeArrowheads="1"/>
              </p:cNvSpPr>
              <p:nvPr/>
            </p:nvSpPr>
            <p:spPr bwMode="auto">
              <a:xfrm>
                <a:off x="2241082" y="3225585"/>
                <a:ext cx="3683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E</a:t>
                </a:r>
              </a:p>
            </p:txBody>
          </p:sp>
          <p:sp>
            <p:nvSpPr>
              <p:cNvPr id="45210" name="Text Box 63"/>
              <p:cNvSpPr txBox="1">
                <a:spLocks noChangeArrowheads="1"/>
              </p:cNvSpPr>
              <p:nvPr/>
            </p:nvSpPr>
            <p:spPr bwMode="auto">
              <a:xfrm>
                <a:off x="2977682" y="3225585"/>
                <a:ext cx="3683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F</a:t>
                </a:r>
              </a:p>
            </p:txBody>
          </p:sp>
          <p:sp>
            <p:nvSpPr>
              <p:cNvPr id="45211" name="Text Box 64"/>
              <p:cNvSpPr txBox="1">
                <a:spLocks noChangeArrowheads="1"/>
              </p:cNvSpPr>
              <p:nvPr/>
            </p:nvSpPr>
            <p:spPr bwMode="auto">
              <a:xfrm>
                <a:off x="1504482" y="3911385"/>
                <a:ext cx="3683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G</a:t>
                </a:r>
              </a:p>
            </p:txBody>
          </p:sp>
          <p:sp>
            <p:nvSpPr>
              <p:cNvPr id="45212" name="Text Box 65"/>
              <p:cNvSpPr txBox="1">
                <a:spLocks noChangeArrowheads="1"/>
              </p:cNvSpPr>
              <p:nvPr/>
            </p:nvSpPr>
            <p:spPr bwMode="auto">
              <a:xfrm>
                <a:off x="2241082" y="3911385"/>
                <a:ext cx="3683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H</a:t>
                </a:r>
              </a:p>
            </p:txBody>
          </p:sp>
          <p:sp>
            <p:nvSpPr>
              <p:cNvPr id="45213" name="Text Box 66"/>
              <p:cNvSpPr txBox="1">
                <a:spLocks noChangeArrowheads="1"/>
              </p:cNvSpPr>
              <p:nvPr/>
            </p:nvSpPr>
            <p:spPr bwMode="auto">
              <a:xfrm>
                <a:off x="3022234" y="3911385"/>
                <a:ext cx="3683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r>
                  <a:rPr lang="en-US" sz="1800">
                    <a:latin typeface="Microsoft Sans Serif" charset="0"/>
                  </a:rPr>
                  <a:t>I</a:t>
                </a:r>
              </a:p>
            </p:txBody>
          </p:sp>
        </p:grpSp>
        <p:sp>
          <p:nvSpPr>
            <p:cNvPr id="45204" name="Rectangle 67"/>
            <p:cNvSpPr>
              <a:spLocks noChangeArrowheads="1"/>
            </p:cNvSpPr>
            <p:nvPr/>
          </p:nvSpPr>
          <p:spPr bwMode="auto">
            <a:xfrm>
              <a:off x="1290630" y="2400300"/>
              <a:ext cx="736600" cy="695244"/>
            </a:xfrm>
            <a:prstGeom prst="rect">
              <a:avLst/>
            </a:prstGeom>
            <a:noFill/>
            <a:ln w="635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sz="1800">
                <a:latin typeface="Tw Cen MT" pitchFamily="-109" charset="-18"/>
              </a:endParaRPr>
            </a:p>
          </p:txBody>
        </p:sp>
      </p:grpSp>
      <p:sp>
        <p:nvSpPr>
          <p:cNvPr id="45183" name="Text Box 87"/>
          <p:cNvSpPr txBox="1">
            <a:spLocks noChangeArrowheads="1"/>
          </p:cNvSpPr>
          <p:nvPr/>
        </p:nvSpPr>
        <p:spPr bwMode="auto">
          <a:xfrm>
            <a:off x="1900238" y="4572000"/>
            <a:ext cx="928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1800">
                <a:latin typeface="Tw Cen MT" pitchFamily="-109" charset="-18"/>
              </a:rPr>
              <a:t>PVS</a:t>
            </a:r>
            <a:r>
              <a:rPr lang="en-GB" sz="1800" baseline="-25000">
                <a:latin typeface="Tw Cen MT" pitchFamily="-109" charset="-18"/>
              </a:rPr>
              <a:t>A</a:t>
            </a:r>
          </a:p>
        </p:txBody>
      </p:sp>
      <p:sp>
        <p:nvSpPr>
          <p:cNvPr id="2" name="Title 1"/>
          <p:cNvSpPr>
            <a:spLocks noGrp="1"/>
          </p:cNvSpPr>
          <p:nvPr>
            <p:ph type="title"/>
          </p:nvPr>
        </p:nvSpPr>
        <p:spPr/>
        <p:txBody>
          <a:bodyPr/>
          <a:lstStyle/>
          <a:p>
            <a:r>
              <a:rPr lang="en-GB" dirty="0"/>
              <a:t>Spatial Partitions: Visibility</a:t>
            </a:r>
          </a:p>
        </p:txBody>
      </p:sp>
    </p:spTree>
    <p:extLst>
      <p:ext uri="{BB962C8B-B14F-4D97-AF65-F5344CB8AC3E}">
        <p14:creationId xmlns:p14="http://schemas.microsoft.com/office/powerpoint/2010/main" val="569468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36"/>
          <p:cNvGrpSpPr>
            <a:grpSpLocks/>
          </p:cNvGrpSpPr>
          <p:nvPr/>
        </p:nvGrpSpPr>
        <p:grpSpPr bwMode="auto">
          <a:xfrm>
            <a:off x="914400" y="2667000"/>
            <a:ext cx="3284538" cy="3057525"/>
            <a:chOff x="1392" y="768"/>
            <a:chExt cx="2976" cy="2832"/>
          </a:xfrm>
        </p:grpSpPr>
        <p:sp>
          <p:nvSpPr>
            <p:cNvPr id="50236" name="Rectangle 4"/>
            <p:cNvSpPr>
              <a:spLocks noChangeArrowheads="1"/>
            </p:cNvSpPr>
            <p:nvPr/>
          </p:nvSpPr>
          <p:spPr bwMode="auto">
            <a:xfrm>
              <a:off x="1392" y="768"/>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37" name="Rectangle 5" descr="Wide upward diagonal"/>
            <p:cNvSpPr>
              <a:spLocks noChangeArrowheads="1"/>
            </p:cNvSpPr>
            <p:nvPr/>
          </p:nvSpPr>
          <p:spPr bwMode="auto">
            <a:xfrm>
              <a:off x="2384" y="768"/>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38" name="Rectangle 6" descr="Wide upward diagonal"/>
            <p:cNvSpPr>
              <a:spLocks noChangeArrowheads="1"/>
            </p:cNvSpPr>
            <p:nvPr/>
          </p:nvSpPr>
          <p:spPr bwMode="auto">
            <a:xfrm>
              <a:off x="3376" y="768"/>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39" name="Rectangle 7"/>
            <p:cNvSpPr>
              <a:spLocks noChangeArrowheads="1"/>
            </p:cNvSpPr>
            <p:nvPr/>
          </p:nvSpPr>
          <p:spPr bwMode="auto">
            <a:xfrm>
              <a:off x="1392" y="1712"/>
              <a:ext cx="992" cy="9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40" name="Rectangle 8" descr="Wide upward diagonal"/>
            <p:cNvSpPr>
              <a:spLocks noChangeArrowheads="1"/>
            </p:cNvSpPr>
            <p:nvPr/>
          </p:nvSpPr>
          <p:spPr bwMode="auto">
            <a:xfrm>
              <a:off x="2384" y="1712"/>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41" name="Rectangle 9"/>
            <p:cNvSpPr>
              <a:spLocks noChangeArrowheads="1"/>
            </p:cNvSpPr>
            <p:nvPr/>
          </p:nvSpPr>
          <p:spPr bwMode="auto">
            <a:xfrm>
              <a:off x="3376" y="1712"/>
              <a:ext cx="992" cy="9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42" name="Rectangle 10" descr="Wide downward diagonal"/>
            <p:cNvSpPr>
              <a:spLocks noChangeArrowheads="1"/>
            </p:cNvSpPr>
            <p:nvPr/>
          </p:nvSpPr>
          <p:spPr bwMode="auto">
            <a:xfrm>
              <a:off x="1392" y="2656"/>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43" name="Rectangle 11" descr="Wide downward diagonal"/>
            <p:cNvSpPr>
              <a:spLocks noChangeArrowheads="1"/>
            </p:cNvSpPr>
            <p:nvPr/>
          </p:nvSpPr>
          <p:spPr bwMode="auto">
            <a:xfrm>
              <a:off x="2384" y="2656"/>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44" name="Rectangle 12"/>
            <p:cNvSpPr>
              <a:spLocks noChangeArrowheads="1"/>
            </p:cNvSpPr>
            <p:nvPr/>
          </p:nvSpPr>
          <p:spPr bwMode="auto">
            <a:xfrm>
              <a:off x="3376" y="2643"/>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45" name="Rectangle 13"/>
            <p:cNvSpPr>
              <a:spLocks noChangeArrowheads="1"/>
            </p:cNvSpPr>
            <p:nvPr/>
          </p:nvSpPr>
          <p:spPr bwMode="auto">
            <a:xfrm>
              <a:off x="1392" y="768"/>
              <a:ext cx="2976" cy="2832"/>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sz="1800">
                <a:latin typeface="Tw Cen MT" charset="0"/>
              </a:endParaRPr>
            </a:p>
          </p:txBody>
        </p:sp>
        <p:sp>
          <p:nvSpPr>
            <p:cNvPr id="50246" name="Line 14"/>
            <p:cNvSpPr>
              <a:spLocks noChangeShapeType="1"/>
            </p:cNvSpPr>
            <p:nvPr/>
          </p:nvSpPr>
          <p:spPr bwMode="auto">
            <a:xfrm flipV="1">
              <a:off x="1392" y="1712"/>
              <a:ext cx="1653"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47" name="Line 15"/>
            <p:cNvSpPr>
              <a:spLocks noChangeShapeType="1"/>
            </p:cNvSpPr>
            <p:nvPr/>
          </p:nvSpPr>
          <p:spPr bwMode="auto">
            <a:xfrm>
              <a:off x="1392" y="2655"/>
              <a:ext cx="496"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48" name="Line 16"/>
            <p:cNvSpPr>
              <a:spLocks noChangeShapeType="1"/>
            </p:cNvSpPr>
            <p:nvPr/>
          </p:nvSpPr>
          <p:spPr bwMode="auto">
            <a:xfrm>
              <a:off x="2384" y="768"/>
              <a:ext cx="1" cy="472"/>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49" name="Line 17"/>
            <p:cNvSpPr>
              <a:spLocks noChangeShapeType="1"/>
            </p:cNvSpPr>
            <p:nvPr/>
          </p:nvSpPr>
          <p:spPr bwMode="auto">
            <a:xfrm>
              <a:off x="3376" y="2813"/>
              <a:ext cx="1" cy="7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50" name="Line 18"/>
            <p:cNvSpPr>
              <a:spLocks noChangeShapeType="1"/>
            </p:cNvSpPr>
            <p:nvPr/>
          </p:nvSpPr>
          <p:spPr bwMode="auto">
            <a:xfrm>
              <a:off x="2384" y="1555"/>
              <a:ext cx="1" cy="31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51" name="Line 19"/>
            <p:cNvSpPr>
              <a:spLocks noChangeShapeType="1"/>
            </p:cNvSpPr>
            <p:nvPr/>
          </p:nvSpPr>
          <p:spPr bwMode="auto">
            <a:xfrm>
              <a:off x="2384" y="2027"/>
              <a:ext cx="1" cy="125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52" name="Line 20"/>
            <p:cNvSpPr>
              <a:spLocks noChangeShapeType="1"/>
            </p:cNvSpPr>
            <p:nvPr/>
          </p:nvSpPr>
          <p:spPr bwMode="auto">
            <a:xfrm>
              <a:off x="2053" y="2655"/>
              <a:ext cx="331"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53" name="Line 21"/>
            <p:cNvSpPr>
              <a:spLocks noChangeShapeType="1"/>
            </p:cNvSpPr>
            <p:nvPr/>
          </p:nvSpPr>
          <p:spPr bwMode="auto">
            <a:xfrm>
              <a:off x="2384" y="2656"/>
              <a:ext cx="1984"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54" name="Line 22"/>
            <p:cNvSpPr>
              <a:spLocks noChangeShapeType="1"/>
            </p:cNvSpPr>
            <p:nvPr/>
          </p:nvSpPr>
          <p:spPr bwMode="auto">
            <a:xfrm>
              <a:off x="3376" y="1712"/>
              <a:ext cx="496"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55" name="Line 23"/>
            <p:cNvSpPr>
              <a:spLocks noChangeShapeType="1"/>
            </p:cNvSpPr>
            <p:nvPr/>
          </p:nvSpPr>
          <p:spPr bwMode="auto">
            <a:xfrm flipV="1">
              <a:off x="3376" y="1083"/>
              <a:ext cx="1" cy="62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56" name="Line 24"/>
            <p:cNvSpPr>
              <a:spLocks noChangeShapeType="1"/>
            </p:cNvSpPr>
            <p:nvPr/>
          </p:nvSpPr>
          <p:spPr bwMode="auto">
            <a:xfrm>
              <a:off x="3376" y="1712"/>
              <a:ext cx="1" cy="94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57" name="Line 25"/>
            <p:cNvSpPr>
              <a:spLocks noChangeShapeType="1"/>
            </p:cNvSpPr>
            <p:nvPr/>
          </p:nvSpPr>
          <p:spPr bwMode="auto">
            <a:xfrm>
              <a:off x="4203" y="1712"/>
              <a:ext cx="165"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0258" name="Group 26"/>
            <p:cNvGrpSpPr>
              <a:grpSpLocks/>
            </p:cNvGrpSpPr>
            <p:nvPr/>
          </p:nvGrpSpPr>
          <p:grpSpPr bwMode="auto">
            <a:xfrm>
              <a:off x="1486" y="768"/>
              <a:ext cx="2589" cy="2360"/>
              <a:chOff x="1515" y="815"/>
              <a:chExt cx="2589" cy="2360"/>
            </a:xfrm>
          </p:grpSpPr>
          <p:sp>
            <p:nvSpPr>
              <p:cNvPr id="50259" name="Text Box 27"/>
              <p:cNvSpPr txBox="1">
                <a:spLocks noChangeArrowheads="1"/>
              </p:cNvSpPr>
              <p:nvPr/>
            </p:nvSpPr>
            <p:spPr bwMode="auto">
              <a:xfrm>
                <a:off x="1515" y="815"/>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A</a:t>
                </a:r>
              </a:p>
            </p:txBody>
          </p:sp>
          <p:sp>
            <p:nvSpPr>
              <p:cNvPr id="50260" name="Text Box 28"/>
              <p:cNvSpPr txBox="1">
                <a:spLocks noChangeArrowheads="1"/>
              </p:cNvSpPr>
              <p:nvPr/>
            </p:nvSpPr>
            <p:spPr bwMode="auto">
              <a:xfrm>
                <a:off x="2551" y="815"/>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B</a:t>
                </a:r>
              </a:p>
            </p:txBody>
          </p:sp>
          <p:sp>
            <p:nvSpPr>
              <p:cNvPr id="50261" name="Text Box 29"/>
              <p:cNvSpPr txBox="1">
                <a:spLocks noChangeArrowheads="1"/>
              </p:cNvSpPr>
              <p:nvPr/>
            </p:nvSpPr>
            <p:spPr bwMode="auto">
              <a:xfrm>
                <a:off x="3548" y="815"/>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C</a:t>
                </a:r>
              </a:p>
            </p:txBody>
          </p:sp>
          <p:sp>
            <p:nvSpPr>
              <p:cNvPr id="50262" name="Text Box 30"/>
              <p:cNvSpPr txBox="1">
                <a:spLocks noChangeArrowheads="1"/>
              </p:cNvSpPr>
              <p:nvPr/>
            </p:nvSpPr>
            <p:spPr bwMode="auto">
              <a:xfrm>
                <a:off x="1515" y="1741"/>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D</a:t>
                </a:r>
              </a:p>
            </p:txBody>
          </p:sp>
          <p:sp>
            <p:nvSpPr>
              <p:cNvPr id="50263" name="Text Box 31"/>
              <p:cNvSpPr txBox="1">
                <a:spLocks noChangeArrowheads="1"/>
              </p:cNvSpPr>
              <p:nvPr/>
            </p:nvSpPr>
            <p:spPr bwMode="auto">
              <a:xfrm>
                <a:off x="2556" y="1759"/>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E</a:t>
                </a:r>
              </a:p>
            </p:txBody>
          </p:sp>
          <p:sp>
            <p:nvSpPr>
              <p:cNvPr id="50264" name="Text Box 32"/>
              <p:cNvSpPr txBox="1">
                <a:spLocks noChangeArrowheads="1"/>
              </p:cNvSpPr>
              <p:nvPr/>
            </p:nvSpPr>
            <p:spPr bwMode="auto">
              <a:xfrm>
                <a:off x="3548" y="1759"/>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F</a:t>
                </a:r>
              </a:p>
            </p:txBody>
          </p:sp>
          <p:sp>
            <p:nvSpPr>
              <p:cNvPr id="50265" name="Text Box 33"/>
              <p:cNvSpPr txBox="1">
                <a:spLocks noChangeArrowheads="1"/>
              </p:cNvSpPr>
              <p:nvPr/>
            </p:nvSpPr>
            <p:spPr bwMode="auto">
              <a:xfrm>
                <a:off x="1564" y="2703"/>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G</a:t>
                </a:r>
              </a:p>
            </p:txBody>
          </p:sp>
          <p:sp>
            <p:nvSpPr>
              <p:cNvPr id="50266" name="Text Box 34"/>
              <p:cNvSpPr txBox="1">
                <a:spLocks noChangeArrowheads="1"/>
              </p:cNvSpPr>
              <p:nvPr/>
            </p:nvSpPr>
            <p:spPr bwMode="auto">
              <a:xfrm>
                <a:off x="2556" y="2703"/>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H</a:t>
                </a:r>
              </a:p>
            </p:txBody>
          </p:sp>
          <p:sp>
            <p:nvSpPr>
              <p:cNvPr id="50267" name="Text Box 35"/>
              <p:cNvSpPr txBox="1">
                <a:spLocks noChangeArrowheads="1"/>
              </p:cNvSpPr>
              <p:nvPr/>
            </p:nvSpPr>
            <p:spPr bwMode="auto">
              <a:xfrm>
                <a:off x="3608" y="2703"/>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I</a:t>
                </a:r>
              </a:p>
            </p:txBody>
          </p:sp>
        </p:grpSp>
      </p:grpSp>
      <p:sp>
        <p:nvSpPr>
          <p:cNvPr id="57" name="Teardrop 56"/>
          <p:cNvSpPr/>
          <p:nvPr/>
        </p:nvSpPr>
        <p:spPr>
          <a:xfrm rot="7266234" flipH="1">
            <a:off x="1418432" y="3282156"/>
            <a:ext cx="209550" cy="207963"/>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58" name="Teardrop 57"/>
          <p:cNvSpPr/>
          <p:nvPr/>
        </p:nvSpPr>
        <p:spPr>
          <a:xfrm rot="19560389" flipH="1">
            <a:off x="2838450" y="3557588"/>
            <a:ext cx="209550" cy="2095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59" name="Teardrop 58"/>
          <p:cNvSpPr/>
          <p:nvPr/>
        </p:nvSpPr>
        <p:spPr>
          <a:xfrm rot="1053746" flipH="1">
            <a:off x="3848100" y="4352925"/>
            <a:ext cx="207963" cy="2095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60" name="Teardrop 59"/>
          <p:cNvSpPr/>
          <p:nvPr/>
        </p:nvSpPr>
        <p:spPr>
          <a:xfrm rot="7199439" flipH="1">
            <a:off x="1632744" y="3925094"/>
            <a:ext cx="209550" cy="207962"/>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50183" name="TextBox 60"/>
          <p:cNvSpPr txBox="1">
            <a:spLocks noChangeArrowheads="1"/>
          </p:cNvSpPr>
          <p:nvPr/>
        </p:nvSpPr>
        <p:spPr bwMode="auto">
          <a:xfrm>
            <a:off x="1000125" y="1952625"/>
            <a:ext cx="695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Tw Cen MT" charset="0"/>
              </a:rPr>
              <a:t>User</a:t>
            </a:r>
            <a:r>
              <a:rPr lang="en-GB" sz="1800" baseline="-25000">
                <a:latin typeface="Tw Cen MT" charset="0"/>
              </a:rPr>
              <a:t>1</a:t>
            </a:r>
          </a:p>
        </p:txBody>
      </p:sp>
      <p:sp>
        <p:nvSpPr>
          <p:cNvPr id="50184" name="TextBox 61"/>
          <p:cNvSpPr txBox="1">
            <a:spLocks noChangeArrowheads="1"/>
          </p:cNvSpPr>
          <p:nvPr/>
        </p:nvSpPr>
        <p:spPr bwMode="auto">
          <a:xfrm>
            <a:off x="642938" y="6238875"/>
            <a:ext cx="695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Tw Cen MT" charset="0"/>
              </a:rPr>
              <a:t>User</a:t>
            </a:r>
            <a:r>
              <a:rPr lang="en-GB" sz="1800" baseline="-25000">
                <a:latin typeface="Tw Cen MT" charset="0"/>
              </a:rPr>
              <a:t>2</a:t>
            </a:r>
          </a:p>
        </p:txBody>
      </p:sp>
      <p:sp>
        <p:nvSpPr>
          <p:cNvPr id="50185" name="TextBox 62"/>
          <p:cNvSpPr txBox="1">
            <a:spLocks noChangeArrowheads="1"/>
          </p:cNvSpPr>
          <p:nvPr/>
        </p:nvSpPr>
        <p:spPr bwMode="auto">
          <a:xfrm>
            <a:off x="3500438" y="6238875"/>
            <a:ext cx="695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Tw Cen MT" charset="0"/>
              </a:rPr>
              <a:t>User</a:t>
            </a:r>
            <a:r>
              <a:rPr lang="en-GB" sz="1800" baseline="-25000">
                <a:latin typeface="Tw Cen MT" charset="0"/>
              </a:rPr>
              <a:t>4</a:t>
            </a:r>
          </a:p>
        </p:txBody>
      </p:sp>
      <p:sp>
        <p:nvSpPr>
          <p:cNvPr id="50186" name="TextBox 63"/>
          <p:cNvSpPr txBox="1">
            <a:spLocks noChangeArrowheads="1"/>
          </p:cNvSpPr>
          <p:nvPr/>
        </p:nvSpPr>
        <p:spPr bwMode="auto">
          <a:xfrm>
            <a:off x="2643188" y="1881188"/>
            <a:ext cx="695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Tw Cen MT" charset="0"/>
              </a:rPr>
              <a:t>User</a:t>
            </a:r>
            <a:r>
              <a:rPr lang="en-GB" sz="1800" baseline="-25000">
                <a:latin typeface="Tw Cen MT" charset="0"/>
              </a:rPr>
              <a:t>3</a:t>
            </a:r>
          </a:p>
        </p:txBody>
      </p:sp>
      <p:cxnSp>
        <p:nvCxnSpPr>
          <p:cNvPr id="66" name="Straight Arrow Connector 65"/>
          <p:cNvCxnSpPr>
            <a:stCxn id="50183" idx="2"/>
            <a:endCxn id="57" idx="1"/>
          </p:cNvCxnSpPr>
          <p:nvPr/>
        </p:nvCxnSpPr>
        <p:spPr>
          <a:xfrm rot="16200000" flipH="1">
            <a:off x="942181" y="2728120"/>
            <a:ext cx="962025" cy="150812"/>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50184" idx="0"/>
            <a:endCxn id="60" idx="5"/>
          </p:cNvCxnSpPr>
          <p:nvPr/>
        </p:nvCxnSpPr>
        <p:spPr>
          <a:xfrm rot="5400000" flipH="1" flipV="1">
            <a:off x="323850" y="4797425"/>
            <a:ext cx="2108200" cy="77470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50186" idx="2"/>
            <a:endCxn id="58" idx="5"/>
          </p:cNvCxnSpPr>
          <p:nvPr/>
        </p:nvCxnSpPr>
        <p:spPr>
          <a:xfrm rot="5400000">
            <a:off x="2321719" y="2891631"/>
            <a:ext cx="1309688" cy="2857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50185" idx="0"/>
            <a:endCxn id="59" idx="2"/>
          </p:cNvCxnSpPr>
          <p:nvPr/>
        </p:nvCxnSpPr>
        <p:spPr>
          <a:xfrm rot="5400000" flipH="1" flipV="1">
            <a:off x="3044032" y="5361781"/>
            <a:ext cx="1681162" cy="7302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grpSp>
        <p:nvGrpSpPr>
          <p:cNvPr id="50191" name="Group 36"/>
          <p:cNvGrpSpPr>
            <a:grpSpLocks/>
          </p:cNvGrpSpPr>
          <p:nvPr/>
        </p:nvGrpSpPr>
        <p:grpSpPr bwMode="auto">
          <a:xfrm>
            <a:off x="4914900" y="2667000"/>
            <a:ext cx="3284538" cy="3057525"/>
            <a:chOff x="1392" y="768"/>
            <a:chExt cx="2976" cy="2832"/>
          </a:xfrm>
        </p:grpSpPr>
        <p:sp>
          <p:nvSpPr>
            <p:cNvPr id="50204" name="Rectangle 4"/>
            <p:cNvSpPr>
              <a:spLocks noChangeArrowheads="1"/>
            </p:cNvSpPr>
            <p:nvPr/>
          </p:nvSpPr>
          <p:spPr bwMode="auto">
            <a:xfrm>
              <a:off x="1392" y="768"/>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05" name="Rectangle 5" descr="Wide upward diagonal"/>
            <p:cNvSpPr>
              <a:spLocks noChangeArrowheads="1"/>
            </p:cNvSpPr>
            <p:nvPr/>
          </p:nvSpPr>
          <p:spPr bwMode="auto">
            <a:xfrm>
              <a:off x="2384" y="768"/>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06" name="Rectangle 6" descr="Wide upward diagonal"/>
            <p:cNvSpPr>
              <a:spLocks noChangeArrowheads="1"/>
            </p:cNvSpPr>
            <p:nvPr/>
          </p:nvSpPr>
          <p:spPr bwMode="auto">
            <a:xfrm>
              <a:off x="3376" y="768"/>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07" name="Rectangle 7"/>
            <p:cNvSpPr>
              <a:spLocks noChangeArrowheads="1"/>
            </p:cNvSpPr>
            <p:nvPr/>
          </p:nvSpPr>
          <p:spPr bwMode="auto">
            <a:xfrm>
              <a:off x="1392" y="1712"/>
              <a:ext cx="992" cy="9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08" name="Rectangle 8" descr="Wide upward diagonal"/>
            <p:cNvSpPr>
              <a:spLocks noChangeArrowheads="1"/>
            </p:cNvSpPr>
            <p:nvPr/>
          </p:nvSpPr>
          <p:spPr bwMode="auto">
            <a:xfrm>
              <a:off x="2384" y="1712"/>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09" name="Rectangle 9"/>
            <p:cNvSpPr>
              <a:spLocks noChangeArrowheads="1"/>
            </p:cNvSpPr>
            <p:nvPr/>
          </p:nvSpPr>
          <p:spPr bwMode="auto">
            <a:xfrm>
              <a:off x="3376" y="1712"/>
              <a:ext cx="992" cy="9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10" name="Rectangle 10" descr="Wide downward diagonal"/>
            <p:cNvSpPr>
              <a:spLocks noChangeArrowheads="1"/>
            </p:cNvSpPr>
            <p:nvPr/>
          </p:nvSpPr>
          <p:spPr bwMode="auto">
            <a:xfrm>
              <a:off x="1392" y="2656"/>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11" name="Rectangle 11" descr="Wide downward diagonal"/>
            <p:cNvSpPr>
              <a:spLocks noChangeArrowheads="1"/>
            </p:cNvSpPr>
            <p:nvPr/>
          </p:nvSpPr>
          <p:spPr bwMode="auto">
            <a:xfrm>
              <a:off x="2384" y="2656"/>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12" name="Rectangle 12"/>
            <p:cNvSpPr>
              <a:spLocks noChangeArrowheads="1"/>
            </p:cNvSpPr>
            <p:nvPr/>
          </p:nvSpPr>
          <p:spPr bwMode="auto">
            <a:xfrm>
              <a:off x="3376" y="2643"/>
              <a:ext cx="992"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latin typeface="Tw Cen MT" charset="0"/>
              </a:endParaRPr>
            </a:p>
          </p:txBody>
        </p:sp>
        <p:sp>
          <p:nvSpPr>
            <p:cNvPr id="50213" name="Rectangle 13"/>
            <p:cNvSpPr>
              <a:spLocks noChangeArrowheads="1"/>
            </p:cNvSpPr>
            <p:nvPr/>
          </p:nvSpPr>
          <p:spPr bwMode="auto">
            <a:xfrm>
              <a:off x="1392" y="768"/>
              <a:ext cx="2976" cy="2832"/>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sz="1800">
                <a:latin typeface="Tw Cen MT" charset="0"/>
              </a:endParaRPr>
            </a:p>
          </p:txBody>
        </p:sp>
        <p:sp>
          <p:nvSpPr>
            <p:cNvPr id="50214" name="Line 14"/>
            <p:cNvSpPr>
              <a:spLocks noChangeShapeType="1"/>
            </p:cNvSpPr>
            <p:nvPr/>
          </p:nvSpPr>
          <p:spPr bwMode="auto">
            <a:xfrm flipV="1">
              <a:off x="1392" y="1712"/>
              <a:ext cx="1653"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5" name="Line 15"/>
            <p:cNvSpPr>
              <a:spLocks noChangeShapeType="1"/>
            </p:cNvSpPr>
            <p:nvPr/>
          </p:nvSpPr>
          <p:spPr bwMode="auto">
            <a:xfrm>
              <a:off x="1392" y="2655"/>
              <a:ext cx="496"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6" name="Line 16"/>
            <p:cNvSpPr>
              <a:spLocks noChangeShapeType="1"/>
            </p:cNvSpPr>
            <p:nvPr/>
          </p:nvSpPr>
          <p:spPr bwMode="auto">
            <a:xfrm>
              <a:off x="2384" y="768"/>
              <a:ext cx="1" cy="472"/>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7" name="Line 17"/>
            <p:cNvSpPr>
              <a:spLocks noChangeShapeType="1"/>
            </p:cNvSpPr>
            <p:nvPr/>
          </p:nvSpPr>
          <p:spPr bwMode="auto">
            <a:xfrm>
              <a:off x="3376" y="2813"/>
              <a:ext cx="1" cy="7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8" name="Line 18"/>
            <p:cNvSpPr>
              <a:spLocks noChangeShapeType="1"/>
            </p:cNvSpPr>
            <p:nvPr/>
          </p:nvSpPr>
          <p:spPr bwMode="auto">
            <a:xfrm>
              <a:off x="2384" y="1555"/>
              <a:ext cx="1" cy="31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9" name="Line 19"/>
            <p:cNvSpPr>
              <a:spLocks noChangeShapeType="1"/>
            </p:cNvSpPr>
            <p:nvPr/>
          </p:nvSpPr>
          <p:spPr bwMode="auto">
            <a:xfrm>
              <a:off x="2384" y="2027"/>
              <a:ext cx="1" cy="125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20" name="Line 20"/>
            <p:cNvSpPr>
              <a:spLocks noChangeShapeType="1"/>
            </p:cNvSpPr>
            <p:nvPr/>
          </p:nvSpPr>
          <p:spPr bwMode="auto">
            <a:xfrm>
              <a:off x="2053" y="2655"/>
              <a:ext cx="331"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21" name="Line 21"/>
            <p:cNvSpPr>
              <a:spLocks noChangeShapeType="1"/>
            </p:cNvSpPr>
            <p:nvPr/>
          </p:nvSpPr>
          <p:spPr bwMode="auto">
            <a:xfrm>
              <a:off x="2384" y="2656"/>
              <a:ext cx="1984"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22" name="Line 22"/>
            <p:cNvSpPr>
              <a:spLocks noChangeShapeType="1"/>
            </p:cNvSpPr>
            <p:nvPr/>
          </p:nvSpPr>
          <p:spPr bwMode="auto">
            <a:xfrm>
              <a:off x="3376" y="1712"/>
              <a:ext cx="496"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23" name="Line 23"/>
            <p:cNvSpPr>
              <a:spLocks noChangeShapeType="1"/>
            </p:cNvSpPr>
            <p:nvPr/>
          </p:nvSpPr>
          <p:spPr bwMode="auto">
            <a:xfrm flipV="1">
              <a:off x="3376" y="1083"/>
              <a:ext cx="1" cy="62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24" name="Line 24"/>
            <p:cNvSpPr>
              <a:spLocks noChangeShapeType="1"/>
            </p:cNvSpPr>
            <p:nvPr/>
          </p:nvSpPr>
          <p:spPr bwMode="auto">
            <a:xfrm>
              <a:off x="3376" y="1712"/>
              <a:ext cx="1" cy="94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25" name="Line 25"/>
            <p:cNvSpPr>
              <a:spLocks noChangeShapeType="1"/>
            </p:cNvSpPr>
            <p:nvPr/>
          </p:nvSpPr>
          <p:spPr bwMode="auto">
            <a:xfrm>
              <a:off x="4203" y="1712"/>
              <a:ext cx="165"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0226" name="Group 26"/>
            <p:cNvGrpSpPr>
              <a:grpSpLocks/>
            </p:cNvGrpSpPr>
            <p:nvPr/>
          </p:nvGrpSpPr>
          <p:grpSpPr bwMode="auto">
            <a:xfrm>
              <a:off x="1486" y="768"/>
              <a:ext cx="2589" cy="2360"/>
              <a:chOff x="1515" y="815"/>
              <a:chExt cx="2589" cy="2360"/>
            </a:xfrm>
          </p:grpSpPr>
          <p:sp>
            <p:nvSpPr>
              <p:cNvPr id="50227" name="Text Box 27"/>
              <p:cNvSpPr txBox="1">
                <a:spLocks noChangeArrowheads="1"/>
              </p:cNvSpPr>
              <p:nvPr/>
            </p:nvSpPr>
            <p:spPr bwMode="auto">
              <a:xfrm>
                <a:off x="1515" y="815"/>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A</a:t>
                </a:r>
              </a:p>
            </p:txBody>
          </p:sp>
          <p:sp>
            <p:nvSpPr>
              <p:cNvPr id="50228" name="Text Box 28"/>
              <p:cNvSpPr txBox="1">
                <a:spLocks noChangeArrowheads="1"/>
              </p:cNvSpPr>
              <p:nvPr/>
            </p:nvSpPr>
            <p:spPr bwMode="auto">
              <a:xfrm>
                <a:off x="2551" y="815"/>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B</a:t>
                </a:r>
              </a:p>
            </p:txBody>
          </p:sp>
          <p:sp>
            <p:nvSpPr>
              <p:cNvPr id="50229" name="Text Box 29"/>
              <p:cNvSpPr txBox="1">
                <a:spLocks noChangeArrowheads="1"/>
              </p:cNvSpPr>
              <p:nvPr/>
            </p:nvSpPr>
            <p:spPr bwMode="auto">
              <a:xfrm>
                <a:off x="3548" y="815"/>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C</a:t>
                </a:r>
              </a:p>
            </p:txBody>
          </p:sp>
          <p:sp>
            <p:nvSpPr>
              <p:cNvPr id="50230" name="Text Box 30"/>
              <p:cNvSpPr txBox="1">
                <a:spLocks noChangeArrowheads="1"/>
              </p:cNvSpPr>
              <p:nvPr/>
            </p:nvSpPr>
            <p:spPr bwMode="auto">
              <a:xfrm>
                <a:off x="1515" y="1741"/>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D</a:t>
                </a:r>
              </a:p>
            </p:txBody>
          </p:sp>
          <p:sp>
            <p:nvSpPr>
              <p:cNvPr id="50231" name="Text Box 31"/>
              <p:cNvSpPr txBox="1">
                <a:spLocks noChangeArrowheads="1"/>
              </p:cNvSpPr>
              <p:nvPr/>
            </p:nvSpPr>
            <p:spPr bwMode="auto">
              <a:xfrm>
                <a:off x="2556" y="1759"/>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E</a:t>
                </a:r>
              </a:p>
            </p:txBody>
          </p:sp>
          <p:sp>
            <p:nvSpPr>
              <p:cNvPr id="50232" name="Text Box 32"/>
              <p:cNvSpPr txBox="1">
                <a:spLocks noChangeArrowheads="1"/>
              </p:cNvSpPr>
              <p:nvPr/>
            </p:nvSpPr>
            <p:spPr bwMode="auto">
              <a:xfrm>
                <a:off x="3548" y="1759"/>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F</a:t>
                </a:r>
              </a:p>
            </p:txBody>
          </p:sp>
          <p:sp>
            <p:nvSpPr>
              <p:cNvPr id="50233" name="Text Box 33"/>
              <p:cNvSpPr txBox="1">
                <a:spLocks noChangeArrowheads="1"/>
              </p:cNvSpPr>
              <p:nvPr/>
            </p:nvSpPr>
            <p:spPr bwMode="auto">
              <a:xfrm>
                <a:off x="1564" y="2703"/>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G</a:t>
                </a:r>
              </a:p>
            </p:txBody>
          </p:sp>
          <p:sp>
            <p:nvSpPr>
              <p:cNvPr id="50234" name="Text Box 34"/>
              <p:cNvSpPr txBox="1">
                <a:spLocks noChangeArrowheads="1"/>
              </p:cNvSpPr>
              <p:nvPr/>
            </p:nvSpPr>
            <p:spPr bwMode="auto">
              <a:xfrm>
                <a:off x="2556" y="2703"/>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H</a:t>
                </a:r>
              </a:p>
            </p:txBody>
          </p:sp>
          <p:sp>
            <p:nvSpPr>
              <p:cNvPr id="50235" name="Text Box 35"/>
              <p:cNvSpPr txBox="1">
                <a:spLocks noChangeArrowheads="1"/>
              </p:cNvSpPr>
              <p:nvPr/>
            </p:nvSpPr>
            <p:spPr bwMode="auto">
              <a:xfrm>
                <a:off x="3608" y="2703"/>
                <a:ext cx="49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Microsoft Sans Serif" charset="0"/>
                  </a:rPr>
                  <a:t>I</a:t>
                </a:r>
              </a:p>
            </p:txBody>
          </p:sp>
        </p:grpSp>
      </p:grpSp>
      <p:sp>
        <p:nvSpPr>
          <p:cNvPr id="108" name="Teardrop 107"/>
          <p:cNvSpPr/>
          <p:nvPr/>
        </p:nvSpPr>
        <p:spPr>
          <a:xfrm rot="7266234" flipH="1">
            <a:off x="5418932" y="3282156"/>
            <a:ext cx="209550" cy="207963"/>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09" name="Teardrop 108"/>
          <p:cNvSpPr/>
          <p:nvPr/>
        </p:nvSpPr>
        <p:spPr>
          <a:xfrm rot="19560389" flipH="1">
            <a:off x="5327650" y="3851275"/>
            <a:ext cx="207963" cy="207963"/>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10" name="Teardrop 109"/>
          <p:cNvSpPr/>
          <p:nvPr/>
        </p:nvSpPr>
        <p:spPr>
          <a:xfrm rot="1053746" flipH="1">
            <a:off x="7848600" y="4352925"/>
            <a:ext cx="209550" cy="2095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111" name="Teardrop 110"/>
          <p:cNvSpPr/>
          <p:nvPr/>
        </p:nvSpPr>
        <p:spPr>
          <a:xfrm rot="7199439" flipH="1">
            <a:off x="7610475" y="5276850"/>
            <a:ext cx="209550" cy="2095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200" b="1" dirty="0">
              <a:solidFill>
                <a:schemeClr val="tx1"/>
              </a:solidFill>
              <a:latin typeface="Arial" pitchFamily="34" charset="0"/>
              <a:cs typeface="Arial" pitchFamily="34" charset="0"/>
            </a:endParaRPr>
          </a:p>
        </p:txBody>
      </p:sp>
      <p:sp>
        <p:nvSpPr>
          <p:cNvPr id="50196" name="TextBox 111"/>
          <p:cNvSpPr txBox="1">
            <a:spLocks noChangeArrowheads="1"/>
          </p:cNvSpPr>
          <p:nvPr/>
        </p:nvSpPr>
        <p:spPr bwMode="auto">
          <a:xfrm>
            <a:off x="5000625" y="1881188"/>
            <a:ext cx="695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Tw Cen MT" charset="0"/>
              </a:rPr>
              <a:t>User</a:t>
            </a:r>
            <a:r>
              <a:rPr lang="en-GB" sz="1800" baseline="-25000">
                <a:latin typeface="Tw Cen MT" charset="0"/>
              </a:rPr>
              <a:t>1</a:t>
            </a:r>
          </a:p>
        </p:txBody>
      </p:sp>
      <p:sp>
        <p:nvSpPr>
          <p:cNvPr id="50197" name="TextBox 112"/>
          <p:cNvSpPr txBox="1">
            <a:spLocks noChangeArrowheads="1"/>
          </p:cNvSpPr>
          <p:nvPr/>
        </p:nvSpPr>
        <p:spPr bwMode="auto">
          <a:xfrm>
            <a:off x="5214938" y="6238875"/>
            <a:ext cx="695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Tw Cen MT" charset="0"/>
              </a:rPr>
              <a:t>User</a:t>
            </a:r>
            <a:r>
              <a:rPr lang="en-GB" sz="1800" baseline="-25000">
                <a:latin typeface="Tw Cen MT" charset="0"/>
              </a:rPr>
              <a:t>2</a:t>
            </a:r>
          </a:p>
        </p:txBody>
      </p:sp>
      <p:sp>
        <p:nvSpPr>
          <p:cNvPr id="50198" name="TextBox 113"/>
          <p:cNvSpPr txBox="1">
            <a:spLocks noChangeArrowheads="1"/>
          </p:cNvSpPr>
          <p:nvPr/>
        </p:nvSpPr>
        <p:spPr bwMode="auto">
          <a:xfrm>
            <a:off x="7643813" y="6310313"/>
            <a:ext cx="695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Tw Cen MT" charset="0"/>
              </a:rPr>
              <a:t>User</a:t>
            </a:r>
            <a:r>
              <a:rPr lang="en-GB" sz="1800" baseline="-25000">
                <a:latin typeface="Tw Cen MT" charset="0"/>
              </a:rPr>
              <a:t>4</a:t>
            </a:r>
          </a:p>
        </p:txBody>
      </p:sp>
      <p:sp>
        <p:nvSpPr>
          <p:cNvPr id="50199" name="TextBox 114"/>
          <p:cNvSpPr txBox="1">
            <a:spLocks noChangeArrowheads="1"/>
          </p:cNvSpPr>
          <p:nvPr/>
        </p:nvSpPr>
        <p:spPr bwMode="auto">
          <a:xfrm>
            <a:off x="7500938" y="1881188"/>
            <a:ext cx="695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Tw Cen MT" charset="0"/>
              </a:rPr>
              <a:t>User</a:t>
            </a:r>
            <a:r>
              <a:rPr lang="en-GB" sz="1800" baseline="-25000">
                <a:latin typeface="Tw Cen MT" charset="0"/>
              </a:rPr>
              <a:t>3</a:t>
            </a:r>
          </a:p>
        </p:txBody>
      </p:sp>
      <p:cxnSp>
        <p:nvCxnSpPr>
          <p:cNvPr id="116" name="Straight Arrow Connector 115"/>
          <p:cNvCxnSpPr>
            <a:stCxn id="50196" idx="2"/>
            <a:endCxn id="108" idx="3"/>
          </p:cNvCxnSpPr>
          <p:nvPr/>
        </p:nvCxnSpPr>
        <p:spPr>
          <a:xfrm rot="16200000" flipH="1">
            <a:off x="4805362" y="2794001"/>
            <a:ext cx="1160463" cy="74612"/>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50197" idx="0"/>
            <a:endCxn id="109" idx="2"/>
          </p:cNvCxnSpPr>
          <p:nvPr/>
        </p:nvCxnSpPr>
        <p:spPr>
          <a:xfrm rot="16200000" flipV="1">
            <a:off x="4427538" y="5103812"/>
            <a:ext cx="2197100" cy="7302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50199" idx="2"/>
            <a:endCxn id="110" idx="7"/>
          </p:cNvCxnSpPr>
          <p:nvPr/>
        </p:nvCxnSpPr>
        <p:spPr>
          <a:xfrm rot="16200000" flipH="1">
            <a:off x="6833394" y="3266281"/>
            <a:ext cx="2057400" cy="2698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50198" idx="0"/>
            <a:endCxn id="111" idx="5"/>
          </p:cNvCxnSpPr>
          <p:nvPr/>
        </p:nvCxnSpPr>
        <p:spPr>
          <a:xfrm rot="16200000" flipV="1">
            <a:off x="7453313" y="5772150"/>
            <a:ext cx="827088" cy="24923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92" name="Title 1"/>
          <p:cNvSpPr>
            <a:spLocks noGrp="1"/>
          </p:cNvSpPr>
          <p:nvPr>
            <p:ph type="title"/>
          </p:nvPr>
        </p:nvSpPr>
        <p:spPr/>
        <p:txBody>
          <a:bodyPr/>
          <a:lstStyle/>
          <a:p>
            <a:r>
              <a:rPr lang="en-GB" dirty="0"/>
              <a:t>Spatial Partitions: Visibility</a:t>
            </a:r>
          </a:p>
        </p:txBody>
      </p:sp>
    </p:spTree>
    <p:extLst>
      <p:ext uri="{BB962C8B-B14F-4D97-AF65-F5344CB8AC3E}">
        <p14:creationId xmlns:p14="http://schemas.microsoft.com/office/powerpoint/2010/main" val="1732911843"/>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GB" dirty="0"/>
              <a:t>Spatial Partitions: Visibility</a:t>
            </a:r>
          </a:p>
        </p:txBody>
      </p:sp>
      <p:pic>
        <p:nvPicPr>
          <p:cNvPr id="52227" name="Content Placeholder 3" descr="fig13\0_bw.bmp"/>
          <p:cNvPicPr>
            <a:picLocks noGrp="1"/>
          </p:cNvPicPr>
          <p:nvPr>
            <p:ph sz="quarter" idx="4294967295"/>
          </p:nvPr>
        </p:nvPicPr>
        <p:blipFill>
          <a:blip r:embed="rId3">
            <a:extLst>
              <a:ext uri="{28A0092B-C50C-407E-A947-70E740481C1C}">
                <a14:useLocalDpi xmlns:a14="http://schemas.microsoft.com/office/drawing/2010/main" val="0"/>
              </a:ext>
            </a:extLst>
          </a:blip>
          <a:srcRect l="-18008" r="-18008"/>
          <a:stretch>
            <a:fillRect/>
          </a:stretch>
        </p:blipFill>
        <p:spPr>
          <a:xfrm>
            <a:off x="990600" y="1600200"/>
            <a:ext cx="8153400" cy="4495800"/>
          </a:xfrm>
        </p:spPr>
      </p:pic>
    </p:spTree>
    <p:extLst>
      <p:ext uri="{BB962C8B-B14F-4D97-AF65-F5344CB8AC3E}">
        <p14:creationId xmlns:p14="http://schemas.microsoft.com/office/powerpoint/2010/main" val="1149118225"/>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GB" sz="3200" dirty="0" smtClean="0"/>
              <a:t>Local Partitions</a:t>
            </a:r>
            <a:r>
              <a:rPr lang="en-GB" sz="3200" dirty="0"/>
              <a:t>: </a:t>
            </a:r>
            <a:r>
              <a:rPr lang="en-US" sz="3200" dirty="0" smtClean="0"/>
              <a:t>Nearest </a:t>
            </a:r>
            <a:r>
              <a:rPr lang="en-US" sz="3200" dirty="0" err="1"/>
              <a:t>Neighbours</a:t>
            </a:r>
            <a:endParaRPr lang="en-US" sz="3200" dirty="0"/>
          </a:p>
        </p:txBody>
      </p:sp>
      <p:sp>
        <p:nvSpPr>
          <p:cNvPr id="171014" name="AutoShape 6"/>
          <p:cNvSpPr>
            <a:spLocks noChangeArrowheads="1"/>
          </p:cNvSpPr>
          <p:nvPr/>
        </p:nvSpPr>
        <p:spPr bwMode="auto">
          <a:xfrm rot="2919851">
            <a:off x="2074333" y="3835400"/>
            <a:ext cx="457200" cy="406400"/>
          </a:xfrm>
          <a:prstGeom prst="triangle">
            <a:avLst>
              <a:gd name="adj" fmla="val 50000"/>
            </a:avLst>
          </a:prstGeom>
          <a:solidFill>
            <a:srgbClr val="FFC000"/>
          </a:solidFill>
          <a:ln w="127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GB"/>
          </a:p>
        </p:txBody>
      </p:sp>
      <p:sp>
        <p:nvSpPr>
          <p:cNvPr id="171015" name="AutoShape 7"/>
          <p:cNvSpPr>
            <a:spLocks noChangeArrowheads="1"/>
          </p:cNvSpPr>
          <p:nvPr/>
        </p:nvSpPr>
        <p:spPr bwMode="auto">
          <a:xfrm rot="2919851">
            <a:off x="990600" y="3225800"/>
            <a:ext cx="457200" cy="406400"/>
          </a:xfrm>
          <a:prstGeom prst="triangle">
            <a:avLst>
              <a:gd name="adj" fmla="val 50000"/>
            </a:avLst>
          </a:prstGeom>
          <a:solidFill>
            <a:srgbClr val="C0000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71016" name="AutoShape 8"/>
          <p:cNvSpPr>
            <a:spLocks noChangeArrowheads="1"/>
          </p:cNvSpPr>
          <p:nvPr/>
        </p:nvSpPr>
        <p:spPr bwMode="auto">
          <a:xfrm rot="2919851">
            <a:off x="1532467" y="5130800"/>
            <a:ext cx="457200" cy="406400"/>
          </a:xfrm>
          <a:prstGeom prst="triangle">
            <a:avLst>
              <a:gd name="adj" fmla="val 50000"/>
            </a:avLst>
          </a:prstGeom>
          <a:solidFill>
            <a:srgbClr val="C0000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71017" name="AutoShape 9"/>
          <p:cNvSpPr>
            <a:spLocks noChangeArrowheads="1"/>
          </p:cNvSpPr>
          <p:nvPr/>
        </p:nvSpPr>
        <p:spPr bwMode="auto">
          <a:xfrm rot="2919851">
            <a:off x="2480733" y="4902200"/>
            <a:ext cx="457200" cy="406400"/>
          </a:xfrm>
          <a:prstGeom prst="triangle">
            <a:avLst>
              <a:gd name="adj" fmla="val 50000"/>
            </a:avLst>
          </a:prstGeom>
          <a:solidFill>
            <a:srgbClr val="C0000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71018" name="AutoShape 10"/>
          <p:cNvSpPr>
            <a:spLocks noChangeArrowheads="1"/>
          </p:cNvSpPr>
          <p:nvPr/>
        </p:nvSpPr>
        <p:spPr bwMode="auto">
          <a:xfrm rot="2919851">
            <a:off x="3293533" y="3987800"/>
            <a:ext cx="457200" cy="406400"/>
          </a:xfrm>
          <a:prstGeom prst="triangle">
            <a:avLst>
              <a:gd name="adj" fmla="val 50000"/>
            </a:avLst>
          </a:prstGeom>
          <a:solidFill>
            <a:srgbClr val="C0000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71019" name="AutoShape 11"/>
          <p:cNvSpPr>
            <a:spLocks noChangeArrowheads="1"/>
          </p:cNvSpPr>
          <p:nvPr/>
        </p:nvSpPr>
        <p:spPr bwMode="auto">
          <a:xfrm rot="2919851">
            <a:off x="3022600" y="2768600"/>
            <a:ext cx="457200" cy="406400"/>
          </a:xfrm>
          <a:prstGeom prst="triangle">
            <a:avLst>
              <a:gd name="adj" fmla="val 50000"/>
            </a:avLst>
          </a:prstGeom>
          <a:solidFill>
            <a:srgbClr val="C0000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71020" name="AutoShape 12"/>
          <p:cNvSpPr>
            <a:spLocks noChangeArrowheads="1"/>
          </p:cNvSpPr>
          <p:nvPr/>
        </p:nvSpPr>
        <p:spPr bwMode="auto">
          <a:xfrm rot="2919851">
            <a:off x="1803400" y="2540000"/>
            <a:ext cx="457200" cy="406400"/>
          </a:xfrm>
          <a:prstGeom prst="triangle">
            <a:avLst>
              <a:gd name="adj" fmla="val 50000"/>
            </a:avLst>
          </a:prstGeom>
          <a:solidFill>
            <a:srgbClr val="C0000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71021" name="AutoShape 13"/>
          <p:cNvSpPr>
            <a:spLocks noChangeArrowheads="1"/>
          </p:cNvSpPr>
          <p:nvPr/>
        </p:nvSpPr>
        <p:spPr bwMode="auto">
          <a:xfrm rot="2919851">
            <a:off x="381000" y="5740400"/>
            <a:ext cx="457200" cy="406400"/>
          </a:xfrm>
          <a:prstGeom prst="triangle">
            <a:avLst>
              <a:gd name="adj" fmla="val 50000"/>
            </a:avLst>
          </a:prstGeom>
          <a:solidFill>
            <a:srgbClr val="0070C0">
              <a:alpha val="50000"/>
            </a:srgbClr>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71022" name="AutoShape 14"/>
          <p:cNvSpPr>
            <a:spLocks noChangeArrowheads="1"/>
          </p:cNvSpPr>
          <p:nvPr/>
        </p:nvSpPr>
        <p:spPr bwMode="auto">
          <a:xfrm rot="2919851">
            <a:off x="3293533" y="5816600"/>
            <a:ext cx="457200" cy="406400"/>
          </a:xfrm>
          <a:prstGeom prst="triangle">
            <a:avLst>
              <a:gd name="adj" fmla="val 50000"/>
            </a:avLst>
          </a:prstGeom>
          <a:solidFill>
            <a:srgbClr val="0070C0">
              <a:alpha val="50000"/>
            </a:srgbClr>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71023" name="AutoShape 15"/>
          <p:cNvSpPr>
            <a:spLocks noChangeArrowheads="1"/>
          </p:cNvSpPr>
          <p:nvPr/>
        </p:nvSpPr>
        <p:spPr bwMode="auto">
          <a:xfrm rot="2919851">
            <a:off x="3158067" y="2082800"/>
            <a:ext cx="457200" cy="406400"/>
          </a:xfrm>
          <a:prstGeom prst="triangle">
            <a:avLst>
              <a:gd name="adj" fmla="val 50000"/>
            </a:avLst>
          </a:prstGeom>
          <a:solidFill>
            <a:srgbClr val="0070C0">
              <a:alpha val="50000"/>
            </a:srgbClr>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71024" name="Text Box 16"/>
          <p:cNvSpPr txBox="1">
            <a:spLocks noChangeArrowheads="1"/>
          </p:cNvSpPr>
          <p:nvPr/>
        </p:nvSpPr>
        <p:spPr bwMode="auto">
          <a:xfrm>
            <a:off x="5215467" y="2362200"/>
            <a:ext cx="3589867" cy="147732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dirty="0"/>
              <a:t> 1 group = quorum</a:t>
            </a:r>
          </a:p>
          <a:p>
            <a:pPr algn="l">
              <a:spcBef>
                <a:spcPct val="50000"/>
              </a:spcBef>
              <a:buFontTx/>
              <a:buChar char="•"/>
            </a:pPr>
            <a:r>
              <a:rPr lang="en-US" dirty="0"/>
              <a:t> Computational/Network constraints</a:t>
            </a:r>
          </a:p>
          <a:p>
            <a:pPr algn="l">
              <a:spcBef>
                <a:spcPct val="50000"/>
              </a:spcBef>
              <a:buFontTx/>
              <a:buChar char="•"/>
            </a:pPr>
            <a:r>
              <a:rPr lang="en-US" dirty="0"/>
              <a:t> Client/Server </a:t>
            </a:r>
          </a:p>
        </p:txBody>
      </p:sp>
    </p:spTree>
    <p:extLst>
      <p:ext uri="{BB962C8B-B14F-4D97-AF65-F5344CB8AC3E}">
        <p14:creationId xmlns:p14="http://schemas.microsoft.com/office/powerpoint/2010/main" val="31703314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a:lstStyle/>
          <a:p>
            <a:r>
              <a:rPr lang="pt-PT" sz="4000" dirty="0"/>
              <a:t>Total </a:t>
            </a:r>
            <a:r>
              <a:rPr lang="pt-PT" sz="4000" dirty="0" err="1"/>
              <a:t>Consistency</a:t>
            </a:r>
            <a:r>
              <a:rPr lang="pt-PT" sz="4000" dirty="0"/>
              <a:t> (</a:t>
            </a:r>
            <a:r>
              <a:rPr lang="pt-PT" sz="4000" dirty="0" err="1"/>
              <a:t>Alternating</a:t>
            </a:r>
            <a:r>
              <a:rPr lang="pt-PT" sz="4000" dirty="0"/>
              <a:t> Execute)</a:t>
            </a:r>
          </a:p>
        </p:txBody>
      </p:sp>
      <p:sp>
        <p:nvSpPr>
          <p:cNvPr id="41987" name="Rectangle 3"/>
          <p:cNvSpPr>
            <a:spLocks noChangeArrowheads="1"/>
          </p:cNvSpPr>
          <p:nvPr/>
        </p:nvSpPr>
        <p:spPr bwMode="auto">
          <a:xfrm>
            <a:off x="3793067" y="2743200"/>
            <a:ext cx="1151467" cy="369974"/>
          </a:xfrm>
          <a:prstGeom prst="rect">
            <a:avLst/>
          </a:prstGeom>
          <a:noFill/>
          <a:ln w="9525">
            <a:noFill/>
            <a:miter lim="800000"/>
            <a:headEnd/>
            <a:tailEnd/>
          </a:ln>
          <a:effectLst/>
        </p:spPr>
        <p:txBody>
          <a:bodyPr lIns="92075" tIns="46038" rIns="92075" bIns="46038">
            <a:spAutoFit/>
          </a:bodyPr>
          <a:lstStyle/>
          <a:p>
            <a:pPr algn="ctr"/>
            <a:r>
              <a:rPr lang="pt-PT" dirty="0"/>
              <a:t>Delta T</a:t>
            </a:r>
          </a:p>
        </p:txBody>
      </p:sp>
      <p:sp>
        <p:nvSpPr>
          <p:cNvPr id="41988" name="Rectangle 4"/>
          <p:cNvSpPr>
            <a:spLocks noChangeArrowheads="1"/>
          </p:cNvSpPr>
          <p:nvPr/>
        </p:nvSpPr>
        <p:spPr bwMode="auto">
          <a:xfrm>
            <a:off x="541867" y="2286000"/>
            <a:ext cx="3048000" cy="2819400"/>
          </a:xfrm>
          <a:prstGeom prst="rect">
            <a:avLst/>
          </a:prstGeom>
          <a:solidFill>
            <a:schemeClr val="bg1"/>
          </a:solidFill>
          <a:ln w="127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GB"/>
          </a:p>
        </p:txBody>
      </p:sp>
      <p:sp>
        <p:nvSpPr>
          <p:cNvPr id="41989" name="AutoShape 5"/>
          <p:cNvSpPr>
            <a:spLocks noChangeArrowheads="1"/>
          </p:cNvSpPr>
          <p:nvPr/>
        </p:nvSpPr>
        <p:spPr bwMode="auto">
          <a:xfrm rot="2400000">
            <a:off x="812800" y="3505200"/>
            <a:ext cx="541867" cy="838200"/>
          </a:xfrm>
          <a:prstGeom prst="triangle">
            <a:avLst>
              <a:gd name="adj" fmla="val 49991"/>
            </a:avLst>
          </a:prstGeom>
          <a:noFill/>
          <a:ln w="12700">
            <a:solidFill>
              <a:schemeClr val="tx1"/>
            </a:solidFill>
            <a:miter lim="800000"/>
            <a:headEnd/>
            <a:tailEnd/>
          </a:ln>
          <a:effectLst/>
        </p:spPr>
        <p:txBody>
          <a:bodyPr wrap="none" anchor="ctr"/>
          <a:lstStyle/>
          <a:p>
            <a:endParaRPr lang="en-GB"/>
          </a:p>
        </p:txBody>
      </p:sp>
      <p:sp>
        <p:nvSpPr>
          <p:cNvPr id="41992" name="Rectangle 8"/>
          <p:cNvSpPr>
            <a:spLocks noChangeArrowheads="1"/>
          </p:cNvSpPr>
          <p:nvPr/>
        </p:nvSpPr>
        <p:spPr bwMode="auto">
          <a:xfrm>
            <a:off x="1543756" y="5146675"/>
            <a:ext cx="997645" cy="369974"/>
          </a:xfrm>
          <a:prstGeom prst="rect">
            <a:avLst/>
          </a:prstGeom>
          <a:noFill/>
          <a:ln w="9525">
            <a:noFill/>
            <a:miter lim="800000"/>
            <a:headEnd/>
            <a:tailEnd/>
          </a:ln>
          <a:effectLst/>
        </p:spPr>
        <p:txBody>
          <a:bodyPr wrap="none" lIns="92075" tIns="46038" rIns="92075" bIns="46038">
            <a:spAutoFit/>
          </a:bodyPr>
          <a:lstStyle/>
          <a:p>
            <a:r>
              <a:rPr lang="pt-PT"/>
              <a:t>Client A</a:t>
            </a:r>
          </a:p>
        </p:txBody>
      </p:sp>
      <p:sp>
        <p:nvSpPr>
          <p:cNvPr id="41993" name="Rectangle 9"/>
          <p:cNvSpPr>
            <a:spLocks noChangeArrowheads="1"/>
          </p:cNvSpPr>
          <p:nvPr/>
        </p:nvSpPr>
        <p:spPr bwMode="auto">
          <a:xfrm>
            <a:off x="6163734" y="5105400"/>
            <a:ext cx="983411" cy="369974"/>
          </a:xfrm>
          <a:prstGeom prst="rect">
            <a:avLst/>
          </a:prstGeom>
          <a:noFill/>
          <a:ln w="9525">
            <a:noFill/>
            <a:miter lim="800000"/>
            <a:headEnd/>
            <a:tailEnd/>
          </a:ln>
          <a:effectLst/>
        </p:spPr>
        <p:txBody>
          <a:bodyPr wrap="none" lIns="92075" tIns="46038" rIns="92075" bIns="46038">
            <a:spAutoFit/>
          </a:bodyPr>
          <a:lstStyle/>
          <a:p>
            <a:r>
              <a:rPr lang="pt-PT"/>
              <a:t>Client B</a:t>
            </a:r>
          </a:p>
        </p:txBody>
      </p:sp>
      <p:sp>
        <p:nvSpPr>
          <p:cNvPr id="41994" name="AutoShape 10"/>
          <p:cNvSpPr>
            <a:spLocks noChangeArrowheads="1"/>
          </p:cNvSpPr>
          <p:nvPr/>
        </p:nvSpPr>
        <p:spPr bwMode="auto">
          <a:xfrm rot="2400000">
            <a:off x="1693333" y="2514600"/>
            <a:ext cx="541867" cy="838200"/>
          </a:xfrm>
          <a:prstGeom prst="triangle">
            <a:avLst>
              <a:gd name="adj" fmla="val 49991"/>
            </a:avLst>
          </a:prstGeom>
          <a:solidFill>
            <a:srgbClr val="FF00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41995" name="Rectangle 11"/>
          <p:cNvSpPr>
            <a:spLocks noChangeArrowheads="1"/>
          </p:cNvSpPr>
          <p:nvPr/>
        </p:nvSpPr>
        <p:spPr bwMode="auto">
          <a:xfrm>
            <a:off x="5215467" y="2286000"/>
            <a:ext cx="3048000" cy="2819400"/>
          </a:xfrm>
          <a:prstGeom prst="rect">
            <a:avLst/>
          </a:prstGeom>
          <a:solidFill>
            <a:schemeClr val="bg1"/>
          </a:solidFill>
          <a:ln w="127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GB"/>
          </a:p>
        </p:txBody>
      </p:sp>
      <p:sp>
        <p:nvSpPr>
          <p:cNvPr id="41996" name="AutoShape 12"/>
          <p:cNvSpPr>
            <a:spLocks noChangeArrowheads="1"/>
          </p:cNvSpPr>
          <p:nvPr/>
        </p:nvSpPr>
        <p:spPr bwMode="auto">
          <a:xfrm rot="2400000">
            <a:off x="5486400" y="3505200"/>
            <a:ext cx="541867" cy="838200"/>
          </a:xfrm>
          <a:prstGeom prst="triangle">
            <a:avLst>
              <a:gd name="adj" fmla="val 49991"/>
            </a:avLst>
          </a:prstGeom>
          <a:noFill/>
          <a:ln w="12700">
            <a:solidFill>
              <a:schemeClr val="tx1"/>
            </a:solidFill>
            <a:miter lim="800000"/>
            <a:headEnd/>
            <a:tailEnd/>
          </a:ln>
          <a:effectLst/>
        </p:spPr>
        <p:txBody>
          <a:bodyPr wrap="none" anchor="ctr"/>
          <a:lstStyle/>
          <a:p>
            <a:endParaRPr lang="en-GB"/>
          </a:p>
        </p:txBody>
      </p:sp>
      <p:sp>
        <p:nvSpPr>
          <p:cNvPr id="41998" name="AutoShape 14"/>
          <p:cNvSpPr>
            <a:spLocks noChangeArrowheads="1"/>
          </p:cNvSpPr>
          <p:nvPr/>
        </p:nvSpPr>
        <p:spPr bwMode="auto">
          <a:xfrm rot="2400000">
            <a:off x="6366933" y="2514600"/>
            <a:ext cx="541867" cy="838200"/>
          </a:xfrm>
          <a:prstGeom prst="triangle">
            <a:avLst>
              <a:gd name="adj" fmla="val 49991"/>
            </a:avLst>
          </a:prstGeom>
          <a:solidFill>
            <a:srgbClr val="FF00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41999" name="Line 15"/>
          <p:cNvSpPr>
            <a:spLocks noChangeShapeType="1"/>
          </p:cNvSpPr>
          <p:nvPr/>
        </p:nvSpPr>
        <p:spPr bwMode="auto">
          <a:xfrm>
            <a:off x="3725333" y="3200400"/>
            <a:ext cx="1422400" cy="0"/>
          </a:xfrm>
          <a:prstGeom prst="line">
            <a:avLst/>
          </a:prstGeom>
          <a:noFill/>
          <a:ln w="76200">
            <a:solidFill>
              <a:schemeClr val="tx1"/>
            </a:solidFill>
            <a:round/>
            <a:headEnd type="none" w="sm" len="sm"/>
            <a:tailEnd type="stealth" w="med" len="med"/>
          </a:ln>
          <a:effectLst/>
        </p:spPr>
        <p:txBody>
          <a:bodyPr/>
          <a:lstStyle/>
          <a:p>
            <a:endParaRPr lang="en-GB"/>
          </a:p>
        </p:txBody>
      </p:sp>
      <p:sp>
        <p:nvSpPr>
          <p:cNvPr id="41991" name="Rectangle 7"/>
          <p:cNvSpPr>
            <a:spLocks noChangeArrowheads="1"/>
          </p:cNvSpPr>
          <p:nvPr/>
        </p:nvSpPr>
        <p:spPr bwMode="auto">
          <a:xfrm>
            <a:off x="2915479" y="5562600"/>
            <a:ext cx="2858668" cy="646973"/>
          </a:xfrm>
          <a:prstGeom prst="rect">
            <a:avLst/>
          </a:prstGeom>
          <a:noFill/>
          <a:ln w="9525">
            <a:noFill/>
            <a:miter lim="800000"/>
            <a:headEnd/>
            <a:tailEnd/>
          </a:ln>
          <a:effectLst/>
        </p:spPr>
        <p:txBody>
          <a:bodyPr wrap="none" lIns="92075" tIns="46038" rIns="92075" bIns="46038">
            <a:spAutoFit/>
          </a:bodyPr>
          <a:lstStyle/>
          <a:p>
            <a:pPr algn="ctr"/>
            <a:r>
              <a:rPr lang="pt-PT" dirty="0"/>
              <a:t>T = t + 50 </a:t>
            </a:r>
            <a:r>
              <a:rPr lang="pt-PT" dirty="0" err="1"/>
              <a:t>ms</a:t>
            </a:r>
            <a:r>
              <a:rPr lang="pt-PT" dirty="0"/>
              <a:t> + 100 </a:t>
            </a:r>
            <a:r>
              <a:rPr lang="pt-PT" dirty="0" err="1" smtClean="0"/>
              <a:t>ms</a:t>
            </a:r>
            <a:endParaRPr lang="pt-PT" dirty="0" smtClean="0"/>
          </a:p>
          <a:p>
            <a:pPr algn="ctr"/>
            <a:r>
              <a:rPr lang="pt-PT" dirty="0"/>
              <a:t>Delta </a:t>
            </a:r>
            <a:r>
              <a:rPr lang="pt-PT" dirty="0" smtClean="0"/>
              <a:t>T (</a:t>
            </a:r>
            <a:r>
              <a:rPr lang="pt-PT" dirty="0" err="1" smtClean="0"/>
              <a:t>latency</a:t>
            </a:r>
            <a:r>
              <a:rPr lang="pt-PT" dirty="0" smtClean="0"/>
              <a:t>) </a:t>
            </a:r>
            <a:r>
              <a:rPr lang="pt-PT" dirty="0" err="1" smtClean="0"/>
              <a:t>is</a:t>
            </a:r>
            <a:r>
              <a:rPr lang="pt-PT" dirty="0" smtClean="0"/>
              <a:t> 100ms</a:t>
            </a:r>
            <a:endParaRPr lang="pt-PT" dirty="0"/>
          </a:p>
        </p:txBody>
      </p:sp>
      <p:sp>
        <p:nvSpPr>
          <p:cNvPr id="17" name="AutoShape 6"/>
          <p:cNvSpPr>
            <a:spLocks noChangeArrowheads="1"/>
          </p:cNvSpPr>
          <p:nvPr/>
        </p:nvSpPr>
        <p:spPr bwMode="auto">
          <a:xfrm rot="17889923">
            <a:off x="2777067" y="3962400"/>
            <a:ext cx="541867" cy="838200"/>
          </a:xfrm>
          <a:prstGeom prst="triangle">
            <a:avLst>
              <a:gd name="adj" fmla="val 49991"/>
            </a:avLst>
          </a:prstGeom>
          <a:solidFill>
            <a:srgbClr val="FF99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
        <p:nvSpPr>
          <p:cNvPr id="18" name="AutoShape 13"/>
          <p:cNvSpPr>
            <a:spLocks noChangeArrowheads="1"/>
          </p:cNvSpPr>
          <p:nvPr/>
        </p:nvSpPr>
        <p:spPr bwMode="auto">
          <a:xfrm rot="17889923">
            <a:off x="7450667" y="3962400"/>
            <a:ext cx="541867" cy="838200"/>
          </a:xfrm>
          <a:prstGeom prst="triangle">
            <a:avLst>
              <a:gd name="adj" fmla="val 49991"/>
            </a:avLst>
          </a:prstGeom>
          <a:solidFill>
            <a:srgbClr val="FF9900"/>
          </a:solidFill>
          <a:ln w="12700">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none" anchor="ctr"/>
          <a:lstStyle/>
          <a:p>
            <a:endParaRPr lang="en-GB"/>
          </a:p>
        </p:txBody>
      </p:sp>
    </p:spTree>
    <p:extLst>
      <p:ext uri="{BB962C8B-B14F-4D97-AF65-F5344CB8AC3E}">
        <p14:creationId xmlns:p14="http://schemas.microsoft.com/office/powerpoint/2010/main" val="32657668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8"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1026"/>
          <p:cNvSpPr>
            <a:spLocks noGrp="1" noChangeArrowheads="1"/>
          </p:cNvSpPr>
          <p:nvPr>
            <p:ph type="title"/>
          </p:nvPr>
        </p:nvSpPr>
        <p:spPr/>
        <p:txBody>
          <a:bodyPr/>
          <a:lstStyle/>
          <a:p>
            <a:r>
              <a:rPr lang="en-GB" sz="3200" dirty="0" smtClean="0"/>
              <a:t>Local Partitions</a:t>
            </a:r>
            <a:r>
              <a:rPr lang="en-US" sz="3200" dirty="0" smtClean="0"/>
              <a:t>: </a:t>
            </a:r>
            <a:r>
              <a:rPr lang="en-US" sz="3200" dirty="0"/>
              <a:t>Nearest </a:t>
            </a:r>
            <a:r>
              <a:rPr lang="en-US" sz="3200" dirty="0" err="1"/>
              <a:t>Neighbours</a:t>
            </a:r>
            <a:endParaRPr lang="en-US" sz="3200" dirty="0"/>
          </a:p>
        </p:txBody>
      </p:sp>
      <p:sp>
        <p:nvSpPr>
          <p:cNvPr id="187395" name="AutoShape 1027"/>
          <p:cNvSpPr>
            <a:spLocks noChangeArrowheads="1"/>
          </p:cNvSpPr>
          <p:nvPr/>
        </p:nvSpPr>
        <p:spPr bwMode="auto">
          <a:xfrm rot="2919851">
            <a:off x="2819400" y="3835400"/>
            <a:ext cx="457200" cy="406400"/>
          </a:xfrm>
          <a:prstGeom prst="triangle">
            <a:avLst>
              <a:gd name="adj" fmla="val 50000"/>
            </a:avLst>
          </a:prstGeom>
          <a:solidFill>
            <a:srgbClr val="FFC000"/>
          </a:solidFill>
          <a:ln w="127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GB"/>
          </a:p>
        </p:txBody>
      </p:sp>
      <p:sp>
        <p:nvSpPr>
          <p:cNvPr id="187396" name="AutoShape 1028"/>
          <p:cNvSpPr>
            <a:spLocks noChangeArrowheads="1"/>
          </p:cNvSpPr>
          <p:nvPr/>
        </p:nvSpPr>
        <p:spPr bwMode="auto">
          <a:xfrm rot="2919851">
            <a:off x="990600" y="3225800"/>
            <a:ext cx="457200" cy="406400"/>
          </a:xfrm>
          <a:prstGeom prst="triangle">
            <a:avLst>
              <a:gd name="adj" fmla="val 50000"/>
            </a:avLst>
          </a:prstGeom>
          <a:solidFill>
            <a:srgbClr val="0070C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87397" name="AutoShape 1029"/>
          <p:cNvSpPr>
            <a:spLocks noChangeArrowheads="1"/>
          </p:cNvSpPr>
          <p:nvPr/>
        </p:nvSpPr>
        <p:spPr bwMode="auto">
          <a:xfrm rot="2919851">
            <a:off x="1532467" y="5130800"/>
            <a:ext cx="457200" cy="406400"/>
          </a:xfrm>
          <a:prstGeom prst="triangle">
            <a:avLst>
              <a:gd name="adj" fmla="val 50000"/>
            </a:avLst>
          </a:prstGeom>
          <a:solidFill>
            <a:srgbClr val="0070C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87398" name="AutoShape 1030"/>
          <p:cNvSpPr>
            <a:spLocks noChangeArrowheads="1"/>
          </p:cNvSpPr>
          <p:nvPr/>
        </p:nvSpPr>
        <p:spPr bwMode="auto">
          <a:xfrm rot="2919851">
            <a:off x="2480733" y="4902200"/>
            <a:ext cx="457200" cy="406400"/>
          </a:xfrm>
          <a:prstGeom prst="triangle">
            <a:avLst>
              <a:gd name="adj" fmla="val 50000"/>
            </a:avLst>
          </a:prstGeom>
          <a:solidFill>
            <a:srgbClr val="C0000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87399" name="AutoShape 1031"/>
          <p:cNvSpPr>
            <a:spLocks noChangeArrowheads="1"/>
          </p:cNvSpPr>
          <p:nvPr/>
        </p:nvSpPr>
        <p:spPr bwMode="auto">
          <a:xfrm rot="2919851">
            <a:off x="3293533" y="3987800"/>
            <a:ext cx="457200" cy="406400"/>
          </a:xfrm>
          <a:prstGeom prst="triangle">
            <a:avLst>
              <a:gd name="adj" fmla="val 50000"/>
            </a:avLst>
          </a:prstGeom>
          <a:solidFill>
            <a:srgbClr val="C0000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87400" name="AutoShape 1032"/>
          <p:cNvSpPr>
            <a:spLocks noChangeArrowheads="1"/>
          </p:cNvSpPr>
          <p:nvPr/>
        </p:nvSpPr>
        <p:spPr bwMode="auto">
          <a:xfrm rot="2919851">
            <a:off x="3022600" y="2768600"/>
            <a:ext cx="457200" cy="406400"/>
          </a:xfrm>
          <a:prstGeom prst="triangle">
            <a:avLst>
              <a:gd name="adj" fmla="val 50000"/>
            </a:avLst>
          </a:prstGeom>
          <a:solidFill>
            <a:srgbClr val="C0000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87401" name="AutoShape 1033"/>
          <p:cNvSpPr>
            <a:spLocks noChangeArrowheads="1"/>
          </p:cNvSpPr>
          <p:nvPr/>
        </p:nvSpPr>
        <p:spPr bwMode="auto">
          <a:xfrm rot="2919851">
            <a:off x="1803400" y="2540000"/>
            <a:ext cx="457200" cy="406400"/>
          </a:xfrm>
          <a:prstGeom prst="triangle">
            <a:avLst>
              <a:gd name="adj" fmla="val 50000"/>
            </a:avLst>
          </a:prstGeom>
          <a:solidFill>
            <a:srgbClr val="C0000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87402" name="AutoShape 1034"/>
          <p:cNvSpPr>
            <a:spLocks noChangeArrowheads="1"/>
          </p:cNvSpPr>
          <p:nvPr/>
        </p:nvSpPr>
        <p:spPr bwMode="auto">
          <a:xfrm rot="2919851">
            <a:off x="381000" y="5740400"/>
            <a:ext cx="457200" cy="406400"/>
          </a:xfrm>
          <a:prstGeom prst="triangle">
            <a:avLst>
              <a:gd name="adj" fmla="val 50000"/>
            </a:avLst>
          </a:prstGeom>
          <a:solidFill>
            <a:srgbClr val="0070C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87403" name="AutoShape 1035"/>
          <p:cNvSpPr>
            <a:spLocks noChangeArrowheads="1"/>
          </p:cNvSpPr>
          <p:nvPr/>
        </p:nvSpPr>
        <p:spPr bwMode="auto">
          <a:xfrm rot="2919851">
            <a:off x="3293533" y="5816600"/>
            <a:ext cx="457200" cy="406400"/>
          </a:xfrm>
          <a:prstGeom prst="triangle">
            <a:avLst>
              <a:gd name="adj" fmla="val 50000"/>
            </a:avLst>
          </a:prstGeom>
          <a:solidFill>
            <a:srgbClr val="C0000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87404" name="AutoShape 1036"/>
          <p:cNvSpPr>
            <a:spLocks noChangeArrowheads="1"/>
          </p:cNvSpPr>
          <p:nvPr/>
        </p:nvSpPr>
        <p:spPr bwMode="auto">
          <a:xfrm rot="2919851">
            <a:off x="3158067" y="2082800"/>
            <a:ext cx="457200" cy="406400"/>
          </a:xfrm>
          <a:prstGeom prst="triangle">
            <a:avLst>
              <a:gd name="adj" fmla="val 50000"/>
            </a:avLst>
          </a:prstGeom>
          <a:solidFill>
            <a:srgbClr val="C00000"/>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GB"/>
          </a:p>
        </p:txBody>
      </p:sp>
      <p:sp>
        <p:nvSpPr>
          <p:cNvPr id="187405" name="Text Box 1037"/>
          <p:cNvSpPr txBox="1">
            <a:spLocks noChangeArrowheads="1"/>
          </p:cNvSpPr>
          <p:nvPr/>
        </p:nvSpPr>
        <p:spPr bwMode="auto">
          <a:xfrm>
            <a:off x="5215467" y="2362200"/>
            <a:ext cx="3589867" cy="147732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dirty="0"/>
              <a:t> 1 group = quorum</a:t>
            </a:r>
          </a:p>
          <a:p>
            <a:pPr algn="l">
              <a:spcBef>
                <a:spcPct val="50000"/>
              </a:spcBef>
              <a:buFontTx/>
              <a:buChar char="•"/>
            </a:pPr>
            <a:r>
              <a:rPr lang="en-US" dirty="0"/>
              <a:t> Computational/Network constraints</a:t>
            </a:r>
          </a:p>
          <a:p>
            <a:pPr algn="l">
              <a:spcBef>
                <a:spcPct val="50000"/>
              </a:spcBef>
              <a:buFontTx/>
              <a:buChar char="•"/>
            </a:pPr>
            <a:r>
              <a:rPr lang="en-US" dirty="0"/>
              <a:t> Client/Server </a:t>
            </a:r>
          </a:p>
        </p:txBody>
      </p:sp>
    </p:spTree>
    <p:extLst>
      <p:ext uri="{BB962C8B-B14F-4D97-AF65-F5344CB8AC3E}">
        <p14:creationId xmlns:p14="http://schemas.microsoft.com/office/powerpoint/2010/main" val="2072203141"/>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Managing Handover</a:t>
            </a:r>
            <a:endParaRPr lang="en-US" dirty="0"/>
          </a:p>
        </p:txBody>
      </p:sp>
    </p:spTree>
    <p:extLst>
      <p:ext uri="{BB962C8B-B14F-4D97-AF65-F5344CB8AC3E}">
        <p14:creationId xmlns:p14="http://schemas.microsoft.com/office/powerpoint/2010/main" val="3354096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Server Interactions</a:t>
            </a:r>
            <a:endParaRPr lang="en-US" dirty="0"/>
          </a:p>
        </p:txBody>
      </p:sp>
    </p:spTree>
    <p:extLst>
      <p:ext uri="{BB962C8B-B14F-4D97-AF65-F5344CB8AC3E}">
        <p14:creationId xmlns:p14="http://schemas.microsoft.com/office/powerpoint/2010/main" val="7384999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Server Interactions</a:t>
            </a:r>
            <a:endParaRPr lang="en-US" dirty="0"/>
          </a:p>
        </p:txBody>
      </p:sp>
      <p:sp>
        <p:nvSpPr>
          <p:cNvPr id="5" name="Content Placeholder 4"/>
          <p:cNvSpPr>
            <a:spLocks noGrp="1"/>
          </p:cNvSpPr>
          <p:nvPr>
            <p:ph sz="quarter" idx="1"/>
          </p:nvPr>
        </p:nvSpPr>
        <p:spPr/>
        <p:txBody>
          <a:bodyPr/>
          <a:lstStyle/>
          <a:p>
            <a:r>
              <a:rPr lang="en-US" dirty="0"/>
              <a:t>S</a:t>
            </a:r>
            <a:r>
              <a:rPr lang="en-US" dirty="0" smtClean="0"/>
              <a:t>erver system introduce two big problems</a:t>
            </a:r>
          </a:p>
          <a:p>
            <a:r>
              <a:rPr lang="en-US" dirty="0" smtClean="0"/>
              <a:t>How do two proximate users on adjacent servers interact?</a:t>
            </a:r>
          </a:p>
          <a:p>
            <a:pPr lvl="1"/>
            <a:r>
              <a:rPr lang="en-US" dirty="0" smtClean="0"/>
              <a:t>Sometimes just not allowed – long twisty roads between server regions where you never meet other players</a:t>
            </a:r>
          </a:p>
          <a:p>
            <a:r>
              <a:rPr lang="en-US" dirty="0" smtClean="0"/>
              <a:t>How do you actually hand over a player from one server to another</a:t>
            </a:r>
          </a:p>
          <a:p>
            <a:pPr lvl="1"/>
            <a:r>
              <a:rPr lang="en-US" dirty="0" smtClean="0"/>
              <a:t>Need to move responsibility for interaction</a:t>
            </a:r>
          </a:p>
          <a:p>
            <a:pPr lvl="1"/>
            <a:r>
              <a:rPr lang="en-US" dirty="0" smtClean="0"/>
              <a:t>Possibilities needs new network connections</a:t>
            </a:r>
            <a:endParaRPr lang="en-US" dirty="0"/>
          </a:p>
        </p:txBody>
      </p:sp>
    </p:spTree>
    <p:extLst>
      <p:ext uri="{BB962C8B-B14F-4D97-AF65-F5344CB8AC3E}">
        <p14:creationId xmlns:p14="http://schemas.microsoft.com/office/powerpoint/2010/main" val="419789879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 name="Teardrop 38"/>
          <p:cNvSpPr/>
          <p:nvPr/>
        </p:nvSpPr>
        <p:spPr>
          <a:xfrm rot="13626521">
            <a:off x="4987925" y="3125788"/>
            <a:ext cx="146050" cy="1460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1600" b="1" dirty="0">
              <a:solidFill>
                <a:schemeClr val="tx1"/>
              </a:solidFill>
              <a:latin typeface="Arial" pitchFamily="34" charset="0"/>
              <a:cs typeface="Arial" pitchFamily="34" charset="0"/>
            </a:endParaRPr>
          </a:p>
        </p:txBody>
      </p:sp>
      <p:cxnSp>
        <p:nvCxnSpPr>
          <p:cNvPr id="40" name="Straight Arrow Connector 39"/>
          <p:cNvCxnSpPr/>
          <p:nvPr/>
        </p:nvCxnSpPr>
        <p:spPr>
          <a:xfrm rot="5400000">
            <a:off x="2736850" y="2124075"/>
            <a:ext cx="692150" cy="10795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70660" name="TextBox 40"/>
          <p:cNvSpPr txBox="1">
            <a:spLocks noChangeArrowheads="1"/>
          </p:cNvSpPr>
          <p:nvPr/>
        </p:nvSpPr>
        <p:spPr bwMode="auto">
          <a:xfrm>
            <a:off x="3814763" y="4248150"/>
            <a:ext cx="785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t>User</a:t>
            </a:r>
            <a:r>
              <a:rPr lang="en-GB" sz="1800" baseline="-25000"/>
              <a:t>A</a:t>
            </a:r>
          </a:p>
        </p:txBody>
      </p:sp>
      <p:sp>
        <p:nvSpPr>
          <p:cNvPr id="70661" name="TextBox 41"/>
          <p:cNvSpPr txBox="1">
            <a:spLocks noChangeArrowheads="1"/>
          </p:cNvSpPr>
          <p:nvPr/>
        </p:nvSpPr>
        <p:spPr bwMode="auto">
          <a:xfrm>
            <a:off x="4672013" y="4238625"/>
            <a:ext cx="785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t>User</a:t>
            </a:r>
            <a:r>
              <a:rPr lang="en-GB" sz="1800" baseline="-25000"/>
              <a:t>B</a:t>
            </a:r>
          </a:p>
        </p:txBody>
      </p:sp>
      <p:cxnSp>
        <p:nvCxnSpPr>
          <p:cNvPr id="43" name="Straight Arrow Connector 42"/>
          <p:cNvCxnSpPr>
            <a:stCxn id="70661" idx="0"/>
            <a:endCxn id="39" idx="5"/>
          </p:cNvCxnSpPr>
          <p:nvPr/>
        </p:nvCxnSpPr>
        <p:spPr>
          <a:xfrm rot="16200000" flipV="1">
            <a:off x="4579144" y="3752057"/>
            <a:ext cx="966787" cy="635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029075" y="2309813"/>
            <a:ext cx="428625" cy="1714500"/>
          </a:xfrm>
          <a:prstGeom prst="rect">
            <a:avLst/>
          </a:prstGeom>
          <a:solidFill>
            <a:schemeClr val="bg1">
              <a:lumMod val="9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1600" b="1" dirty="0">
              <a:solidFill>
                <a:schemeClr val="tx1"/>
              </a:solidFill>
              <a:latin typeface="Arial" pitchFamily="34" charset="0"/>
              <a:cs typeface="Arial" pitchFamily="34" charset="0"/>
            </a:endParaRPr>
          </a:p>
        </p:txBody>
      </p:sp>
      <p:sp>
        <p:nvSpPr>
          <p:cNvPr id="45" name="Rectangle 44"/>
          <p:cNvSpPr/>
          <p:nvPr/>
        </p:nvSpPr>
        <p:spPr>
          <a:xfrm>
            <a:off x="4457700" y="2309813"/>
            <a:ext cx="428625" cy="1714500"/>
          </a:xfrm>
          <a:prstGeom prst="rect">
            <a:avLst/>
          </a:prstGeom>
          <a:solidFill>
            <a:schemeClr val="bg1">
              <a:lumMod val="9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1600" b="1" dirty="0">
              <a:solidFill>
                <a:schemeClr val="tx1"/>
              </a:solidFill>
              <a:latin typeface="Arial" pitchFamily="34" charset="0"/>
              <a:cs typeface="Arial" pitchFamily="34" charset="0"/>
            </a:endParaRPr>
          </a:p>
        </p:txBody>
      </p:sp>
      <p:cxnSp>
        <p:nvCxnSpPr>
          <p:cNvPr id="46" name="Straight Connector 45"/>
          <p:cNvCxnSpPr/>
          <p:nvPr/>
        </p:nvCxnSpPr>
        <p:spPr>
          <a:xfrm rot="16200000" flipH="1">
            <a:off x="3600450" y="3167063"/>
            <a:ext cx="171450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2743200" y="2309813"/>
            <a:ext cx="3429000" cy="17145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1600" b="1" dirty="0">
              <a:solidFill>
                <a:schemeClr val="tx1"/>
              </a:solidFill>
              <a:latin typeface="Arial" pitchFamily="34" charset="0"/>
              <a:cs typeface="Arial" pitchFamily="34" charset="0"/>
            </a:endParaRPr>
          </a:p>
        </p:txBody>
      </p:sp>
      <p:sp>
        <p:nvSpPr>
          <p:cNvPr id="48" name="Teardrop 47"/>
          <p:cNvSpPr/>
          <p:nvPr/>
        </p:nvSpPr>
        <p:spPr>
          <a:xfrm rot="2859436">
            <a:off x="4130675" y="3125788"/>
            <a:ext cx="146050" cy="1460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1600" b="1" dirty="0">
              <a:solidFill>
                <a:schemeClr val="tx1"/>
              </a:solidFill>
              <a:latin typeface="Arial" pitchFamily="34" charset="0"/>
              <a:cs typeface="Arial" pitchFamily="34" charset="0"/>
            </a:endParaRPr>
          </a:p>
        </p:txBody>
      </p:sp>
      <p:cxnSp>
        <p:nvCxnSpPr>
          <p:cNvPr id="49" name="Straight Arrow Connector 48"/>
          <p:cNvCxnSpPr>
            <a:stCxn id="70660" idx="0"/>
            <a:endCxn id="48" idx="1"/>
          </p:cNvCxnSpPr>
          <p:nvPr/>
        </p:nvCxnSpPr>
        <p:spPr>
          <a:xfrm rot="16200000" flipV="1">
            <a:off x="3716338" y="3756025"/>
            <a:ext cx="976312" cy="793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70669" name="TextBox 49"/>
          <p:cNvSpPr txBox="1">
            <a:spLocks noChangeArrowheads="1"/>
          </p:cNvSpPr>
          <p:nvPr/>
        </p:nvSpPr>
        <p:spPr bwMode="auto">
          <a:xfrm>
            <a:off x="2514600" y="1524000"/>
            <a:ext cx="1014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t>Zone</a:t>
            </a:r>
            <a:r>
              <a:rPr lang="en-GB" sz="1800" baseline="-25000"/>
              <a:t>A</a:t>
            </a:r>
            <a:endParaRPr lang="en-GB" sz="3200" baseline="-25000"/>
          </a:p>
        </p:txBody>
      </p:sp>
      <p:cxnSp>
        <p:nvCxnSpPr>
          <p:cNvPr id="51" name="Straight Arrow Connector 50"/>
          <p:cNvCxnSpPr/>
          <p:nvPr/>
        </p:nvCxnSpPr>
        <p:spPr>
          <a:xfrm rot="16200000" flipH="1">
            <a:off x="5458619" y="2008981"/>
            <a:ext cx="692150" cy="17938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70671" name="TextBox 51"/>
          <p:cNvSpPr txBox="1">
            <a:spLocks noChangeArrowheads="1"/>
          </p:cNvSpPr>
          <p:nvPr/>
        </p:nvSpPr>
        <p:spPr bwMode="auto">
          <a:xfrm>
            <a:off x="5314950" y="1524000"/>
            <a:ext cx="1085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t>Zone</a:t>
            </a:r>
            <a:r>
              <a:rPr lang="en-GB" sz="1800" baseline="-25000"/>
              <a:t>B</a:t>
            </a:r>
            <a:endParaRPr lang="en-GB" sz="3200" baseline="-25000"/>
          </a:p>
        </p:txBody>
      </p:sp>
      <p:sp>
        <p:nvSpPr>
          <p:cNvPr id="70672" name="TextBox 52"/>
          <p:cNvSpPr txBox="1">
            <a:spLocks noChangeArrowheads="1"/>
          </p:cNvSpPr>
          <p:nvPr/>
        </p:nvSpPr>
        <p:spPr bwMode="auto">
          <a:xfrm>
            <a:off x="3429000" y="1881188"/>
            <a:ext cx="9572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Mirror</a:t>
            </a:r>
            <a:r>
              <a:rPr lang="en-GB" sz="1600" baseline="-25000"/>
              <a:t>AB</a:t>
            </a:r>
            <a:endParaRPr lang="en-GB" sz="2000" baseline="-25000"/>
          </a:p>
        </p:txBody>
      </p:sp>
      <p:sp>
        <p:nvSpPr>
          <p:cNvPr id="70673" name="TextBox 53"/>
          <p:cNvSpPr txBox="1">
            <a:spLocks noChangeArrowheads="1"/>
          </p:cNvSpPr>
          <p:nvPr/>
        </p:nvSpPr>
        <p:spPr bwMode="auto">
          <a:xfrm>
            <a:off x="4457700" y="1881188"/>
            <a:ext cx="11049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t>Mirror</a:t>
            </a:r>
            <a:r>
              <a:rPr lang="en-GB" sz="1600" baseline="-25000"/>
              <a:t>BA</a:t>
            </a:r>
            <a:endParaRPr lang="en-GB" sz="2000" baseline="-25000"/>
          </a:p>
        </p:txBody>
      </p:sp>
      <p:cxnSp>
        <p:nvCxnSpPr>
          <p:cNvPr id="55" name="Straight Arrow Connector 54"/>
          <p:cNvCxnSpPr>
            <a:stCxn id="70673" idx="2"/>
          </p:cNvCxnSpPr>
          <p:nvPr/>
        </p:nvCxnSpPr>
        <p:spPr>
          <a:xfrm rot="5400000">
            <a:off x="4688682" y="2202656"/>
            <a:ext cx="304800" cy="33813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70672" idx="2"/>
          </p:cNvCxnSpPr>
          <p:nvPr/>
        </p:nvCxnSpPr>
        <p:spPr>
          <a:xfrm rot="16200000" flipH="1">
            <a:off x="3959225" y="2168525"/>
            <a:ext cx="304800" cy="40640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2314575" y="4224338"/>
            <a:ext cx="428625" cy="1714500"/>
          </a:xfrm>
          <a:prstGeom prst="rect">
            <a:avLst/>
          </a:prstGeom>
          <a:solidFill>
            <a:schemeClr val="bg1">
              <a:lumMod val="9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1200" b="1" dirty="0">
              <a:solidFill>
                <a:schemeClr val="tx1"/>
              </a:solidFill>
              <a:latin typeface="Arial" pitchFamily="34" charset="0"/>
              <a:cs typeface="Arial" pitchFamily="34" charset="0"/>
            </a:endParaRPr>
          </a:p>
        </p:txBody>
      </p:sp>
      <p:cxnSp>
        <p:nvCxnSpPr>
          <p:cNvPr id="58" name="Straight Connector 57"/>
          <p:cNvCxnSpPr/>
          <p:nvPr/>
        </p:nvCxnSpPr>
        <p:spPr>
          <a:xfrm rot="16200000" flipH="1">
            <a:off x="1457325" y="5081588"/>
            <a:ext cx="171450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600075" y="4224338"/>
            <a:ext cx="1714500" cy="17145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1200" b="1" dirty="0">
              <a:solidFill>
                <a:schemeClr val="tx1"/>
              </a:solidFill>
              <a:latin typeface="Arial" pitchFamily="34" charset="0"/>
              <a:cs typeface="Arial" pitchFamily="34" charset="0"/>
            </a:endParaRPr>
          </a:p>
        </p:txBody>
      </p:sp>
      <p:sp>
        <p:nvSpPr>
          <p:cNvPr id="60" name="Teardrop 59"/>
          <p:cNvSpPr/>
          <p:nvPr/>
        </p:nvSpPr>
        <p:spPr>
          <a:xfrm rot="2859436">
            <a:off x="1987550" y="5040313"/>
            <a:ext cx="146050" cy="1460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1200" b="1" dirty="0">
              <a:solidFill>
                <a:schemeClr val="tx1"/>
              </a:solidFill>
              <a:latin typeface="Arial" pitchFamily="34" charset="0"/>
              <a:cs typeface="Arial" pitchFamily="34" charset="0"/>
            </a:endParaRPr>
          </a:p>
        </p:txBody>
      </p:sp>
      <p:sp>
        <p:nvSpPr>
          <p:cNvPr id="61" name="Teardrop 60"/>
          <p:cNvSpPr/>
          <p:nvPr/>
        </p:nvSpPr>
        <p:spPr>
          <a:xfrm rot="13626521">
            <a:off x="7059613" y="5049838"/>
            <a:ext cx="146050" cy="146050"/>
          </a:xfrm>
          <a:prstGeom prst="teardrop">
            <a:avLst>
              <a:gd name="adj" fmla="val 113333"/>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1200" b="1" dirty="0">
              <a:solidFill>
                <a:schemeClr val="tx1"/>
              </a:solidFill>
              <a:latin typeface="Arial" pitchFamily="34" charset="0"/>
              <a:cs typeface="Arial" pitchFamily="34" charset="0"/>
            </a:endParaRPr>
          </a:p>
        </p:txBody>
      </p:sp>
      <p:sp>
        <p:nvSpPr>
          <p:cNvPr id="62" name="Rectangle 61"/>
          <p:cNvSpPr/>
          <p:nvPr/>
        </p:nvSpPr>
        <p:spPr>
          <a:xfrm>
            <a:off x="6100763" y="4233863"/>
            <a:ext cx="428625" cy="1714500"/>
          </a:xfrm>
          <a:prstGeom prst="rect">
            <a:avLst/>
          </a:prstGeom>
          <a:solidFill>
            <a:schemeClr val="bg1">
              <a:lumMod val="9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1200" b="1" dirty="0">
              <a:solidFill>
                <a:schemeClr val="tx1"/>
              </a:solidFill>
              <a:latin typeface="Arial" pitchFamily="34" charset="0"/>
              <a:cs typeface="Arial" pitchFamily="34" charset="0"/>
            </a:endParaRPr>
          </a:p>
        </p:txBody>
      </p:sp>
      <p:cxnSp>
        <p:nvCxnSpPr>
          <p:cNvPr id="63" name="Straight Connector 62"/>
          <p:cNvCxnSpPr/>
          <p:nvPr/>
        </p:nvCxnSpPr>
        <p:spPr>
          <a:xfrm rot="16200000" flipH="1">
            <a:off x="5672138" y="5091113"/>
            <a:ext cx="171450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6529388" y="4233863"/>
            <a:ext cx="1714500" cy="17145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1200" b="1" dirty="0">
              <a:solidFill>
                <a:schemeClr val="tx1"/>
              </a:solidFill>
              <a:latin typeface="Arial" pitchFamily="34" charset="0"/>
              <a:cs typeface="Arial" pitchFamily="34" charset="0"/>
            </a:endParaRPr>
          </a:p>
        </p:txBody>
      </p:sp>
      <p:sp>
        <p:nvSpPr>
          <p:cNvPr id="65" name="Teardrop 64"/>
          <p:cNvSpPr/>
          <p:nvPr/>
        </p:nvSpPr>
        <p:spPr>
          <a:xfrm rot="2859436">
            <a:off x="6202363" y="5049838"/>
            <a:ext cx="146050" cy="146050"/>
          </a:xfrm>
          <a:prstGeom prst="teardrop">
            <a:avLst>
              <a:gd name="adj" fmla="val 113333"/>
            </a:avLst>
          </a:prstGeom>
          <a:solidFill>
            <a:schemeClr val="accent5">
              <a:lumMod val="40000"/>
              <a:lumOff val="6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1200" b="1" dirty="0">
              <a:solidFill>
                <a:schemeClr val="tx1"/>
              </a:solidFill>
              <a:latin typeface="Arial" pitchFamily="34" charset="0"/>
              <a:cs typeface="Arial" pitchFamily="34" charset="0"/>
            </a:endParaRPr>
          </a:p>
        </p:txBody>
      </p:sp>
      <p:sp>
        <p:nvSpPr>
          <p:cNvPr id="70685" name="TextBox 65"/>
          <p:cNvSpPr txBox="1">
            <a:spLocks noChangeArrowheads="1"/>
          </p:cNvSpPr>
          <p:nvPr/>
        </p:nvSpPr>
        <p:spPr bwMode="auto">
          <a:xfrm>
            <a:off x="742950" y="6234113"/>
            <a:ext cx="168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t>View on Server</a:t>
            </a:r>
            <a:r>
              <a:rPr lang="en-GB" baseline="-25000"/>
              <a:t>A</a:t>
            </a:r>
            <a:endParaRPr lang="en-GB"/>
          </a:p>
        </p:txBody>
      </p:sp>
      <p:sp>
        <p:nvSpPr>
          <p:cNvPr id="70686" name="TextBox 66"/>
          <p:cNvSpPr txBox="1">
            <a:spLocks noChangeArrowheads="1"/>
          </p:cNvSpPr>
          <p:nvPr/>
        </p:nvSpPr>
        <p:spPr bwMode="auto">
          <a:xfrm>
            <a:off x="6411913" y="6234113"/>
            <a:ext cx="1682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t>View on Server</a:t>
            </a:r>
            <a:r>
              <a:rPr lang="en-GB" baseline="-25000"/>
              <a:t>B</a:t>
            </a:r>
            <a:endParaRPr lang="en-GB"/>
          </a:p>
        </p:txBody>
      </p:sp>
      <p:sp>
        <p:nvSpPr>
          <p:cNvPr id="70687" name="TextBox 68"/>
          <p:cNvSpPr txBox="1">
            <a:spLocks noChangeArrowheads="1"/>
          </p:cNvSpPr>
          <p:nvPr/>
        </p:nvSpPr>
        <p:spPr bwMode="auto">
          <a:xfrm>
            <a:off x="4886325" y="5591175"/>
            <a:ext cx="7858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t>Proxy of User</a:t>
            </a:r>
            <a:r>
              <a:rPr lang="en-GB" sz="1800" baseline="-25000"/>
              <a:t>A</a:t>
            </a:r>
          </a:p>
        </p:txBody>
      </p:sp>
      <p:cxnSp>
        <p:nvCxnSpPr>
          <p:cNvPr id="70" name="Straight Arrow Connector 69"/>
          <p:cNvCxnSpPr>
            <a:stCxn id="70687" idx="0"/>
            <a:endCxn id="65" idx="2"/>
          </p:cNvCxnSpPr>
          <p:nvPr/>
        </p:nvCxnSpPr>
        <p:spPr>
          <a:xfrm rot="5400000" flipH="1" flipV="1">
            <a:off x="5541169" y="4910931"/>
            <a:ext cx="419100" cy="94138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4017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Multi-Server Management</a:t>
            </a:r>
            <a:endParaRPr lang="en-US" dirty="0"/>
          </a:p>
        </p:txBody>
      </p:sp>
    </p:spTree>
    <p:extLst>
      <p:ext uri="{BB962C8B-B14F-4D97-AF65-F5344CB8AC3E}">
        <p14:creationId xmlns:p14="http://schemas.microsoft.com/office/powerpoint/2010/main" val="643020606"/>
      </p:ext>
    </p:extLst>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Practical Systems</a:t>
            </a:r>
            <a:endParaRPr lang="en-US" dirty="0"/>
          </a:p>
        </p:txBody>
      </p:sp>
      <p:sp>
        <p:nvSpPr>
          <p:cNvPr id="5" name="Content Placeholder 4"/>
          <p:cNvSpPr>
            <a:spLocks noGrp="1"/>
          </p:cNvSpPr>
          <p:nvPr>
            <p:ph sz="quarter" idx="1"/>
          </p:nvPr>
        </p:nvSpPr>
        <p:spPr/>
        <p:txBody>
          <a:bodyPr/>
          <a:lstStyle/>
          <a:p>
            <a:r>
              <a:rPr lang="en-US" dirty="0" smtClean="0"/>
              <a:t>A system such as Second Life™ utilizes a regular grid layout with one server per region</a:t>
            </a:r>
          </a:p>
          <a:p>
            <a:pPr lvl="1"/>
            <a:r>
              <a:rPr lang="en-US" dirty="0" smtClean="0"/>
              <a:t>Regions are laid out on a mostly-contiguous map</a:t>
            </a:r>
          </a:p>
          <a:p>
            <a:r>
              <a:rPr lang="en-US" dirty="0" smtClean="0"/>
              <a:t>However is a game session, far too many players want to access a specific game content</a:t>
            </a:r>
          </a:p>
          <a:p>
            <a:r>
              <a:rPr lang="en-US" dirty="0" smtClean="0"/>
              <a:t>A game </a:t>
            </a:r>
            <a:r>
              <a:rPr lang="en-US" i="1" dirty="0" smtClean="0"/>
              <a:t>shard </a:t>
            </a:r>
            <a:r>
              <a:rPr lang="en-US" dirty="0" smtClean="0"/>
              <a:t>is a complete copy of a system, you connect to one system and see one player cohort</a:t>
            </a:r>
          </a:p>
          <a:p>
            <a:r>
              <a:rPr lang="en-US" dirty="0" smtClean="0"/>
              <a:t>A game </a:t>
            </a:r>
            <a:r>
              <a:rPr lang="en-US" i="1" dirty="0" smtClean="0"/>
              <a:t>instance </a:t>
            </a:r>
            <a:r>
              <a:rPr lang="en-US" dirty="0" smtClean="0"/>
              <a:t>is similar, but is replication of a particular area (e.g. dungeon) to support one group of players within a cohort. Often created on demand.</a:t>
            </a:r>
          </a:p>
        </p:txBody>
      </p:sp>
    </p:spTree>
    <p:extLst>
      <p:ext uri="{BB962C8B-B14F-4D97-AF65-F5344CB8AC3E}">
        <p14:creationId xmlns:p14="http://schemas.microsoft.com/office/powerpoint/2010/main" val="2138885576"/>
      </p:ext>
    </p:extLst>
  </p:cSld>
  <p:clrMapOvr>
    <a:masterClrMapping/>
  </p:clrMapOvr>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52"/>
          <p:cNvGrpSpPr>
            <a:grpSpLocks/>
          </p:cNvGrpSpPr>
          <p:nvPr/>
        </p:nvGrpSpPr>
        <p:grpSpPr bwMode="auto">
          <a:xfrm>
            <a:off x="304800" y="1600200"/>
            <a:ext cx="7848600" cy="5072063"/>
            <a:chOff x="285750" y="285750"/>
            <a:chExt cx="7072313" cy="5072063"/>
          </a:xfrm>
        </p:grpSpPr>
        <p:grpSp>
          <p:nvGrpSpPr>
            <p:cNvPr id="16387" name="Group 144"/>
            <p:cNvGrpSpPr>
              <a:grpSpLocks/>
            </p:cNvGrpSpPr>
            <p:nvPr/>
          </p:nvGrpSpPr>
          <p:grpSpPr bwMode="auto">
            <a:xfrm>
              <a:off x="4857750" y="3357563"/>
              <a:ext cx="2500313" cy="1214437"/>
              <a:chOff x="4857752" y="1214422"/>
              <a:chExt cx="2500330" cy="1214446"/>
            </a:xfrm>
          </p:grpSpPr>
          <p:sp>
            <p:nvSpPr>
              <p:cNvPr id="146" name="Rectangular Callout 145"/>
              <p:cNvSpPr/>
              <p:nvPr/>
            </p:nvSpPr>
            <p:spPr>
              <a:xfrm>
                <a:off x="4857579" y="1214422"/>
                <a:ext cx="2500503" cy="1214446"/>
              </a:xfrm>
              <a:prstGeom prst="wedgeRectCallout">
                <a:avLst>
                  <a:gd name="adj1" fmla="val -63195"/>
                  <a:gd name="adj2" fmla="val 73167"/>
                </a:avLst>
              </a:prstGeom>
              <a:solidFill>
                <a:schemeClr val="bg1"/>
              </a:solid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nvGrpSpPr>
              <p:cNvPr id="4" name="Group 71"/>
              <p:cNvGrpSpPr/>
              <p:nvPr/>
            </p:nvGrpSpPr>
            <p:grpSpPr>
              <a:xfrm>
                <a:off x="5214942" y="1285860"/>
                <a:ext cx="1857388" cy="1143008"/>
                <a:chOff x="5500694" y="1357298"/>
                <a:chExt cx="2286016" cy="1714512"/>
              </a:xfrm>
              <a:scene3d>
                <a:camera prst="perspectiveRelaxed">
                  <a:rot lat="18273601" lon="0" rev="0"/>
                </a:camera>
                <a:lightRig rig="flat" dir="t"/>
              </a:scene3d>
            </p:grpSpPr>
            <p:sp>
              <p:nvSpPr>
                <p:cNvPr id="148" name="Rectangle 147"/>
                <p:cNvSpPr/>
                <p:nvPr/>
              </p:nvSpPr>
              <p:spPr>
                <a:xfrm>
                  <a:off x="5500694" y="1357298"/>
                  <a:ext cx="2286016" cy="1714512"/>
                </a:xfrm>
                <a:prstGeom prst="rect">
                  <a:avLst/>
                </a:prstGeom>
                <a:solidFill>
                  <a:schemeClr val="bg1"/>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9" name="Rectangle 148"/>
                <p:cNvSpPr/>
                <p:nvPr/>
              </p:nvSpPr>
              <p:spPr>
                <a:xfrm>
                  <a:off x="5929322" y="1714488"/>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50" name="Rectangle 149"/>
                <p:cNvSpPr/>
                <p:nvPr/>
              </p:nvSpPr>
              <p:spPr>
                <a:xfrm>
                  <a:off x="5857884" y="2500306"/>
                  <a:ext cx="714380" cy="214314"/>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51" name="Rectangle 150"/>
                <p:cNvSpPr/>
                <p:nvPr/>
              </p:nvSpPr>
              <p:spPr>
                <a:xfrm>
                  <a:off x="6572264" y="1928802"/>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52" name="Rectangle 151"/>
                <p:cNvSpPr/>
                <p:nvPr/>
              </p:nvSpPr>
              <p:spPr>
                <a:xfrm>
                  <a:off x="7000892" y="2428868"/>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53" name="Rectangle 152"/>
                <p:cNvSpPr/>
                <p:nvPr/>
              </p:nvSpPr>
              <p:spPr>
                <a:xfrm>
                  <a:off x="7143768" y="1571612"/>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grpSp>
        <p:grpSp>
          <p:nvGrpSpPr>
            <p:cNvPr id="16388" name="Group 135"/>
            <p:cNvGrpSpPr>
              <a:grpSpLocks/>
            </p:cNvGrpSpPr>
            <p:nvPr/>
          </p:nvGrpSpPr>
          <p:grpSpPr bwMode="auto">
            <a:xfrm>
              <a:off x="4857750" y="3143250"/>
              <a:ext cx="2500313" cy="1214438"/>
              <a:chOff x="4857752" y="1214422"/>
              <a:chExt cx="2500330" cy="1214446"/>
            </a:xfrm>
          </p:grpSpPr>
          <p:sp>
            <p:nvSpPr>
              <p:cNvPr id="137" name="Rectangular Callout 136"/>
              <p:cNvSpPr/>
              <p:nvPr/>
            </p:nvSpPr>
            <p:spPr>
              <a:xfrm>
                <a:off x="4857579" y="1214422"/>
                <a:ext cx="2500503" cy="1214446"/>
              </a:xfrm>
              <a:prstGeom prst="wedgeRectCallout">
                <a:avLst>
                  <a:gd name="adj1" fmla="val -63195"/>
                  <a:gd name="adj2" fmla="val 73167"/>
                </a:avLst>
              </a:prstGeom>
              <a:solidFill>
                <a:schemeClr val="bg1"/>
              </a:solid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nvGrpSpPr>
              <p:cNvPr id="6" name="Group 71"/>
              <p:cNvGrpSpPr/>
              <p:nvPr/>
            </p:nvGrpSpPr>
            <p:grpSpPr>
              <a:xfrm>
                <a:off x="5214942" y="1285860"/>
                <a:ext cx="1857388" cy="1143008"/>
                <a:chOff x="5500694" y="1357298"/>
                <a:chExt cx="2286016" cy="1714512"/>
              </a:xfrm>
              <a:scene3d>
                <a:camera prst="perspectiveRelaxed">
                  <a:rot lat="18273601" lon="0" rev="0"/>
                </a:camera>
                <a:lightRig rig="flat" dir="t"/>
              </a:scene3d>
            </p:grpSpPr>
            <p:sp>
              <p:nvSpPr>
                <p:cNvPr id="139" name="Rectangle 138"/>
                <p:cNvSpPr/>
                <p:nvPr/>
              </p:nvSpPr>
              <p:spPr>
                <a:xfrm>
                  <a:off x="5500694" y="1357298"/>
                  <a:ext cx="2286016" cy="1714512"/>
                </a:xfrm>
                <a:prstGeom prst="rect">
                  <a:avLst/>
                </a:prstGeom>
                <a:solidFill>
                  <a:schemeClr val="bg1"/>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0" name="Rectangle 139"/>
                <p:cNvSpPr/>
                <p:nvPr/>
              </p:nvSpPr>
              <p:spPr>
                <a:xfrm>
                  <a:off x="5929322" y="1714488"/>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1" name="Rectangle 140"/>
                <p:cNvSpPr/>
                <p:nvPr/>
              </p:nvSpPr>
              <p:spPr>
                <a:xfrm>
                  <a:off x="5857884" y="2500306"/>
                  <a:ext cx="714380" cy="214314"/>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2" name="Rectangle 141"/>
                <p:cNvSpPr/>
                <p:nvPr/>
              </p:nvSpPr>
              <p:spPr>
                <a:xfrm>
                  <a:off x="6572264" y="1928802"/>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3" name="Rectangle 142"/>
                <p:cNvSpPr/>
                <p:nvPr/>
              </p:nvSpPr>
              <p:spPr>
                <a:xfrm>
                  <a:off x="7000892" y="2428868"/>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4" name="Rectangle 143"/>
                <p:cNvSpPr/>
                <p:nvPr/>
              </p:nvSpPr>
              <p:spPr>
                <a:xfrm>
                  <a:off x="7143768" y="1571612"/>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grpSp>
        <p:grpSp>
          <p:nvGrpSpPr>
            <p:cNvPr id="16389" name="Group 125"/>
            <p:cNvGrpSpPr>
              <a:grpSpLocks/>
            </p:cNvGrpSpPr>
            <p:nvPr/>
          </p:nvGrpSpPr>
          <p:grpSpPr bwMode="auto">
            <a:xfrm>
              <a:off x="4857750" y="1285875"/>
              <a:ext cx="2500313" cy="1214438"/>
              <a:chOff x="4857752" y="1285860"/>
              <a:chExt cx="2500330" cy="1214446"/>
            </a:xfrm>
          </p:grpSpPr>
          <p:sp>
            <p:nvSpPr>
              <p:cNvPr id="94" name="Rectangular Callout 93"/>
              <p:cNvSpPr/>
              <p:nvPr/>
            </p:nvSpPr>
            <p:spPr>
              <a:xfrm>
                <a:off x="4857579" y="1285860"/>
                <a:ext cx="2500503" cy="1214446"/>
              </a:xfrm>
              <a:prstGeom prst="wedgeRectCallout">
                <a:avLst>
                  <a:gd name="adj1" fmla="val -63195"/>
                  <a:gd name="adj2" fmla="val 73167"/>
                </a:avLst>
              </a:prstGeom>
              <a:solidFill>
                <a:schemeClr val="bg1"/>
              </a:solid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nvGrpSpPr>
              <p:cNvPr id="9" name="Group 71"/>
              <p:cNvGrpSpPr/>
              <p:nvPr/>
            </p:nvGrpSpPr>
            <p:grpSpPr>
              <a:xfrm>
                <a:off x="5214942" y="1285860"/>
                <a:ext cx="1857388" cy="1143008"/>
                <a:chOff x="5500694" y="1357298"/>
                <a:chExt cx="2286016" cy="1714512"/>
              </a:xfrm>
              <a:scene3d>
                <a:camera prst="perspectiveRelaxed">
                  <a:rot lat="18273601" lon="0" rev="0"/>
                </a:camera>
                <a:lightRig rig="flat" dir="t"/>
              </a:scene3d>
            </p:grpSpPr>
            <p:sp>
              <p:nvSpPr>
                <p:cNvPr id="50" name="Rectangle 49"/>
                <p:cNvSpPr/>
                <p:nvPr/>
              </p:nvSpPr>
              <p:spPr>
                <a:xfrm>
                  <a:off x="5500694" y="1357298"/>
                  <a:ext cx="2286016" cy="1714512"/>
                </a:xfrm>
                <a:prstGeom prst="rect">
                  <a:avLst/>
                </a:prstGeom>
                <a:solidFill>
                  <a:schemeClr val="bg1"/>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51" name="Rectangle 50"/>
                <p:cNvSpPr/>
                <p:nvPr/>
              </p:nvSpPr>
              <p:spPr>
                <a:xfrm>
                  <a:off x="5929322" y="1714488"/>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52" name="Rectangle 51"/>
                <p:cNvSpPr/>
                <p:nvPr/>
              </p:nvSpPr>
              <p:spPr>
                <a:xfrm>
                  <a:off x="5857884" y="2500306"/>
                  <a:ext cx="714380" cy="214314"/>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68" name="Rectangle 67"/>
                <p:cNvSpPr/>
                <p:nvPr/>
              </p:nvSpPr>
              <p:spPr>
                <a:xfrm>
                  <a:off x="6572264" y="1928802"/>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69" name="Rectangle 68"/>
                <p:cNvSpPr/>
                <p:nvPr/>
              </p:nvSpPr>
              <p:spPr>
                <a:xfrm>
                  <a:off x="7000892" y="2428868"/>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70" name="Rectangle 69"/>
                <p:cNvSpPr/>
                <p:nvPr/>
              </p:nvSpPr>
              <p:spPr>
                <a:xfrm>
                  <a:off x="7143768" y="1571612"/>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grpSp>
        <p:sp>
          <p:nvSpPr>
            <p:cNvPr id="28" name="Oval 27"/>
            <p:cNvSpPr/>
            <p:nvPr/>
          </p:nvSpPr>
          <p:spPr>
            <a:xfrm>
              <a:off x="3285475" y="4500563"/>
              <a:ext cx="1214480"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600" b="1">
                  <a:solidFill>
                    <a:schemeClr val="tx1"/>
                  </a:solidFill>
                  <a:latin typeface="Arial" charset="0"/>
                  <a:ea typeface="ＭＳ Ｐゴシック" pitchFamily="-109" charset="-128"/>
                  <a:cs typeface="Arial" charset="0"/>
                </a:rPr>
                <a:t>Server</a:t>
              </a:r>
              <a:r>
                <a:rPr lang="en-GB" sz="1600" b="1" baseline="-25000">
                  <a:solidFill>
                    <a:schemeClr val="tx1"/>
                  </a:solidFill>
                  <a:latin typeface="Arial" charset="0"/>
                  <a:ea typeface="ＭＳ Ｐゴシック" pitchFamily="-109" charset="-128"/>
                  <a:cs typeface="Arial" charset="0"/>
                </a:rPr>
                <a:t>C</a:t>
              </a:r>
            </a:p>
          </p:txBody>
        </p:sp>
        <p:sp>
          <p:nvSpPr>
            <p:cNvPr id="27" name="Oval 26"/>
            <p:cNvSpPr/>
            <p:nvPr/>
          </p:nvSpPr>
          <p:spPr>
            <a:xfrm>
              <a:off x="3285475" y="4276725"/>
              <a:ext cx="1214480"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600" b="1">
                  <a:solidFill>
                    <a:schemeClr val="tx1"/>
                  </a:solidFill>
                  <a:latin typeface="Arial" charset="0"/>
                  <a:ea typeface="ＭＳ Ｐゴシック" pitchFamily="-109" charset="-128"/>
                  <a:cs typeface="Arial" charset="0"/>
                </a:rPr>
                <a:t>Server</a:t>
              </a:r>
              <a:r>
                <a:rPr lang="en-GB" sz="1600" b="1" baseline="-25000">
                  <a:solidFill>
                    <a:schemeClr val="tx1"/>
                  </a:solidFill>
                  <a:latin typeface="Arial" charset="0"/>
                  <a:ea typeface="ＭＳ Ｐゴシック" pitchFamily="-109" charset="-128"/>
                  <a:cs typeface="Arial" charset="0"/>
                </a:rPr>
                <a:t>C</a:t>
              </a:r>
            </a:p>
          </p:txBody>
        </p:sp>
        <p:sp>
          <p:nvSpPr>
            <p:cNvPr id="39" name="Freeform 38"/>
            <p:cNvSpPr/>
            <p:nvPr/>
          </p:nvSpPr>
          <p:spPr>
            <a:xfrm>
              <a:off x="1071086" y="1104900"/>
              <a:ext cx="2001247" cy="2038350"/>
            </a:xfrm>
            <a:custGeom>
              <a:avLst/>
              <a:gdLst>
                <a:gd name="connsiteX0" fmla="*/ 0 w 2019300"/>
                <a:gd name="connsiteY0" fmla="*/ 1955800 h 1955800"/>
                <a:gd name="connsiteX1" fmla="*/ 1308100 w 2019300"/>
                <a:gd name="connsiteY1" fmla="*/ 1422400 h 1955800"/>
                <a:gd name="connsiteX2" fmla="*/ 2019300 w 2019300"/>
                <a:gd name="connsiteY2" fmla="*/ 0 h 1955800"/>
              </a:gdLst>
              <a:ahLst/>
              <a:cxnLst>
                <a:cxn ang="0">
                  <a:pos x="connsiteX0" y="connsiteY0"/>
                </a:cxn>
                <a:cxn ang="0">
                  <a:pos x="connsiteX1" y="connsiteY1"/>
                </a:cxn>
                <a:cxn ang="0">
                  <a:pos x="connsiteX2" y="connsiteY2"/>
                </a:cxn>
              </a:cxnLst>
              <a:rect l="l" t="t" r="r" b="b"/>
              <a:pathLst>
                <a:path w="2019300" h="1955800">
                  <a:moveTo>
                    <a:pt x="0" y="1955800"/>
                  </a:moveTo>
                  <a:cubicBezTo>
                    <a:pt x="485775" y="1852083"/>
                    <a:pt x="971550" y="1748367"/>
                    <a:pt x="1308100" y="1422400"/>
                  </a:cubicBezTo>
                  <a:cubicBezTo>
                    <a:pt x="1644650" y="1096433"/>
                    <a:pt x="1831975" y="548216"/>
                    <a:pt x="2019300" y="0"/>
                  </a:cubicBezTo>
                </a:path>
              </a:pathLst>
            </a:custGeom>
            <a:ln w="22225">
              <a:headEnd type="none"/>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40" name="Freeform 39"/>
            <p:cNvSpPr/>
            <p:nvPr/>
          </p:nvSpPr>
          <p:spPr>
            <a:xfrm>
              <a:off x="1285659" y="1071563"/>
              <a:ext cx="1929722" cy="2143125"/>
            </a:xfrm>
            <a:custGeom>
              <a:avLst/>
              <a:gdLst>
                <a:gd name="connsiteX0" fmla="*/ 0 w 2019300"/>
                <a:gd name="connsiteY0" fmla="*/ 1955800 h 1955800"/>
                <a:gd name="connsiteX1" fmla="*/ 1308100 w 2019300"/>
                <a:gd name="connsiteY1" fmla="*/ 1422400 h 1955800"/>
                <a:gd name="connsiteX2" fmla="*/ 2019300 w 2019300"/>
                <a:gd name="connsiteY2" fmla="*/ 0 h 1955800"/>
              </a:gdLst>
              <a:ahLst/>
              <a:cxnLst>
                <a:cxn ang="0">
                  <a:pos x="connsiteX0" y="connsiteY0"/>
                </a:cxn>
                <a:cxn ang="0">
                  <a:pos x="connsiteX1" y="connsiteY1"/>
                </a:cxn>
                <a:cxn ang="0">
                  <a:pos x="connsiteX2" y="connsiteY2"/>
                </a:cxn>
              </a:cxnLst>
              <a:rect l="l" t="t" r="r" b="b"/>
              <a:pathLst>
                <a:path w="2019300" h="1955800">
                  <a:moveTo>
                    <a:pt x="0" y="1955800"/>
                  </a:moveTo>
                  <a:cubicBezTo>
                    <a:pt x="485775" y="1852083"/>
                    <a:pt x="971550" y="1748367"/>
                    <a:pt x="1308100" y="1422400"/>
                  </a:cubicBezTo>
                  <a:cubicBezTo>
                    <a:pt x="1644650" y="1096433"/>
                    <a:pt x="1831975" y="548216"/>
                    <a:pt x="2019300" y="0"/>
                  </a:cubicBezTo>
                </a:path>
              </a:pathLst>
            </a:custGeom>
            <a:ln w="22225">
              <a:headEnd type="arrow"/>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7" name="Oval 6"/>
            <p:cNvSpPr/>
            <p:nvPr/>
          </p:nvSpPr>
          <p:spPr>
            <a:xfrm>
              <a:off x="2643188" y="285750"/>
              <a:ext cx="1357530"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dirty="0">
                  <a:solidFill>
                    <a:schemeClr val="tx1"/>
                  </a:solidFill>
                  <a:latin typeface="Arial" pitchFamily="34" charset="0"/>
                  <a:cs typeface="Arial" pitchFamily="34" charset="0"/>
                </a:rPr>
                <a:t>Master</a:t>
              </a:r>
            </a:p>
            <a:p>
              <a:pPr algn="ctr" fontAlgn="auto">
                <a:spcBef>
                  <a:spcPts val="0"/>
                </a:spcBef>
                <a:spcAft>
                  <a:spcPts val="0"/>
                </a:spcAft>
                <a:defRPr/>
              </a:pPr>
              <a:r>
                <a:rPr lang="en-GB" sz="1600" b="1" dirty="0">
                  <a:solidFill>
                    <a:schemeClr val="tx1"/>
                  </a:solidFill>
                  <a:latin typeface="Arial" pitchFamily="34" charset="0"/>
                  <a:cs typeface="Arial" pitchFamily="34" charset="0"/>
                </a:rPr>
                <a:t>Server</a:t>
              </a:r>
            </a:p>
          </p:txBody>
        </p:sp>
        <p:sp>
          <p:nvSpPr>
            <p:cNvPr id="41" name="Freeform 40"/>
            <p:cNvSpPr/>
            <p:nvPr/>
          </p:nvSpPr>
          <p:spPr>
            <a:xfrm>
              <a:off x="1500231" y="2971800"/>
              <a:ext cx="1785244" cy="528638"/>
            </a:xfrm>
            <a:custGeom>
              <a:avLst/>
              <a:gdLst>
                <a:gd name="connsiteX0" fmla="*/ 0 w 3746500"/>
                <a:gd name="connsiteY0" fmla="*/ 508000 h 529167"/>
                <a:gd name="connsiteX1" fmla="*/ 2082800 w 3746500"/>
                <a:gd name="connsiteY1" fmla="*/ 444500 h 529167"/>
                <a:gd name="connsiteX2" fmla="*/ 3746500 w 3746500"/>
                <a:gd name="connsiteY2" fmla="*/ 0 h 529167"/>
              </a:gdLst>
              <a:ahLst/>
              <a:cxnLst>
                <a:cxn ang="0">
                  <a:pos x="connsiteX0" y="connsiteY0"/>
                </a:cxn>
                <a:cxn ang="0">
                  <a:pos x="connsiteX1" y="connsiteY1"/>
                </a:cxn>
                <a:cxn ang="0">
                  <a:pos x="connsiteX2" y="connsiteY2"/>
                </a:cxn>
              </a:cxnLst>
              <a:rect l="l" t="t" r="r" b="b"/>
              <a:pathLst>
                <a:path w="3746500" h="529167">
                  <a:moveTo>
                    <a:pt x="0" y="508000"/>
                  </a:moveTo>
                  <a:cubicBezTo>
                    <a:pt x="729191" y="518583"/>
                    <a:pt x="1458383" y="529167"/>
                    <a:pt x="2082800" y="444500"/>
                  </a:cubicBezTo>
                  <a:cubicBezTo>
                    <a:pt x="2707217" y="359833"/>
                    <a:pt x="3630083" y="93133"/>
                    <a:pt x="3746500" y="0"/>
                  </a:cubicBezTo>
                </a:path>
              </a:pathLst>
            </a:custGeom>
            <a:ln w="22225">
              <a:headEnd type="none"/>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dirty="0"/>
            </a:p>
          </p:txBody>
        </p:sp>
        <p:sp>
          <p:nvSpPr>
            <p:cNvPr id="42" name="Freeform 41"/>
            <p:cNvSpPr/>
            <p:nvPr/>
          </p:nvSpPr>
          <p:spPr>
            <a:xfrm>
              <a:off x="1461608" y="3071813"/>
              <a:ext cx="1895392" cy="528637"/>
            </a:xfrm>
            <a:custGeom>
              <a:avLst/>
              <a:gdLst>
                <a:gd name="connsiteX0" fmla="*/ 0 w 3746500"/>
                <a:gd name="connsiteY0" fmla="*/ 508000 h 529167"/>
                <a:gd name="connsiteX1" fmla="*/ 2082800 w 3746500"/>
                <a:gd name="connsiteY1" fmla="*/ 444500 h 529167"/>
                <a:gd name="connsiteX2" fmla="*/ 3746500 w 3746500"/>
                <a:gd name="connsiteY2" fmla="*/ 0 h 529167"/>
              </a:gdLst>
              <a:ahLst/>
              <a:cxnLst>
                <a:cxn ang="0">
                  <a:pos x="connsiteX0" y="connsiteY0"/>
                </a:cxn>
                <a:cxn ang="0">
                  <a:pos x="connsiteX1" y="connsiteY1"/>
                </a:cxn>
                <a:cxn ang="0">
                  <a:pos x="connsiteX2" y="connsiteY2"/>
                </a:cxn>
              </a:cxnLst>
              <a:rect l="l" t="t" r="r" b="b"/>
              <a:pathLst>
                <a:path w="3746500" h="529167">
                  <a:moveTo>
                    <a:pt x="0" y="508000"/>
                  </a:moveTo>
                  <a:cubicBezTo>
                    <a:pt x="729191" y="518583"/>
                    <a:pt x="1458383" y="529167"/>
                    <a:pt x="2082800" y="444500"/>
                  </a:cubicBezTo>
                  <a:cubicBezTo>
                    <a:pt x="2707217" y="359833"/>
                    <a:pt x="3630083" y="93133"/>
                    <a:pt x="3746500" y="0"/>
                  </a:cubicBezTo>
                </a:path>
              </a:pathLst>
            </a:custGeom>
            <a:ln w="22225">
              <a:headEnd type="arrow"/>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36" name="Oval 35"/>
            <p:cNvSpPr/>
            <p:nvPr/>
          </p:nvSpPr>
          <p:spPr>
            <a:xfrm>
              <a:off x="3285475" y="2428875"/>
              <a:ext cx="1214480"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600" b="1">
                  <a:solidFill>
                    <a:schemeClr val="tx1"/>
                  </a:solidFill>
                  <a:latin typeface="Arial" charset="0"/>
                  <a:ea typeface="ＭＳ Ｐゴシック" pitchFamily="-109" charset="-128"/>
                  <a:cs typeface="Arial" charset="0"/>
                </a:rPr>
                <a:t>Server</a:t>
              </a:r>
              <a:r>
                <a:rPr lang="en-GB" sz="1600" b="1" baseline="-25000">
                  <a:solidFill>
                    <a:schemeClr val="tx1"/>
                  </a:solidFill>
                  <a:latin typeface="Arial" charset="0"/>
                  <a:ea typeface="ＭＳ Ｐゴシック" pitchFamily="-109" charset="-128"/>
                  <a:cs typeface="Arial" charset="0"/>
                </a:rPr>
                <a:t>A</a:t>
              </a:r>
            </a:p>
          </p:txBody>
        </p:sp>
        <p:sp>
          <p:nvSpPr>
            <p:cNvPr id="14" name="Oval 13"/>
            <p:cNvSpPr/>
            <p:nvPr/>
          </p:nvSpPr>
          <p:spPr>
            <a:xfrm>
              <a:off x="285750" y="3071813"/>
              <a:ext cx="1214481"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b="1" dirty="0">
                  <a:solidFill>
                    <a:schemeClr val="tx1"/>
                  </a:solidFill>
                  <a:latin typeface="Arial" pitchFamily="34" charset="0"/>
                  <a:cs typeface="Arial" pitchFamily="34" charset="0"/>
                </a:rPr>
                <a:t>New Process</a:t>
              </a:r>
            </a:p>
          </p:txBody>
        </p:sp>
        <p:sp>
          <p:nvSpPr>
            <p:cNvPr id="16399" name="TextBox 52"/>
            <p:cNvSpPr txBox="1">
              <a:spLocks noChangeArrowheads="1"/>
            </p:cNvSpPr>
            <p:nvPr/>
          </p:nvSpPr>
          <p:spPr bwMode="auto">
            <a:xfrm>
              <a:off x="2143125" y="2000250"/>
              <a:ext cx="354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a:latin typeface="Tw Cen MT" pitchFamily="-109" charset="-18"/>
                </a:rPr>
                <a:t>1</a:t>
              </a:r>
            </a:p>
          </p:txBody>
        </p:sp>
        <p:sp>
          <p:nvSpPr>
            <p:cNvPr id="16400" name="TextBox 54"/>
            <p:cNvSpPr txBox="1">
              <a:spLocks noChangeArrowheads="1"/>
            </p:cNvSpPr>
            <p:nvPr/>
          </p:nvSpPr>
          <p:spPr bwMode="auto">
            <a:xfrm>
              <a:off x="2928938" y="2071688"/>
              <a:ext cx="354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a:latin typeface="Tw Cen MT" pitchFamily="-109" charset="-18"/>
                </a:rPr>
                <a:t>2</a:t>
              </a:r>
            </a:p>
          </p:txBody>
        </p:sp>
        <p:sp>
          <p:nvSpPr>
            <p:cNvPr id="16401" name="TextBox 57"/>
            <p:cNvSpPr txBox="1">
              <a:spLocks noChangeArrowheads="1"/>
            </p:cNvSpPr>
            <p:nvPr/>
          </p:nvSpPr>
          <p:spPr bwMode="auto">
            <a:xfrm>
              <a:off x="2357438" y="3000375"/>
              <a:ext cx="354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a:latin typeface="Tw Cen MT" pitchFamily="-109" charset="-18"/>
                </a:rPr>
                <a:t>3</a:t>
              </a:r>
            </a:p>
          </p:txBody>
        </p:sp>
        <p:sp>
          <p:nvSpPr>
            <p:cNvPr id="26" name="Oval 25"/>
            <p:cNvSpPr/>
            <p:nvPr/>
          </p:nvSpPr>
          <p:spPr>
            <a:xfrm>
              <a:off x="3285475" y="4062413"/>
              <a:ext cx="1214480"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600" b="1">
                  <a:solidFill>
                    <a:schemeClr val="tx1"/>
                  </a:solidFill>
                  <a:latin typeface="Arial" charset="0"/>
                  <a:ea typeface="ＭＳ Ｐゴシック" pitchFamily="-109" charset="-128"/>
                  <a:cs typeface="Arial" charset="0"/>
                </a:rPr>
                <a:t>Server</a:t>
              </a:r>
              <a:r>
                <a:rPr lang="en-GB" sz="1600" b="1" baseline="-25000">
                  <a:solidFill>
                    <a:schemeClr val="tx1"/>
                  </a:solidFill>
                  <a:latin typeface="Arial" charset="0"/>
                  <a:ea typeface="ＭＳ Ｐゴシック" pitchFamily="-109" charset="-128"/>
                  <a:cs typeface="Arial" charset="0"/>
                </a:rPr>
                <a:t>B</a:t>
              </a:r>
            </a:p>
          </p:txBody>
        </p:sp>
        <p:grpSp>
          <p:nvGrpSpPr>
            <p:cNvPr id="16403" name="Group 126"/>
            <p:cNvGrpSpPr>
              <a:grpSpLocks/>
            </p:cNvGrpSpPr>
            <p:nvPr/>
          </p:nvGrpSpPr>
          <p:grpSpPr bwMode="auto">
            <a:xfrm>
              <a:off x="4857750" y="2928938"/>
              <a:ext cx="2500313" cy="1214437"/>
              <a:chOff x="4857752" y="1285860"/>
              <a:chExt cx="2500330" cy="1214446"/>
            </a:xfrm>
          </p:grpSpPr>
          <p:sp>
            <p:nvSpPr>
              <p:cNvPr id="128" name="Rectangular Callout 127"/>
              <p:cNvSpPr/>
              <p:nvPr/>
            </p:nvSpPr>
            <p:spPr>
              <a:xfrm>
                <a:off x="4857579" y="1285860"/>
                <a:ext cx="2500503" cy="1214446"/>
              </a:xfrm>
              <a:prstGeom prst="wedgeRectCallout">
                <a:avLst>
                  <a:gd name="adj1" fmla="val -63195"/>
                  <a:gd name="adj2" fmla="val 73167"/>
                </a:avLst>
              </a:prstGeom>
              <a:solidFill>
                <a:schemeClr val="bg1"/>
              </a:solid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nvGrpSpPr>
              <p:cNvPr id="11" name="Group 71"/>
              <p:cNvGrpSpPr/>
              <p:nvPr/>
            </p:nvGrpSpPr>
            <p:grpSpPr>
              <a:xfrm>
                <a:off x="5214942" y="1285860"/>
                <a:ext cx="1857388" cy="1143008"/>
                <a:chOff x="5500694" y="1357298"/>
                <a:chExt cx="2286016" cy="1714512"/>
              </a:xfrm>
              <a:scene3d>
                <a:camera prst="perspectiveRelaxed">
                  <a:rot lat="18273601" lon="0" rev="0"/>
                </a:camera>
                <a:lightRig rig="flat" dir="t"/>
              </a:scene3d>
            </p:grpSpPr>
            <p:sp>
              <p:nvSpPr>
                <p:cNvPr id="130" name="Rectangle 129"/>
                <p:cNvSpPr/>
                <p:nvPr/>
              </p:nvSpPr>
              <p:spPr>
                <a:xfrm>
                  <a:off x="5500694" y="1357298"/>
                  <a:ext cx="2286016" cy="1714512"/>
                </a:xfrm>
                <a:prstGeom prst="rect">
                  <a:avLst/>
                </a:prstGeom>
                <a:solidFill>
                  <a:schemeClr val="bg1"/>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1" name="Rectangle 130"/>
                <p:cNvSpPr/>
                <p:nvPr/>
              </p:nvSpPr>
              <p:spPr>
                <a:xfrm>
                  <a:off x="5929322" y="1714488"/>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2" name="Rectangle 131"/>
                <p:cNvSpPr/>
                <p:nvPr/>
              </p:nvSpPr>
              <p:spPr>
                <a:xfrm>
                  <a:off x="5857884" y="2500306"/>
                  <a:ext cx="714380" cy="214314"/>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3" name="Rectangle 132"/>
                <p:cNvSpPr/>
                <p:nvPr/>
              </p:nvSpPr>
              <p:spPr>
                <a:xfrm>
                  <a:off x="6572264" y="1928802"/>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4" name="Rectangle 133"/>
                <p:cNvSpPr/>
                <p:nvPr/>
              </p:nvSpPr>
              <p:spPr>
                <a:xfrm>
                  <a:off x="7000892" y="2428868"/>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5" name="Rectangle 134"/>
                <p:cNvSpPr/>
                <p:nvPr/>
              </p:nvSpPr>
              <p:spPr>
                <a:xfrm>
                  <a:off x="7143768" y="1571612"/>
                  <a:ext cx="357190" cy="285752"/>
                </a:xfrm>
                <a:prstGeom prst="rect">
                  <a:avLst/>
                </a:prstGeom>
                <a:solidFill>
                  <a:schemeClr val="bg1">
                    <a:lumMod val="95000"/>
                  </a:schemeClr>
                </a:solidFill>
                <a:ln>
                  <a:solidFill>
                    <a:schemeClr val="accent1"/>
                  </a:solidFill>
                  <a:prstDash val="sysDot"/>
                </a:ln>
                <a:sp3d prstMaterial="dkEdge"/>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grpSp>
      </p:grpSp>
      <p:sp>
        <p:nvSpPr>
          <p:cNvPr id="2" name="Title 1"/>
          <p:cNvSpPr>
            <a:spLocks noGrp="1"/>
          </p:cNvSpPr>
          <p:nvPr>
            <p:ph type="title"/>
          </p:nvPr>
        </p:nvSpPr>
        <p:spPr/>
        <p:txBody>
          <a:bodyPr/>
          <a:lstStyle/>
          <a:p>
            <a:r>
              <a:rPr lang="en-US" dirty="0" smtClean="0"/>
              <a:t>Game Shards</a:t>
            </a:r>
            <a:endParaRPr lang="en-US" dirty="0"/>
          </a:p>
        </p:txBody>
      </p:sp>
    </p:spTree>
    <p:extLst>
      <p:ext uri="{BB962C8B-B14F-4D97-AF65-F5344CB8AC3E}">
        <p14:creationId xmlns:p14="http://schemas.microsoft.com/office/powerpoint/2010/main" val="519767227"/>
      </p:ext>
    </p:extLst>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Freeform 155"/>
          <p:cNvSpPr/>
          <p:nvPr/>
        </p:nvSpPr>
        <p:spPr>
          <a:xfrm>
            <a:off x="4749800" y="2862263"/>
            <a:ext cx="2673350" cy="2073275"/>
          </a:xfrm>
          <a:custGeom>
            <a:avLst/>
            <a:gdLst>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469900 w 2674095"/>
              <a:gd name="connsiteY26" fmla="*/ 1879600 h 2073333"/>
              <a:gd name="connsiteX27" fmla="*/ 558800 w 2674095"/>
              <a:gd name="connsiteY27" fmla="*/ 1917700 h 2073333"/>
              <a:gd name="connsiteX28" fmla="*/ 889000 w 2674095"/>
              <a:gd name="connsiteY28" fmla="*/ 1943100 h 2073333"/>
              <a:gd name="connsiteX29" fmla="*/ 990600 w 2674095"/>
              <a:gd name="connsiteY29" fmla="*/ 1968500 h 2073333"/>
              <a:gd name="connsiteX30" fmla="*/ 1054100 w 2674095"/>
              <a:gd name="connsiteY30" fmla="*/ 2006600 h 2073333"/>
              <a:gd name="connsiteX31" fmla="*/ 1092200 w 2674095"/>
              <a:gd name="connsiteY31" fmla="*/ 2019300 h 2073333"/>
              <a:gd name="connsiteX32" fmla="*/ 1181100 w 2674095"/>
              <a:gd name="connsiteY32" fmla="*/ 2057400 h 2073333"/>
              <a:gd name="connsiteX33" fmla="*/ 1308100 w 2674095"/>
              <a:gd name="connsiteY33" fmla="*/ 2070100 h 2073333"/>
              <a:gd name="connsiteX34" fmla="*/ 1943100 w 2674095"/>
              <a:gd name="connsiteY34" fmla="*/ 2057400 h 2073333"/>
              <a:gd name="connsiteX35" fmla="*/ 1981200 w 2674095"/>
              <a:gd name="connsiteY35" fmla="*/ 2019300 h 2073333"/>
              <a:gd name="connsiteX36" fmla="*/ 2019300 w 2674095"/>
              <a:gd name="connsiteY36" fmla="*/ 2006600 h 2073333"/>
              <a:gd name="connsiteX37" fmla="*/ 2057400 w 2674095"/>
              <a:gd name="connsiteY37" fmla="*/ 1968500 h 2073333"/>
              <a:gd name="connsiteX38" fmla="*/ 2273300 w 2674095"/>
              <a:gd name="connsiteY38" fmla="*/ 1854200 h 2073333"/>
              <a:gd name="connsiteX39" fmla="*/ 2324100 w 2674095"/>
              <a:gd name="connsiteY39" fmla="*/ 1816100 h 2073333"/>
              <a:gd name="connsiteX40" fmla="*/ 2374900 w 2674095"/>
              <a:gd name="connsiteY40" fmla="*/ 1714500 h 2073333"/>
              <a:gd name="connsiteX41" fmla="*/ 2387600 w 2674095"/>
              <a:gd name="connsiteY41" fmla="*/ 1549400 h 2073333"/>
              <a:gd name="connsiteX42" fmla="*/ 2438400 w 2674095"/>
              <a:gd name="connsiteY42" fmla="*/ 1498600 h 2073333"/>
              <a:gd name="connsiteX43" fmla="*/ 2616200 w 2674095"/>
              <a:gd name="connsiteY43" fmla="*/ 1422400 h 2073333"/>
              <a:gd name="connsiteX44" fmla="*/ 2641600 w 2674095"/>
              <a:gd name="connsiteY44" fmla="*/ 1371600 h 2073333"/>
              <a:gd name="connsiteX45" fmla="*/ 2667000 w 2674095"/>
              <a:gd name="connsiteY45" fmla="*/ 1130300 h 2073333"/>
              <a:gd name="connsiteX46" fmla="*/ 2641600 w 2674095"/>
              <a:gd name="connsiteY46" fmla="*/ 812800 h 2073333"/>
              <a:gd name="connsiteX47" fmla="*/ 2616200 w 2674095"/>
              <a:gd name="connsiteY47" fmla="*/ 774700 h 2073333"/>
              <a:gd name="connsiteX48" fmla="*/ 2590800 w 2674095"/>
              <a:gd name="connsiteY48" fmla="*/ 723900 h 2073333"/>
              <a:gd name="connsiteX49" fmla="*/ 2578100 w 2674095"/>
              <a:gd name="connsiteY49" fmla="*/ 673100 h 2073333"/>
              <a:gd name="connsiteX50" fmla="*/ 2527300 w 2674095"/>
              <a:gd name="connsiteY50" fmla="*/ 571500 h 2073333"/>
              <a:gd name="connsiteX51" fmla="*/ 2413000 w 2674095"/>
              <a:gd name="connsiteY51" fmla="*/ 469900 h 2073333"/>
              <a:gd name="connsiteX52" fmla="*/ 2298700 w 2674095"/>
              <a:gd name="connsiteY52" fmla="*/ 393700 h 2073333"/>
              <a:gd name="connsiteX53" fmla="*/ 2209800 w 2674095"/>
              <a:gd name="connsiteY53" fmla="*/ 266700 h 2073333"/>
              <a:gd name="connsiteX54" fmla="*/ 2197100 w 2674095"/>
              <a:gd name="connsiteY54" fmla="*/ 215900 h 2073333"/>
              <a:gd name="connsiteX55" fmla="*/ 2159000 w 2674095"/>
              <a:gd name="connsiteY55" fmla="*/ 190500 h 2073333"/>
              <a:gd name="connsiteX56" fmla="*/ 2019300 w 2674095"/>
              <a:gd name="connsiteY56" fmla="*/ 165100 h 2073333"/>
              <a:gd name="connsiteX57" fmla="*/ 1917700 w 2674095"/>
              <a:gd name="connsiteY57" fmla="*/ 139700 h 2073333"/>
              <a:gd name="connsiteX58" fmla="*/ 1879600 w 2674095"/>
              <a:gd name="connsiteY58" fmla="*/ 127000 h 2073333"/>
              <a:gd name="connsiteX59" fmla="*/ 1816100 w 2674095"/>
              <a:gd name="connsiteY59" fmla="*/ 114300 h 2073333"/>
              <a:gd name="connsiteX60" fmla="*/ 1727200 w 2674095"/>
              <a:gd name="connsiteY60" fmla="*/ 63500 h 2073333"/>
              <a:gd name="connsiteX61" fmla="*/ 1701800 w 2674095"/>
              <a:gd name="connsiteY61" fmla="*/ 25400 h 2073333"/>
              <a:gd name="connsiteX62" fmla="*/ 1625600 w 2674095"/>
              <a:gd name="connsiteY62" fmla="*/ 0 h 2073333"/>
              <a:gd name="connsiteX63" fmla="*/ 1409700 w 2674095"/>
              <a:gd name="connsiteY63" fmla="*/ 12700 h 2073333"/>
              <a:gd name="connsiteX64" fmla="*/ 1371600 w 2674095"/>
              <a:gd name="connsiteY64" fmla="*/ 38100 h 2073333"/>
              <a:gd name="connsiteX65" fmla="*/ 1295400 w 2674095"/>
              <a:gd name="connsiteY65" fmla="*/ 63500 h 2073333"/>
              <a:gd name="connsiteX66" fmla="*/ 1244600 w 2674095"/>
              <a:gd name="connsiteY66" fmla="*/ 101600 h 2073333"/>
              <a:gd name="connsiteX67" fmla="*/ 1143000 w 2674095"/>
              <a:gd name="connsiteY67" fmla="*/ 114300 h 2073333"/>
              <a:gd name="connsiteX68" fmla="*/ 1066800 w 2674095"/>
              <a:gd name="connsiteY68" fmla="*/ 152400 h 2073333"/>
              <a:gd name="connsiteX69" fmla="*/ 1028700 w 2674095"/>
              <a:gd name="connsiteY69"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1036646 w 2674095"/>
              <a:gd name="connsiteY26" fmla="*/ 1123944 h 2073333"/>
              <a:gd name="connsiteX27" fmla="*/ 558800 w 2674095"/>
              <a:gd name="connsiteY27" fmla="*/ 1917700 h 2073333"/>
              <a:gd name="connsiteX28" fmla="*/ 889000 w 2674095"/>
              <a:gd name="connsiteY28" fmla="*/ 1943100 h 2073333"/>
              <a:gd name="connsiteX29" fmla="*/ 990600 w 2674095"/>
              <a:gd name="connsiteY29" fmla="*/ 1968500 h 2073333"/>
              <a:gd name="connsiteX30" fmla="*/ 1054100 w 2674095"/>
              <a:gd name="connsiteY30" fmla="*/ 2006600 h 2073333"/>
              <a:gd name="connsiteX31" fmla="*/ 1092200 w 2674095"/>
              <a:gd name="connsiteY31" fmla="*/ 2019300 h 2073333"/>
              <a:gd name="connsiteX32" fmla="*/ 1181100 w 2674095"/>
              <a:gd name="connsiteY32" fmla="*/ 2057400 h 2073333"/>
              <a:gd name="connsiteX33" fmla="*/ 1308100 w 2674095"/>
              <a:gd name="connsiteY33" fmla="*/ 2070100 h 2073333"/>
              <a:gd name="connsiteX34" fmla="*/ 1943100 w 2674095"/>
              <a:gd name="connsiteY34" fmla="*/ 2057400 h 2073333"/>
              <a:gd name="connsiteX35" fmla="*/ 1981200 w 2674095"/>
              <a:gd name="connsiteY35" fmla="*/ 2019300 h 2073333"/>
              <a:gd name="connsiteX36" fmla="*/ 2019300 w 2674095"/>
              <a:gd name="connsiteY36" fmla="*/ 2006600 h 2073333"/>
              <a:gd name="connsiteX37" fmla="*/ 2057400 w 2674095"/>
              <a:gd name="connsiteY37" fmla="*/ 1968500 h 2073333"/>
              <a:gd name="connsiteX38" fmla="*/ 2273300 w 2674095"/>
              <a:gd name="connsiteY38" fmla="*/ 1854200 h 2073333"/>
              <a:gd name="connsiteX39" fmla="*/ 2324100 w 2674095"/>
              <a:gd name="connsiteY39" fmla="*/ 1816100 h 2073333"/>
              <a:gd name="connsiteX40" fmla="*/ 2374900 w 2674095"/>
              <a:gd name="connsiteY40" fmla="*/ 1714500 h 2073333"/>
              <a:gd name="connsiteX41" fmla="*/ 2387600 w 2674095"/>
              <a:gd name="connsiteY41" fmla="*/ 1549400 h 2073333"/>
              <a:gd name="connsiteX42" fmla="*/ 2438400 w 2674095"/>
              <a:gd name="connsiteY42" fmla="*/ 1498600 h 2073333"/>
              <a:gd name="connsiteX43" fmla="*/ 2616200 w 2674095"/>
              <a:gd name="connsiteY43" fmla="*/ 1422400 h 2073333"/>
              <a:gd name="connsiteX44" fmla="*/ 2641600 w 2674095"/>
              <a:gd name="connsiteY44" fmla="*/ 1371600 h 2073333"/>
              <a:gd name="connsiteX45" fmla="*/ 2667000 w 2674095"/>
              <a:gd name="connsiteY45" fmla="*/ 1130300 h 2073333"/>
              <a:gd name="connsiteX46" fmla="*/ 2641600 w 2674095"/>
              <a:gd name="connsiteY46" fmla="*/ 812800 h 2073333"/>
              <a:gd name="connsiteX47" fmla="*/ 2616200 w 2674095"/>
              <a:gd name="connsiteY47" fmla="*/ 774700 h 2073333"/>
              <a:gd name="connsiteX48" fmla="*/ 2590800 w 2674095"/>
              <a:gd name="connsiteY48" fmla="*/ 723900 h 2073333"/>
              <a:gd name="connsiteX49" fmla="*/ 2578100 w 2674095"/>
              <a:gd name="connsiteY49" fmla="*/ 673100 h 2073333"/>
              <a:gd name="connsiteX50" fmla="*/ 2527300 w 2674095"/>
              <a:gd name="connsiteY50" fmla="*/ 571500 h 2073333"/>
              <a:gd name="connsiteX51" fmla="*/ 2413000 w 2674095"/>
              <a:gd name="connsiteY51" fmla="*/ 469900 h 2073333"/>
              <a:gd name="connsiteX52" fmla="*/ 2298700 w 2674095"/>
              <a:gd name="connsiteY52" fmla="*/ 393700 h 2073333"/>
              <a:gd name="connsiteX53" fmla="*/ 2209800 w 2674095"/>
              <a:gd name="connsiteY53" fmla="*/ 266700 h 2073333"/>
              <a:gd name="connsiteX54" fmla="*/ 2197100 w 2674095"/>
              <a:gd name="connsiteY54" fmla="*/ 215900 h 2073333"/>
              <a:gd name="connsiteX55" fmla="*/ 2159000 w 2674095"/>
              <a:gd name="connsiteY55" fmla="*/ 190500 h 2073333"/>
              <a:gd name="connsiteX56" fmla="*/ 2019300 w 2674095"/>
              <a:gd name="connsiteY56" fmla="*/ 165100 h 2073333"/>
              <a:gd name="connsiteX57" fmla="*/ 1917700 w 2674095"/>
              <a:gd name="connsiteY57" fmla="*/ 139700 h 2073333"/>
              <a:gd name="connsiteX58" fmla="*/ 1879600 w 2674095"/>
              <a:gd name="connsiteY58" fmla="*/ 127000 h 2073333"/>
              <a:gd name="connsiteX59" fmla="*/ 1816100 w 2674095"/>
              <a:gd name="connsiteY59" fmla="*/ 114300 h 2073333"/>
              <a:gd name="connsiteX60" fmla="*/ 1727200 w 2674095"/>
              <a:gd name="connsiteY60" fmla="*/ 63500 h 2073333"/>
              <a:gd name="connsiteX61" fmla="*/ 1701800 w 2674095"/>
              <a:gd name="connsiteY61" fmla="*/ 25400 h 2073333"/>
              <a:gd name="connsiteX62" fmla="*/ 1625600 w 2674095"/>
              <a:gd name="connsiteY62" fmla="*/ 0 h 2073333"/>
              <a:gd name="connsiteX63" fmla="*/ 1409700 w 2674095"/>
              <a:gd name="connsiteY63" fmla="*/ 12700 h 2073333"/>
              <a:gd name="connsiteX64" fmla="*/ 1371600 w 2674095"/>
              <a:gd name="connsiteY64" fmla="*/ 38100 h 2073333"/>
              <a:gd name="connsiteX65" fmla="*/ 1295400 w 2674095"/>
              <a:gd name="connsiteY65" fmla="*/ 63500 h 2073333"/>
              <a:gd name="connsiteX66" fmla="*/ 1244600 w 2674095"/>
              <a:gd name="connsiteY66" fmla="*/ 101600 h 2073333"/>
              <a:gd name="connsiteX67" fmla="*/ 1143000 w 2674095"/>
              <a:gd name="connsiteY67" fmla="*/ 114300 h 2073333"/>
              <a:gd name="connsiteX68" fmla="*/ 1066800 w 2674095"/>
              <a:gd name="connsiteY68" fmla="*/ 152400 h 2073333"/>
              <a:gd name="connsiteX69" fmla="*/ 1028700 w 2674095"/>
              <a:gd name="connsiteY69"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536580 w 2674095"/>
              <a:gd name="connsiteY26" fmla="*/ 1766886 h 2073333"/>
              <a:gd name="connsiteX27" fmla="*/ 1036646 w 2674095"/>
              <a:gd name="connsiteY27" fmla="*/ 1123944 h 2073333"/>
              <a:gd name="connsiteX28" fmla="*/ 558800 w 2674095"/>
              <a:gd name="connsiteY28" fmla="*/ 1917700 h 2073333"/>
              <a:gd name="connsiteX29" fmla="*/ 889000 w 2674095"/>
              <a:gd name="connsiteY29" fmla="*/ 1943100 h 2073333"/>
              <a:gd name="connsiteX30" fmla="*/ 990600 w 2674095"/>
              <a:gd name="connsiteY30" fmla="*/ 1968500 h 2073333"/>
              <a:gd name="connsiteX31" fmla="*/ 1054100 w 2674095"/>
              <a:gd name="connsiteY31" fmla="*/ 2006600 h 2073333"/>
              <a:gd name="connsiteX32" fmla="*/ 1092200 w 2674095"/>
              <a:gd name="connsiteY32" fmla="*/ 2019300 h 2073333"/>
              <a:gd name="connsiteX33" fmla="*/ 1181100 w 2674095"/>
              <a:gd name="connsiteY33" fmla="*/ 2057400 h 2073333"/>
              <a:gd name="connsiteX34" fmla="*/ 1308100 w 2674095"/>
              <a:gd name="connsiteY34" fmla="*/ 2070100 h 2073333"/>
              <a:gd name="connsiteX35" fmla="*/ 1943100 w 2674095"/>
              <a:gd name="connsiteY35" fmla="*/ 2057400 h 2073333"/>
              <a:gd name="connsiteX36" fmla="*/ 1981200 w 2674095"/>
              <a:gd name="connsiteY36" fmla="*/ 2019300 h 2073333"/>
              <a:gd name="connsiteX37" fmla="*/ 2019300 w 2674095"/>
              <a:gd name="connsiteY37" fmla="*/ 2006600 h 2073333"/>
              <a:gd name="connsiteX38" fmla="*/ 2057400 w 2674095"/>
              <a:gd name="connsiteY38" fmla="*/ 1968500 h 2073333"/>
              <a:gd name="connsiteX39" fmla="*/ 2273300 w 2674095"/>
              <a:gd name="connsiteY39" fmla="*/ 1854200 h 2073333"/>
              <a:gd name="connsiteX40" fmla="*/ 2324100 w 2674095"/>
              <a:gd name="connsiteY40" fmla="*/ 1816100 h 2073333"/>
              <a:gd name="connsiteX41" fmla="*/ 2374900 w 2674095"/>
              <a:gd name="connsiteY41" fmla="*/ 1714500 h 2073333"/>
              <a:gd name="connsiteX42" fmla="*/ 2387600 w 2674095"/>
              <a:gd name="connsiteY42" fmla="*/ 1549400 h 2073333"/>
              <a:gd name="connsiteX43" fmla="*/ 2438400 w 2674095"/>
              <a:gd name="connsiteY43" fmla="*/ 1498600 h 2073333"/>
              <a:gd name="connsiteX44" fmla="*/ 2616200 w 2674095"/>
              <a:gd name="connsiteY44" fmla="*/ 1422400 h 2073333"/>
              <a:gd name="connsiteX45" fmla="*/ 2641600 w 2674095"/>
              <a:gd name="connsiteY45" fmla="*/ 1371600 h 2073333"/>
              <a:gd name="connsiteX46" fmla="*/ 2667000 w 2674095"/>
              <a:gd name="connsiteY46" fmla="*/ 1130300 h 2073333"/>
              <a:gd name="connsiteX47" fmla="*/ 2641600 w 2674095"/>
              <a:gd name="connsiteY47" fmla="*/ 812800 h 2073333"/>
              <a:gd name="connsiteX48" fmla="*/ 2616200 w 2674095"/>
              <a:gd name="connsiteY48" fmla="*/ 774700 h 2073333"/>
              <a:gd name="connsiteX49" fmla="*/ 2590800 w 2674095"/>
              <a:gd name="connsiteY49" fmla="*/ 723900 h 2073333"/>
              <a:gd name="connsiteX50" fmla="*/ 2578100 w 2674095"/>
              <a:gd name="connsiteY50" fmla="*/ 673100 h 2073333"/>
              <a:gd name="connsiteX51" fmla="*/ 2527300 w 2674095"/>
              <a:gd name="connsiteY51" fmla="*/ 571500 h 2073333"/>
              <a:gd name="connsiteX52" fmla="*/ 2413000 w 2674095"/>
              <a:gd name="connsiteY52" fmla="*/ 469900 h 2073333"/>
              <a:gd name="connsiteX53" fmla="*/ 2298700 w 2674095"/>
              <a:gd name="connsiteY53" fmla="*/ 393700 h 2073333"/>
              <a:gd name="connsiteX54" fmla="*/ 2209800 w 2674095"/>
              <a:gd name="connsiteY54" fmla="*/ 266700 h 2073333"/>
              <a:gd name="connsiteX55" fmla="*/ 2197100 w 2674095"/>
              <a:gd name="connsiteY55" fmla="*/ 215900 h 2073333"/>
              <a:gd name="connsiteX56" fmla="*/ 2159000 w 2674095"/>
              <a:gd name="connsiteY56" fmla="*/ 190500 h 2073333"/>
              <a:gd name="connsiteX57" fmla="*/ 2019300 w 2674095"/>
              <a:gd name="connsiteY57" fmla="*/ 165100 h 2073333"/>
              <a:gd name="connsiteX58" fmla="*/ 1917700 w 2674095"/>
              <a:gd name="connsiteY58" fmla="*/ 139700 h 2073333"/>
              <a:gd name="connsiteX59" fmla="*/ 1879600 w 2674095"/>
              <a:gd name="connsiteY59" fmla="*/ 127000 h 2073333"/>
              <a:gd name="connsiteX60" fmla="*/ 1816100 w 2674095"/>
              <a:gd name="connsiteY60" fmla="*/ 114300 h 2073333"/>
              <a:gd name="connsiteX61" fmla="*/ 1727200 w 2674095"/>
              <a:gd name="connsiteY61" fmla="*/ 63500 h 2073333"/>
              <a:gd name="connsiteX62" fmla="*/ 1701800 w 2674095"/>
              <a:gd name="connsiteY62" fmla="*/ 25400 h 2073333"/>
              <a:gd name="connsiteX63" fmla="*/ 1625600 w 2674095"/>
              <a:gd name="connsiteY63" fmla="*/ 0 h 2073333"/>
              <a:gd name="connsiteX64" fmla="*/ 1409700 w 2674095"/>
              <a:gd name="connsiteY64" fmla="*/ 12700 h 2073333"/>
              <a:gd name="connsiteX65" fmla="*/ 1371600 w 2674095"/>
              <a:gd name="connsiteY65" fmla="*/ 38100 h 2073333"/>
              <a:gd name="connsiteX66" fmla="*/ 1295400 w 2674095"/>
              <a:gd name="connsiteY66" fmla="*/ 63500 h 2073333"/>
              <a:gd name="connsiteX67" fmla="*/ 1244600 w 2674095"/>
              <a:gd name="connsiteY67" fmla="*/ 101600 h 2073333"/>
              <a:gd name="connsiteX68" fmla="*/ 1143000 w 2674095"/>
              <a:gd name="connsiteY68" fmla="*/ 114300 h 2073333"/>
              <a:gd name="connsiteX69" fmla="*/ 1066800 w 2674095"/>
              <a:gd name="connsiteY69" fmla="*/ 152400 h 2073333"/>
              <a:gd name="connsiteX70" fmla="*/ 1028700 w 2674095"/>
              <a:gd name="connsiteY70"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536580 w 2674095"/>
              <a:gd name="connsiteY26" fmla="*/ 1766886 h 2073333"/>
              <a:gd name="connsiteX27" fmla="*/ 743744 w 2674095"/>
              <a:gd name="connsiteY27" fmla="*/ 1488281 h 2073333"/>
              <a:gd name="connsiteX28" fmla="*/ 1036646 w 2674095"/>
              <a:gd name="connsiteY28" fmla="*/ 1123944 h 2073333"/>
              <a:gd name="connsiteX29" fmla="*/ 558800 w 2674095"/>
              <a:gd name="connsiteY29" fmla="*/ 1917700 h 2073333"/>
              <a:gd name="connsiteX30" fmla="*/ 889000 w 2674095"/>
              <a:gd name="connsiteY30" fmla="*/ 1943100 h 2073333"/>
              <a:gd name="connsiteX31" fmla="*/ 990600 w 2674095"/>
              <a:gd name="connsiteY31" fmla="*/ 1968500 h 2073333"/>
              <a:gd name="connsiteX32" fmla="*/ 1054100 w 2674095"/>
              <a:gd name="connsiteY32" fmla="*/ 2006600 h 2073333"/>
              <a:gd name="connsiteX33" fmla="*/ 1092200 w 2674095"/>
              <a:gd name="connsiteY33" fmla="*/ 2019300 h 2073333"/>
              <a:gd name="connsiteX34" fmla="*/ 1181100 w 2674095"/>
              <a:gd name="connsiteY34" fmla="*/ 2057400 h 2073333"/>
              <a:gd name="connsiteX35" fmla="*/ 1308100 w 2674095"/>
              <a:gd name="connsiteY35" fmla="*/ 2070100 h 2073333"/>
              <a:gd name="connsiteX36" fmla="*/ 1943100 w 2674095"/>
              <a:gd name="connsiteY36" fmla="*/ 2057400 h 2073333"/>
              <a:gd name="connsiteX37" fmla="*/ 1981200 w 2674095"/>
              <a:gd name="connsiteY37" fmla="*/ 2019300 h 2073333"/>
              <a:gd name="connsiteX38" fmla="*/ 2019300 w 2674095"/>
              <a:gd name="connsiteY38" fmla="*/ 2006600 h 2073333"/>
              <a:gd name="connsiteX39" fmla="*/ 2057400 w 2674095"/>
              <a:gd name="connsiteY39" fmla="*/ 1968500 h 2073333"/>
              <a:gd name="connsiteX40" fmla="*/ 2273300 w 2674095"/>
              <a:gd name="connsiteY40" fmla="*/ 1854200 h 2073333"/>
              <a:gd name="connsiteX41" fmla="*/ 2324100 w 2674095"/>
              <a:gd name="connsiteY41" fmla="*/ 1816100 h 2073333"/>
              <a:gd name="connsiteX42" fmla="*/ 2374900 w 2674095"/>
              <a:gd name="connsiteY42" fmla="*/ 1714500 h 2073333"/>
              <a:gd name="connsiteX43" fmla="*/ 2387600 w 2674095"/>
              <a:gd name="connsiteY43" fmla="*/ 1549400 h 2073333"/>
              <a:gd name="connsiteX44" fmla="*/ 2438400 w 2674095"/>
              <a:gd name="connsiteY44" fmla="*/ 1498600 h 2073333"/>
              <a:gd name="connsiteX45" fmla="*/ 2616200 w 2674095"/>
              <a:gd name="connsiteY45" fmla="*/ 1422400 h 2073333"/>
              <a:gd name="connsiteX46" fmla="*/ 2641600 w 2674095"/>
              <a:gd name="connsiteY46" fmla="*/ 1371600 h 2073333"/>
              <a:gd name="connsiteX47" fmla="*/ 2667000 w 2674095"/>
              <a:gd name="connsiteY47" fmla="*/ 1130300 h 2073333"/>
              <a:gd name="connsiteX48" fmla="*/ 2641600 w 2674095"/>
              <a:gd name="connsiteY48" fmla="*/ 812800 h 2073333"/>
              <a:gd name="connsiteX49" fmla="*/ 2616200 w 2674095"/>
              <a:gd name="connsiteY49" fmla="*/ 774700 h 2073333"/>
              <a:gd name="connsiteX50" fmla="*/ 2590800 w 2674095"/>
              <a:gd name="connsiteY50" fmla="*/ 723900 h 2073333"/>
              <a:gd name="connsiteX51" fmla="*/ 2578100 w 2674095"/>
              <a:gd name="connsiteY51" fmla="*/ 673100 h 2073333"/>
              <a:gd name="connsiteX52" fmla="*/ 2527300 w 2674095"/>
              <a:gd name="connsiteY52" fmla="*/ 571500 h 2073333"/>
              <a:gd name="connsiteX53" fmla="*/ 2413000 w 2674095"/>
              <a:gd name="connsiteY53" fmla="*/ 469900 h 2073333"/>
              <a:gd name="connsiteX54" fmla="*/ 2298700 w 2674095"/>
              <a:gd name="connsiteY54" fmla="*/ 393700 h 2073333"/>
              <a:gd name="connsiteX55" fmla="*/ 2209800 w 2674095"/>
              <a:gd name="connsiteY55" fmla="*/ 266700 h 2073333"/>
              <a:gd name="connsiteX56" fmla="*/ 2197100 w 2674095"/>
              <a:gd name="connsiteY56" fmla="*/ 215900 h 2073333"/>
              <a:gd name="connsiteX57" fmla="*/ 2159000 w 2674095"/>
              <a:gd name="connsiteY57" fmla="*/ 190500 h 2073333"/>
              <a:gd name="connsiteX58" fmla="*/ 2019300 w 2674095"/>
              <a:gd name="connsiteY58" fmla="*/ 165100 h 2073333"/>
              <a:gd name="connsiteX59" fmla="*/ 1917700 w 2674095"/>
              <a:gd name="connsiteY59" fmla="*/ 139700 h 2073333"/>
              <a:gd name="connsiteX60" fmla="*/ 1879600 w 2674095"/>
              <a:gd name="connsiteY60" fmla="*/ 127000 h 2073333"/>
              <a:gd name="connsiteX61" fmla="*/ 1816100 w 2674095"/>
              <a:gd name="connsiteY61" fmla="*/ 114300 h 2073333"/>
              <a:gd name="connsiteX62" fmla="*/ 1727200 w 2674095"/>
              <a:gd name="connsiteY62" fmla="*/ 63500 h 2073333"/>
              <a:gd name="connsiteX63" fmla="*/ 1701800 w 2674095"/>
              <a:gd name="connsiteY63" fmla="*/ 25400 h 2073333"/>
              <a:gd name="connsiteX64" fmla="*/ 1625600 w 2674095"/>
              <a:gd name="connsiteY64" fmla="*/ 0 h 2073333"/>
              <a:gd name="connsiteX65" fmla="*/ 1409700 w 2674095"/>
              <a:gd name="connsiteY65" fmla="*/ 12700 h 2073333"/>
              <a:gd name="connsiteX66" fmla="*/ 1371600 w 2674095"/>
              <a:gd name="connsiteY66" fmla="*/ 38100 h 2073333"/>
              <a:gd name="connsiteX67" fmla="*/ 1295400 w 2674095"/>
              <a:gd name="connsiteY67" fmla="*/ 63500 h 2073333"/>
              <a:gd name="connsiteX68" fmla="*/ 1244600 w 2674095"/>
              <a:gd name="connsiteY68" fmla="*/ 101600 h 2073333"/>
              <a:gd name="connsiteX69" fmla="*/ 1143000 w 2674095"/>
              <a:gd name="connsiteY69" fmla="*/ 114300 h 2073333"/>
              <a:gd name="connsiteX70" fmla="*/ 1066800 w 2674095"/>
              <a:gd name="connsiteY70" fmla="*/ 152400 h 2073333"/>
              <a:gd name="connsiteX71" fmla="*/ 1028700 w 2674095"/>
              <a:gd name="connsiteY71"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536580 w 2674095"/>
              <a:gd name="connsiteY26" fmla="*/ 1766886 h 2073333"/>
              <a:gd name="connsiteX27" fmla="*/ 750894 w 2674095"/>
              <a:gd name="connsiteY27" fmla="*/ 1552572 h 2073333"/>
              <a:gd name="connsiteX28" fmla="*/ 1036646 w 2674095"/>
              <a:gd name="connsiteY28" fmla="*/ 1123944 h 2073333"/>
              <a:gd name="connsiteX29" fmla="*/ 558800 w 2674095"/>
              <a:gd name="connsiteY29" fmla="*/ 1917700 h 2073333"/>
              <a:gd name="connsiteX30" fmla="*/ 889000 w 2674095"/>
              <a:gd name="connsiteY30" fmla="*/ 1943100 h 2073333"/>
              <a:gd name="connsiteX31" fmla="*/ 990600 w 2674095"/>
              <a:gd name="connsiteY31" fmla="*/ 1968500 h 2073333"/>
              <a:gd name="connsiteX32" fmla="*/ 1054100 w 2674095"/>
              <a:gd name="connsiteY32" fmla="*/ 2006600 h 2073333"/>
              <a:gd name="connsiteX33" fmla="*/ 1092200 w 2674095"/>
              <a:gd name="connsiteY33" fmla="*/ 2019300 h 2073333"/>
              <a:gd name="connsiteX34" fmla="*/ 1181100 w 2674095"/>
              <a:gd name="connsiteY34" fmla="*/ 2057400 h 2073333"/>
              <a:gd name="connsiteX35" fmla="*/ 1308100 w 2674095"/>
              <a:gd name="connsiteY35" fmla="*/ 2070100 h 2073333"/>
              <a:gd name="connsiteX36" fmla="*/ 1943100 w 2674095"/>
              <a:gd name="connsiteY36" fmla="*/ 2057400 h 2073333"/>
              <a:gd name="connsiteX37" fmla="*/ 1981200 w 2674095"/>
              <a:gd name="connsiteY37" fmla="*/ 2019300 h 2073333"/>
              <a:gd name="connsiteX38" fmla="*/ 2019300 w 2674095"/>
              <a:gd name="connsiteY38" fmla="*/ 2006600 h 2073333"/>
              <a:gd name="connsiteX39" fmla="*/ 2057400 w 2674095"/>
              <a:gd name="connsiteY39" fmla="*/ 1968500 h 2073333"/>
              <a:gd name="connsiteX40" fmla="*/ 2273300 w 2674095"/>
              <a:gd name="connsiteY40" fmla="*/ 1854200 h 2073333"/>
              <a:gd name="connsiteX41" fmla="*/ 2324100 w 2674095"/>
              <a:gd name="connsiteY41" fmla="*/ 1816100 h 2073333"/>
              <a:gd name="connsiteX42" fmla="*/ 2374900 w 2674095"/>
              <a:gd name="connsiteY42" fmla="*/ 1714500 h 2073333"/>
              <a:gd name="connsiteX43" fmla="*/ 2387600 w 2674095"/>
              <a:gd name="connsiteY43" fmla="*/ 1549400 h 2073333"/>
              <a:gd name="connsiteX44" fmla="*/ 2438400 w 2674095"/>
              <a:gd name="connsiteY44" fmla="*/ 1498600 h 2073333"/>
              <a:gd name="connsiteX45" fmla="*/ 2616200 w 2674095"/>
              <a:gd name="connsiteY45" fmla="*/ 1422400 h 2073333"/>
              <a:gd name="connsiteX46" fmla="*/ 2641600 w 2674095"/>
              <a:gd name="connsiteY46" fmla="*/ 1371600 h 2073333"/>
              <a:gd name="connsiteX47" fmla="*/ 2667000 w 2674095"/>
              <a:gd name="connsiteY47" fmla="*/ 1130300 h 2073333"/>
              <a:gd name="connsiteX48" fmla="*/ 2641600 w 2674095"/>
              <a:gd name="connsiteY48" fmla="*/ 812800 h 2073333"/>
              <a:gd name="connsiteX49" fmla="*/ 2616200 w 2674095"/>
              <a:gd name="connsiteY49" fmla="*/ 774700 h 2073333"/>
              <a:gd name="connsiteX50" fmla="*/ 2590800 w 2674095"/>
              <a:gd name="connsiteY50" fmla="*/ 723900 h 2073333"/>
              <a:gd name="connsiteX51" fmla="*/ 2578100 w 2674095"/>
              <a:gd name="connsiteY51" fmla="*/ 673100 h 2073333"/>
              <a:gd name="connsiteX52" fmla="*/ 2527300 w 2674095"/>
              <a:gd name="connsiteY52" fmla="*/ 571500 h 2073333"/>
              <a:gd name="connsiteX53" fmla="*/ 2413000 w 2674095"/>
              <a:gd name="connsiteY53" fmla="*/ 469900 h 2073333"/>
              <a:gd name="connsiteX54" fmla="*/ 2298700 w 2674095"/>
              <a:gd name="connsiteY54" fmla="*/ 393700 h 2073333"/>
              <a:gd name="connsiteX55" fmla="*/ 2209800 w 2674095"/>
              <a:gd name="connsiteY55" fmla="*/ 266700 h 2073333"/>
              <a:gd name="connsiteX56" fmla="*/ 2197100 w 2674095"/>
              <a:gd name="connsiteY56" fmla="*/ 215900 h 2073333"/>
              <a:gd name="connsiteX57" fmla="*/ 2159000 w 2674095"/>
              <a:gd name="connsiteY57" fmla="*/ 190500 h 2073333"/>
              <a:gd name="connsiteX58" fmla="*/ 2019300 w 2674095"/>
              <a:gd name="connsiteY58" fmla="*/ 165100 h 2073333"/>
              <a:gd name="connsiteX59" fmla="*/ 1917700 w 2674095"/>
              <a:gd name="connsiteY59" fmla="*/ 139700 h 2073333"/>
              <a:gd name="connsiteX60" fmla="*/ 1879600 w 2674095"/>
              <a:gd name="connsiteY60" fmla="*/ 127000 h 2073333"/>
              <a:gd name="connsiteX61" fmla="*/ 1816100 w 2674095"/>
              <a:gd name="connsiteY61" fmla="*/ 114300 h 2073333"/>
              <a:gd name="connsiteX62" fmla="*/ 1727200 w 2674095"/>
              <a:gd name="connsiteY62" fmla="*/ 63500 h 2073333"/>
              <a:gd name="connsiteX63" fmla="*/ 1701800 w 2674095"/>
              <a:gd name="connsiteY63" fmla="*/ 25400 h 2073333"/>
              <a:gd name="connsiteX64" fmla="*/ 1625600 w 2674095"/>
              <a:gd name="connsiteY64" fmla="*/ 0 h 2073333"/>
              <a:gd name="connsiteX65" fmla="*/ 1409700 w 2674095"/>
              <a:gd name="connsiteY65" fmla="*/ 12700 h 2073333"/>
              <a:gd name="connsiteX66" fmla="*/ 1371600 w 2674095"/>
              <a:gd name="connsiteY66" fmla="*/ 38100 h 2073333"/>
              <a:gd name="connsiteX67" fmla="*/ 1295400 w 2674095"/>
              <a:gd name="connsiteY67" fmla="*/ 63500 h 2073333"/>
              <a:gd name="connsiteX68" fmla="*/ 1244600 w 2674095"/>
              <a:gd name="connsiteY68" fmla="*/ 101600 h 2073333"/>
              <a:gd name="connsiteX69" fmla="*/ 1143000 w 2674095"/>
              <a:gd name="connsiteY69" fmla="*/ 114300 h 2073333"/>
              <a:gd name="connsiteX70" fmla="*/ 1066800 w 2674095"/>
              <a:gd name="connsiteY70" fmla="*/ 152400 h 2073333"/>
              <a:gd name="connsiteX71" fmla="*/ 1028700 w 2674095"/>
              <a:gd name="connsiteY71"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536580 w 2674095"/>
              <a:gd name="connsiteY26" fmla="*/ 1766886 h 2073333"/>
              <a:gd name="connsiteX27" fmla="*/ 750894 w 2674095"/>
              <a:gd name="connsiteY27" fmla="*/ 1552572 h 2073333"/>
              <a:gd name="connsiteX28" fmla="*/ 1108084 w 2674095"/>
              <a:gd name="connsiteY28" fmla="*/ 1195382 h 2073333"/>
              <a:gd name="connsiteX29" fmla="*/ 558800 w 2674095"/>
              <a:gd name="connsiteY29" fmla="*/ 1917700 h 2073333"/>
              <a:gd name="connsiteX30" fmla="*/ 889000 w 2674095"/>
              <a:gd name="connsiteY30" fmla="*/ 1943100 h 2073333"/>
              <a:gd name="connsiteX31" fmla="*/ 990600 w 2674095"/>
              <a:gd name="connsiteY31" fmla="*/ 1968500 h 2073333"/>
              <a:gd name="connsiteX32" fmla="*/ 1054100 w 2674095"/>
              <a:gd name="connsiteY32" fmla="*/ 2006600 h 2073333"/>
              <a:gd name="connsiteX33" fmla="*/ 1092200 w 2674095"/>
              <a:gd name="connsiteY33" fmla="*/ 2019300 h 2073333"/>
              <a:gd name="connsiteX34" fmla="*/ 1181100 w 2674095"/>
              <a:gd name="connsiteY34" fmla="*/ 2057400 h 2073333"/>
              <a:gd name="connsiteX35" fmla="*/ 1308100 w 2674095"/>
              <a:gd name="connsiteY35" fmla="*/ 2070100 h 2073333"/>
              <a:gd name="connsiteX36" fmla="*/ 1943100 w 2674095"/>
              <a:gd name="connsiteY36" fmla="*/ 2057400 h 2073333"/>
              <a:gd name="connsiteX37" fmla="*/ 1981200 w 2674095"/>
              <a:gd name="connsiteY37" fmla="*/ 2019300 h 2073333"/>
              <a:gd name="connsiteX38" fmla="*/ 2019300 w 2674095"/>
              <a:gd name="connsiteY38" fmla="*/ 2006600 h 2073333"/>
              <a:gd name="connsiteX39" fmla="*/ 2057400 w 2674095"/>
              <a:gd name="connsiteY39" fmla="*/ 1968500 h 2073333"/>
              <a:gd name="connsiteX40" fmla="*/ 2273300 w 2674095"/>
              <a:gd name="connsiteY40" fmla="*/ 1854200 h 2073333"/>
              <a:gd name="connsiteX41" fmla="*/ 2324100 w 2674095"/>
              <a:gd name="connsiteY41" fmla="*/ 1816100 h 2073333"/>
              <a:gd name="connsiteX42" fmla="*/ 2374900 w 2674095"/>
              <a:gd name="connsiteY42" fmla="*/ 1714500 h 2073333"/>
              <a:gd name="connsiteX43" fmla="*/ 2387600 w 2674095"/>
              <a:gd name="connsiteY43" fmla="*/ 1549400 h 2073333"/>
              <a:gd name="connsiteX44" fmla="*/ 2438400 w 2674095"/>
              <a:gd name="connsiteY44" fmla="*/ 1498600 h 2073333"/>
              <a:gd name="connsiteX45" fmla="*/ 2616200 w 2674095"/>
              <a:gd name="connsiteY45" fmla="*/ 1422400 h 2073333"/>
              <a:gd name="connsiteX46" fmla="*/ 2641600 w 2674095"/>
              <a:gd name="connsiteY46" fmla="*/ 1371600 h 2073333"/>
              <a:gd name="connsiteX47" fmla="*/ 2667000 w 2674095"/>
              <a:gd name="connsiteY47" fmla="*/ 1130300 h 2073333"/>
              <a:gd name="connsiteX48" fmla="*/ 2641600 w 2674095"/>
              <a:gd name="connsiteY48" fmla="*/ 812800 h 2073333"/>
              <a:gd name="connsiteX49" fmla="*/ 2616200 w 2674095"/>
              <a:gd name="connsiteY49" fmla="*/ 774700 h 2073333"/>
              <a:gd name="connsiteX50" fmla="*/ 2590800 w 2674095"/>
              <a:gd name="connsiteY50" fmla="*/ 723900 h 2073333"/>
              <a:gd name="connsiteX51" fmla="*/ 2578100 w 2674095"/>
              <a:gd name="connsiteY51" fmla="*/ 673100 h 2073333"/>
              <a:gd name="connsiteX52" fmla="*/ 2527300 w 2674095"/>
              <a:gd name="connsiteY52" fmla="*/ 571500 h 2073333"/>
              <a:gd name="connsiteX53" fmla="*/ 2413000 w 2674095"/>
              <a:gd name="connsiteY53" fmla="*/ 469900 h 2073333"/>
              <a:gd name="connsiteX54" fmla="*/ 2298700 w 2674095"/>
              <a:gd name="connsiteY54" fmla="*/ 393700 h 2073333"/>
              <a:gd name="connsiteX55" fmla="*/ 2209800 w 2674095"/>
              <a:gd name="connsiteY55" fmla="*/ 266700 h 2073333"/>
              <a:gd name="connsiteX56" fmla="*/ 2197100 w 2674095"/>
              <a:gd name="connsiteY56" fmla="*/ 215900 h 2073333"/>
              <a:gd name="connsiteX57" fmla="*/ 2159000 w 2674095"/>
              <a:gd name="connsiteY57" fmla="*/ 190500 h 2073333"/>
              <a:gd name="connsiteX58" fmla="*/ 2019300 w 2674095"/>
              <a:gd name="connsiteY58" fmla="*/ 165100 h 2073333"/>
              <a:gd name="connsiteX59" fmla="*/ 1917700 w 2674095"/>
              <a:gd name="connsiteY59" fmla="*/ 139700 h 2073333"/>
              <a:gd name="connsiteX60" fmla="*/ 1879600 w 2674095"/>
              <a:gd name="connsiteY60" fmla="*/ 127000 h 2073333"/>
              <a:gd name="connsiteX61" fmla="*/ 1816100 w 2674095"/>
              <a:gd name="connsiteY61" fmla="*/ 114300 h 2073333"/>
              <a:gd name="connsiteX62" fmla="*/ 1727200 w 2674095"/>
              <a:gd name="connsiteY62" fmla="*/ 63500 h 2073333"/>
              <a:gd name="connsiteX63" fmla="*/ 1701800 w 2674095"/>
              <a:gd name="connsiteY63" fmla="*/ 25400 h 2073333"/>
              <a:gd name="connsiteX64" fmla="*/ 1625600 w 2674095"/>
              <a:gd name="connsiteY64" fmla="*/ 0 h 2073333"/>
              <a:gd name="connsiteX65" fmla="*/ 1409700 w 2674095"/>
              <a:gd name="connsiteY65" fmla="*/ 12700 h 2073333"/>
              <a:gd name="connsiteX66" fmla="*/ 1371600 w 2674095"/>
              <a:gd name="connsiteY66" fmla="*/ 38100 h 2073333"/>
              <a:gd name="connsiteX67" fmla="*/ 1295400 w 2674095"/>
              <a:gd name="connsiteY67" fmla="*/ 63500 h 2073333"/>
              <a:gd name="connsiteX68" fmla="*/ 1244600 w 2674095"/>
              <a:gd name="connsiteY68" fmla="*/ 101600 h 2073333"/>
              <a:gd name="connsiteX69" fmla="*/ 1143000 w 2674095"/>
              <a:gd name="connsiteY69" fmla="*/ 114300 h 2073333"/>
              <a:gd name="connsiteX70" fmla="*/ 1066800 w 2674095"/>
              <a:gd name="connsiteY70" fmla="*/ 152400 h 2073333"/>
              <a:gd name="connsiteX71" fmla="*/ 1028700 w 2674095"/>
              <a:gd name="connsiteY71"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536580 w 2674095"/>
              <a:gd name="connsiteY26" fmla="*/ 1766886 h 2073333"/>
              <a:gd name="connsiteX27" fmla="*/ 750894 w 2674095"/>
              <a:gd name="connsiteY27" fmla="*/ 1552572 h 2073333"/>
              <a:gd name="connsiteX28" fmla="*/ 1108084 w 2674095"/>
              <a:gd name="connsiteY28" fmla="*/ 1195382 h 2073333"/>
              <a:gd name="connsiteX29" fmla="*/ 786606 w 2674095"/>
              <a:gd name="connsiteY29" fmla="*/ 1619250 h 2073333"/>
              <a:gd name="connsiteX30" fmla="*/ 558800 w 2674095"/>
              <a:gd name="connsiteY30" fmla="*/ 1917700 h 2073333"/>
              <a:gd name="connsiteX31" fmla="*/ 889000 w 2674095"/>
              <a:gd name="connsiteY31" fmla="*/ 1943100 h 2073333"/>
              <a:gd name="connsiteX32" fmla="*/ 990600 w 2674095"/>
              <a:gd name="connsiteY32" fmla="*/ 1968500 h 2073333"/>
              <a:gd name="connsiteX33" fmla="*/ 1054100 w 2674095"/>
              <a:gd name="connsiteY33" fmla="*/ 2006600 h 2073333"/>
              <a:gd name="connsiteX34" fmla="*/ 1092200 w 2674095"/>
              <a:gd name="connsiteY34" fmla="*/ 2019300 h 2073333"/>
              <a:gd name="connsiteX35" fmla="*/ 1181100 w 2674095"/>
              <a:gd name="connsiteY35" fmla="*/ 2057400 h 2073333"/>
              <a:gd name="connsiteX36" fmla="*/ 1308100 w 2674095"/>
              <a:gd name="connsiteY36" fmla="*/ 2070100 h 2073333"/>
              <a:gd name="connsiteX37" fmla="*/ 1943100 w 2674095"/>
              <a:gd name="connsiteY37" fmla="*/ 2057400 h 2073333"/>
              <a:gd name="connsiteX38" fmla="*/ 1981200 w 2674095"/>
              <a:gd name="connsiteY38" fmla="*/ 2019300 h 2073333"/>
              <a:gd name="connsiteX39" fmla="*/ 2019300 w 2674095"/>
              <a:gd name="connsiteY39" fmla="*/ 2006600 h 2073333"/>
              <a:gd name="connsiteX40" fmla="*/ 2057400 w 2674095"/>
              <a:gd name="connsiteY40" fmla="*/ 1968500 h 2073333"/>
              <a:gd name="connsiteX41" fmla="*/ 2273300 w 2674095"/>
              <a:gd name="connsiteY41" fmla="*/ 1854200 h 2073333"/>
              <a:gd name="connsiteX42" fmla="*/ 2324100 w 2674095"/>
              <a:gd name="connsiteY42" fmla="*/ 1816100 h 2073333"/>
              <a:gd name="connsiteX43" fmla="*/ 2374900 w 2674095"/>
              <a:gd name="connsiteY43" fmla="*/ 1714500 h 2073333"/>
              <a:gd name="connsiteX44" fmla="*/ 2387600 w 2674095"/>
              <a:gd name="connsiteY44" fmla="*/ 1549400 h 2073333"/>
              <a:gd name="connsiteX45" fmla="*/ 2438400 w 2674095"/>
              <a:gd name="connsiteY45" fmla="*/ 1498600 h 2073333"/>
              <a:gd name="connsiteX46" fmla="*/ 2616200 w 2674095"/>
              <a:gd name="connsiteY46" fmla="*/ 1422400 h 2073333"/>
              <a:gd name="connsiteX47" fmla="*/ 2641600 w 2674095"/>
              <a:gd name="connsiteY47" fmla="*/ 1371600 h 2073333"/>
              <a:gd name="connsiteX48" fmla="*/ 2667000 w 2674095"/>
              <a:gd name="connsiteY48" fmla="*/ 1130300 h 2073333"/>
              <a:gd name="connsiteX49" fmla="*/ 2641600 w 2674095"/>
              <a:gd name="connsiteY49" fmla="*/ 812800 h 2073333"/>
              <a:gd name="connsiteX50" fmla="*/ 2616200 w 2674095"/>
              <a:gd name="connsiteY50" fmla="*/ 774700 h 2073333"/>
              <a:gd name="connsiteX51" fmla="*/ 2590800 w 2674095"/>
              <a:gd name="connsiteY51" fmla="*/ 723900 h 2073333"/>
              <a:gd name="connsiteX52" fmla="*/ 2578100 w 2674095"/>
              <a:gd name="connsiteY52" fmla="*/ 673100 h 2073333"/>
              <a:gd name="connsiteX53" fmla="*/ 2527300 w 2674095"/>
              <a:gd name="connsiteY53" fmla="*/ 571500 h 2073333"/>
              <a:gd name="connsiteX54" fmla="*/ 2413000 w 2674095"/>
              <a:gd name="connsiteY54" fmla="*/ 469900 h 2073333"/>
              <a:gd name="connsiteX55" fmla="*/ 2298700 w 2674095"/>
              <a:gd name="connsiteY55" fmla="*/ 393700 h 2073333"/>
              <a:gd name="connsiteX56" fmla="*/ 2209800 w 2674095"/>
              <a:gd name="connsiteY56" fmla="*/ 266700 h 2073333"/>
              <a:gd name="connsiteX57" fmla="*/ 2197100 w 2674095"/>
              <a:gd name="connsiteY57" fmla="*/ 215900 h 2073333"/>
              <a:gd name="connsiteX58" fmla="*/ 2159000 w 2674095"/>
              <a:gd name="connsiteY58" fmla="*/ 190500 h 2073333"/>
              <a:gd name="connsiteX59" fmla="*/ 2019300 w 2674095"/>
              <a:gd name="connsiteY59" fmla="*/ 165100 h 2073333"/>
              <a:gd name="connsiteX60" fmla="*/ 1917700 w 2674095"/>
              <a:gd name="connsiteY60" fmla="*/ 139700 h 2073333"/>
              <a:gd name="connsiteX61" fmla="*/ 1879600 w 2674095"/>
              <a:gd name="connsiteY61" fmla="*/ 127000 h 2073333"/>
              <a:gd name="connsiteX62" fmla="*/ 1816100 w 2674095"/>
              <a:gd name="connsiteY62" fmla="*/ 114300 h 2073333"/>
              <a:gd name="connsiteX63" fmla="*/ 1727200 w 2674095"/>
              <a:gd name="connsiteY63" fmla="*/ 63500 h 2073333"/>
              <a:gd name="connsiteX64" fmla="*/ 1701800 w 2674095"/>
              <a:gd name="connsiteY64" fmla="*/ 25400 h 2073333"/>
              <a:gd name="connsiteX65" fmla="*/ 1625600 w 2674095"/>
              <a:gd name="connsiteY65" fmla="*/ 0 h 2073333"/>
              <a:gd name="connsiteX66" fmla="*/ 1409700 w 2674095"/>
              <a:gd name="connsiteY66" fmla="*/ 12700 h 2073333"/>
              <a:gd name="connsiteX67" fmla="*/ 1371600 w 2674095"/>
              <a:gd name="connsiteY67" fmla="*/ 38100 h 2073333"/>
              <a:gd name="connsiteX68" fmla="*/ 1295400 w 2674095"/>
              <a:gd name="connsiteY68" fmla="*/ 63500 h 2073333"/>
              <a:gd name="connsiteX69" fmla="*/ 1244600 w 2674095"/>
              <a:gd name="connsiteY69" fmla="*/ 101600 h 2073333"/>
              <a:gd name="connsiteX70" fmla="*/ 1143000 w 2674095"/>
              <a:gd name="connsiteY70" fmla="*/ 114300 h 2073333"/>
              <a:gd name="connsiteX71" fmla="*/ 1066800 w 2674095"/>
              <a:gd name="connsiteY71" fmla="*/ 152400 h 2073333"/>
              <a:gd name="connsiteX72" fmla="*/ 1028700 w 2674095"/>
              <a:gd name="connsiteY72"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536580 w 2674095"/>
              <a:gd name="connsiteY26" fmla="*/ 1766886 h 2073333"/>
              <a:gd name="connsiteX27" fmla="*/ 750894 w 2674095"/>
              <a:gd name="connsiteY27" fmla="*/ 1552572 h 2073333"/>
              <a:gd name="connsiteX28" fmla="*/ 1108084 w 2674095"/>
              <a:gd name="connsiteY28" fmla="*/ 1195382 h 2073333"/>
              <a:gd name="connsiteX29" fmla="*/ 750894 w 2674095"/>
              <a:gd name="connsiteY29" fmla="*/ 1624010 h 2073333"/>
              <a:gd name="connsiteX30" fmla="*/ 558800 w 2674095"/>
              <a:gd name="connsiteY30" fmla="*/ 1917700 h 2073333"/>
              <a:gd name="connsiteX31" fmla="*/ 889000 w 2674095"/>
              <a:gd name="connsiteY31" fmla="*/ 1943100 h 2073333"/>
              <a:gd name="connsiteX32" fmla="*/ 990600 w 2674095"/>
              <a:gd name="connsiteY32" fmla="*/ 1968500 h 2073333"/>
              <a:gd name="connsiteX33" fmla="*/ 1054100 w 2674095"/>
              <a:gd name="connsiteY33" fmla="*/ 2006600 h 2073333"/>
              <a:gd name="connsiteX34" fmla="*/ 1092200 w 2674095"/>
              <a:gd name="connsiteY34" fmla="*/ 2019300 h 2073333"/>
              <a:gd name="connsiteX35" fmla="*/ 1181100 w 2674095"/>
              <a:gd name="connsiteY35" fmla="*/ 2057400 h 2073333"/>
              <a:gd name="connsiteX36" fmla="*/ 1308100 w 2674095"/>
              <a:gd name="connsiteY36" fmla="*/ 2070100 h 2073333"/>
              <a:gd name="connsiteX37" fmla="*/ 1943100 w 2674095"/>
              <a:gd name="connsiteY37" fmla="*/ 2057400 h 2073333"/>
              <a:gd name="connsiteX38" fmla="*/ 1981200 w 2674095"/>
              <a:gd name="connsiteY38" fmla="*/ 2019300 h 2073333"/>
              <a:gd name="connsiteX39" fmla="*/ 2019300 w 2674095"/>
              <a:gd name="connsiteY39" fmla="*/ 2006600 h 2073333"/>
              <a:gd name="connsiteX40" fmla="*/ 2057400 w 2674095"/>
              <a:gd name="connsiteY40" fmla="*/ 1968500 h 2073333"/>
              <a:gd name="connsiteX41" fmla="*/ 2273300 w 2674095"/>
              <a:gd name="connsiteY41" fmla="*/ 1854200 h 2073333"/>
              <a:gd name="connsiteX42" fmla="*/ 2324100 w 2674095"/>
              <a:gd name="connsiteY42" fmla="*/ 1816100 h 2073333"/>
              <a:gd name="connsiteX43" fmla="*/ 2374900 w 2674095"/>
              <a:gd name="connsiteY43" fmla="*/ 1714500 h 2073333"/>
              <a:gd name="connsiteX44" fmla="*/ 2387600 w 2674095"/>
              <a:gd name="connsiteY44" fmla="*/ 1549400 h 2073333"/>
              <a:gd name="connsiteX45" fmla="*/ 2438400 w 2674095"/>
              <a:gd name="connsiteY45" fmla="*/ 1498600 h 2073333"/>
              <a:gd name="connsiteX46" fmla="*/ 2616200 w 2674095"/>
              <a:gd name="connsiteY46" fmla="*/ 1422400 h 2073333"/>
              <a:gd name="connsiteX47" fmla="*/ 2641600 w 2674095"/>
              <a:gd name="connsiteY47" fmla="*/ 1371600 h 2073333"/>
              <a:gd name="connsiteX48" fmla="*/ 2667000 w 2674095"/>
              <a:gd name="connsiteY48" fmla="*/ 1130300 h 2073333"/>
              <a:gd name="connsiteX49" fmla="*/ 2641600 w 2674095"/>
              <a:gd name="connsiteY49" fmla="*/ 812800 h 2073333"/>
              <a:gd name="connsiteX50" fmla="*/ 2616200 w 2674095"/>
              <a:gd name="connsiteY50" fmla="*/ 774700 h 2073333"/>
              <a:gd name="connsiteX51" fmla="*/ 2590800 w 2674095"/>
              <a:gd name="connsiteY51" fmla="*/ 723900 h 2073333"/>
              <a:gd name="connsiteX52" fmla="*/ 2578100 w 2674095"/>
              <a:gd name="connsiteY52" fmla="*/ 673100 h 2073333"/>
              <a:gd name="connsiteX53" fmla="*/ 2527300 w 2674095"/>
              <a:gd name="connsiteY53" fmla="*/ 571500 h 2073333"/>
              <a:gd name="connsiteX54" fmla="*/ 2413000 w 2674095"/>
              <a:gd name="connsiteY54" fmla="*/ 469900 h 2073333"/>
              <a:gd name="connsiteX55" fmla="*/ 2298700 w 2674095"/>
              <a:gd name="connsiteY55" fmla="*/ 393700 h 2073333"/>
              <a:gd name="connsiteX56" fmla="*/ 2209800 w 2674095"/>
              <a:gd name="connsiteY56" fmla="*/ 266700 h 2073333"/>
              <a:gd name="connsiteX57" fmla="*/ 2197100 w 2674095"/>
              <a:gd name="connsiteY57" fmla="*/ 215900 h 2073333"/>
              <a:gd name="connsiteX58" fmla="*/ 2159000 w 2674095"/>
              <a:gd name="connsiteY58" fmla="*/ 190500 h 2073333"/>
              <a:gd name="connsiteX59" fmla="*/ 2019300 w 2674095"/>
              <a:gd name="connsiteY59" fmla="*/ 165100 h 2073333"/>
              <a:gd name="connsiteX60" fmla="*/ 1917700 w 2674095"/>
              <a:gd name="connsiteY60" fmla="*/ 139700 h 2073333"/>
              <a:gd name="connsiteX61" fmla="*/ 1879600 w 2674095"/>
              <a:gd name="connsiteY61" fmla="*/ 127000 h 2073333"/>
              <a:gd name="connsiteX62" fmla="*/ 1816100 w 2674095"/>
              <a:gd name="connsiteY62" fmla="*/ 114300 h 2073333"/>
              <a:gd name="connsiteX63" fmla="*/ 1727200 w 2674095"/>
              <a:gd name="connsiteY63" fmla="*/ 63500 h 2073333"/>
              <a:gd name="connsiteX64" fmla="*/ 1701800 w 2674095"/>
              <a:gd name="connsiteY64" fmla="*/ 25400 h 2073333"/>
              <a:gd name="connsiteX65" fmla="*/ 1625600 w 2674095"/>
              <a:gd name="connsiteY65" fmla="*/ 0 h 2073333"/>
              <a:gd name="connsiteX66" fmla="*/ 1409700 w 2674095"/>
              <a:gd name="connsiteY66" fmla="*/ 12700 h 2073333"/>
              <a:gd name="connsiteX67" fmla="*/ 1371600 w 2674095"/>
              <a:gd name="connsiteY67" fmla="*/ 38100 h 2073333"/>
              <a:gd name="connsiteX68" fmla="*/ 1295400 w 2674095"/>
              <a:gd name="connsiteY68" fmla="*/ 63500 h 2073333"/>
              <a:gd name="connsiteX69" fmla="*/ 1244600 w 2674095"/>
              <a:gd name="connsiteY69" fmla="*/ 101600 h 2073333"/>
              <a:gd name="connsiteX70" fmla="*/ 1143000 w 2674095"/>
              <a:gd name="connsiteY70" fmla="*/ 114300 h 2073333"/>
              <a:gd name="connsiteX71" fmla="*/ 1066800 w 2674095"/>
              <a:gd name="connsiteY71" fmla="*/ 152400 h 2073333"/>
              <a:gd name="connsiteX72" fmla="*/ 1028700 w 2674095"/>
              <a:gd name="connsiteY72" fmla="*/ 127000 h 207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674095" h="2073333">
                <a:moveTo>
                  <a:pt x="1028700" y="127000"/>
                </a:moveTo>
                <a:cubicBezTo>
                  <a:pt x="941917" y="131233"/>
                  <a:pt x="824729" y="112240"/>
                  <a:pt x="546100" y="177800"/>
                </a:cubicBezTo>
                <a:cubicBezTo>
                  <a:pt x="482608" y="192739"/>
                  <a:pt x="470504" y="187409"/>
                  <a:pt x="406400" y="215900"/>
                </a:cubicBezTo>
                <a:cubicBezTo>
                  <a:pt x="365859" y="233918"/>
                  <a:pt x="364380" y="250916"/>
                  <a:pt x="330200" y="279400"/>
                </a:cubicBezTo>
                <a:cubicBezTo>
                  <a:pt x="318474" y="289171"/>
                  <a:pt x="304800" y="296333"/>
                  <a:pt x="292100" y="304800"/>
                </a:cubicBezTo>
                <a:cubicBezTo>
                  <a:pt x="283633" y="317500"/>
                  <a:pt x="275858" y="330689"/>
                  <a:pt x="266700" y="342900"/>
                </a:cubicBezTo>
                <a:cubicBezTo>
                  <a:pt x="250436" y="364585"/>
                  <a:pt x="230106" y="383314"/>
                  <a:pt x="215900" y="406400"/>
                </a:cubicBezTo>
                <a:cubicBezTo>
                  <a:pt x="78149" y="630245"/>
                  <a:pt x="231134" y="419955"/>
                  <a:pt x="127000" y="558800"/>
                </a:cubicBezTo>
                <a:cubicBezTo>
                  <a:pt x="66639" y="739884"/>
                  <a:pt x="127287" y="551445"/>
                  <a:pt x="88900" y="685800"/>
                </a:cubicBezTo>
                <a:cubicBezTo>
                  <a:pt x="85222" y="698672"/>
                  <a:pt x="84563" y="713447"/>
                  <a:pt x="76200" y="723900"/>
                </a:cubicBezTo>
                <a:cubicBezTo>
                  <a:pt x="66665" y="735819"/>
                  <a:pt x="50800" y="740833"/>
                  <a:pt x="38100" y="749300"/>
                </a:cubicBezTo>
                <a:cubicBezTo>
                  <a:pt x="33867" y="770467"/>
                  <a:pt x="30635" y="791859"/>
                  <a:pt x="25400" y="812800"/>
                </a:cubicBezTo>
                <a:cubicBezTo>
                  <a:pt x="22153" y="825787"/>
                  <a:pt x="15947" y="837913"/>
                  <a:pt x="12700" y="850900"/>
                </a:cubicBezTo>
                <a:cubicBezTo>
                  <a:pt x="7465" y="871841"/>
                  <a:pt x="4233" y="893233"/>
                  <a:pt x="0" y="914400"/>
                </a:cubicBezTo>
                <a:cubicBezTo>
                  <a:pt x="8467" y="952500"/>
                  <a:pt x="12273" y="991944"/>
                  <a:pt x="25400" y="1028700"/>
                </a:cubicBezTo>
                <a:cubicBezTo>
                  <a:pt x="56232" y="1115030"/>
                  <a:pt x="58057" y="1069340"/>
                  <a:pt x="101600" y="1130300"/>
                </a:cubicBezTo>
                <a:cubicBezTo>
                  <a:pt x="112604" y="1145706"/>
                  <a:pt x="118533" y="1164167"/>
                  <a:pt x="127000" y="1181100"/>
                </a:cubicBezTo>
                <a:cubicBezTo>
                  <a:pt x="118533" y="1253067"/>
                  <a:pt x="115811" y="1325944"/>
                  <a:pt x="101600" y="1397000"/>
                </a:cubicBezTo>
                <a:cubicBezTo>
                  <a:pt x="98607" y="1411967"/>
                  <a:pt x="83026" y="1421448"/>
                  <a:pt x="76200" y="1435100"/>
                </a:cubicBezTo>
                <a:cubicBezTo>
                  <a:pt x="23620" y="1540260"/>
                  <a:pt x="110893" y="1402111"/>
                  <a:pt x="38100" y="1511300"/>
                </a:cubicBezTo>
                <a:cubicBezTo>
                  <a:pt x="80221" y="1721903"/>
                  <a:pt x="20139" y="1463405"/>
                  <a:pt x="76200" y="1612900"/>
                </a:cubicBezTo>
                <a:cubicBezTo>
                  <a:pt x="83779" y="1633111"/>
                  <a:pt x="79247" y="1657093"/>
                  <a:pt x="88900" y="1676400"/>
                </a:cubicBezTo>
                <a:cubicBezTo>
                  <a:pt x="112386" y="1723371"/>
                  <a:pt x="149335" y="1717031"/>
                  <a:pt x="190500" y="1739900"/>
                </a:cubicBezTo>
                <a:cubicBezTo>
                  <a:pt x="209003" y="1750179"/>
                  <a:pt x="223351" y="1766782"/>
                  <a:pt x="241300" y="1778000"/>
                </a:cubicBezTo>
                <a:cubicBezTo>
                  <a:pt x="309404" y="1820565"/>
                  <a:pt x="270371" y="1789509"/>
                  <a:pt x="330200" y="1816100"/>
                </a:cubicBezTo>
                <a:cubicBezTo>
                  <a:pt x="356150" y="1827634"/>
                  <a:pt x="380547" y="1842449"/>
                  <a:pt x="406400" y="1854200"/>
                </a:cubicBezTo>
                <a:cubicBezTo>
                  <a:pt x="432461" y="1847586"/>
                  <a:pt x="431539" y="1888595"/>
                  <a:pt x="536580" y="1766886"/>
                </a:cubicBezTo>
                <a:cubicBezTo>
                  <a:pt x="592804" y="1705900"/>
                  <a:pt x="655643" y="1647823"/>
                  <a:pt x="750894" y="1552572"/>
                </a:cubicBezTo>
                <a:cubicBezTo>
                  <a:pt x="846145" y="1457321"/>
                  <a:pt x="1108084" y="1183476"/>
                  <a:pt x="1108084" y="1195382"/>
                </a:cubicBezTo>
                <a:cubicBezTo>
                  <a:pt x="1108084" y="1207288"/>
                  <a:pt x="842441" y="1503624"/>
                  <a:pt x="750894" y="1624010"/>
                </a:cubicBezTo>
                <a:cubicBezTo>
                  <a:pt x="659347" y="1744396"/>
                  <a:pt x="541734" y="1863725"/>
                  <a:pt x="558800" y="1917700"/>
                </a:cubicBezTo>
                <a:cubicBezTo>
                  <a:pt x="662046" y="1938349"/>
                  <a:pt x="793751" y="1938087"/>
                  <a:pt x="889000" y="1943100"/>
                </a:cubicBezTo>
                <a:cubicBezTo>
                  <a:pt x="913152" y="1947930"/>
                  <a:pt x="964565" y="1955483"/>
                  <a:pt x="990600" y="1968500"/>
                </a:cubicBezTo>
                <a:cubicBezTo>
                  <a:pt x="1012678" y="1979539"/>
                  <a:pt x="1032022" y="1995561"/>
                  <a:pt x="1054100" y="2006600"/>
                </a:cubicBezTo>
                <a:cubicBezTo>
                  <a:pt x="1066074" y="2012587"/>
                  <a:pt x="1079895" y="2014027"/>
                  <a:pt x="1092200" y="2019300"/>
                </a:cubicBezTo>
                <a:cubicBezTo>
                  <a:pt x="1119498" y="2030999"/>
                  <a:pt x="1150125" y="2052635"/>
                  <a:pt x="1181100" y="2057400"/>
                </a:cubicBezTo>
                <a:cubicBezTo>
                  <a:pt x="1223150" y="2063869"/>
                  <a:pt x="1265767" y="2065867"/>
                  <a:pt x="1308100" y="2070100"/>
                </a:cubicBezTo>
                <a:cubicBezTo>
                  <a:pt x="1519767" y="2065867"/>
                  <a:pt x="1731991" y="2073333"/>
                  <a:pt x="1943100" y="2057400"/>
                </a:cubicBezTo>
                <a:cubicBezTo>
                  <a:pt x="1961010" y="2056048"/>
                  <a:pt x="1966256" y="2029263"/>
                  <a:pt x="1981200" y="2019300"/>
                </a:cubicBezTo>
                <a:cubicBezTo>
                  <a:pt x="1992339" y="2011874"/>
                  <a:pt x="2006600" y="2010833"/>
                  <a:pt x="2019300" y="2006600"/>
                </a:cubicBezTo>
                <a:cubicBezTo>
                  <a:pt x="2032000" y="1993900"/>
                  <a:pt x="2041919" y="1977606"/>
                  <a:pt x="2057400" y="1968500"/>
                </a:cubicBezTo>
                <a:cubicBezTo>
                  <a:pt x="2229964" y="1866992"/>
                  <a:pt x="2184417" y="1917688"/>
                  <a:pt x="2273300" y="1854200"/>
                </a:cubicBezTo>
                <a:cubicBezTo>
                  <a:pt x="2290524" y="1841897"/>
                  <a:pt x="2309133" y="1831067"/>
                  <a:pt x="2324100" y="1816100"/>
                </a:cubicBezTo>
                <a:cubicBezTo>
                  <a:pt x="2349464" y="1790736"/>
                  <a:pt x="2362773" y="1744818"/>
                  <a:pt x="2374900" y="1714500"/>
                </a:cubicBezTo>
                <a:cubicBezTo>
                  <a:pt x="2379133" y="1659467"/>
                  <a:pt x="2372026" y="1602353"/>
                  <a:pt x="2387600" y="1549400"/>
                </a:cubicBezTo>
                <a:cubicBezTo>
                  <a:pt x="2394357" y="1526426"/>
                  <a:pt x="2418475" y="1511884"/>
                  <a:pt x="2438400" y="1498600"/>
                </a:cubicBezTo>
                <a:cubicBezTo>
                  <a:pt x="2501174" y="1456751"/>
                  <a:pt x="2548467" y="1444978"/>
                  <a:pt x="2616200" y="1422400"/>
                </a:cubicBezTo>
                <a:cubicBezTo>
                  <a:pt x="2624667" y="1405467"/>
                  <a:pt x="2634142" y="1389001"/>
                  <a:pt x="2641600" y="1371600"/>
                </a:cubicBezTo>
                <a:cubicBezTo>
                  <a:pt x="2674095" y="1295779"/>
                  <a:pt x="2661913" y="1211696"/>
                  <a:pt x="2667000" y="1130300"/>
                </a:cubicBezTo>
                <a:cubicBezTo>
                  <a:pt x="2658533" y="1024467"/>
                  <a:pt x="2656615" y="917904"/>
                  <a:pt x="2641600" y="812800"/>
                </a:cubicBezTo>
                <a:cubicBezTo>
                  <a:pt x="2639441" y="797690"/>
                  <a:pt x="2623773" y="787952"/>
                  <a:pt x="2616200" y="774700"/>
                </a:cubicBezTo>
                <a:cubicBezTo>
                  <a:pt x="2606807" y="758262"/>
                  <a:pt x="2597447" y="741627"/>
                  <a:pt x="2590800" y="723900"/>
                </a:cubicBezTo>
                <a:cubicBezTo>
                  <a:pt x="2584671" y="707557"/>
                  <a:pt x="2583620" y="689659"/>
                  <a:pt x="2578100" y="673100"/>
                </a:cubicBezTo>
                <a:cubicBezTo>
                  <a:pt x="2565132" y="634196"/>
                  <a:pt x="2553226" y="602612"/>
                  <a:pt x="2527300" y="571500"/>
                </a:cubicBezTo>
                <a:cubicBezTo>
                  <a:pt x="2502645" y="541914"/>
                  <a:pt x="2435208" y="486186"/>
                  <a:pt x="2413000" y="469900"/>
                </a:cubicBezTo>
                <a:cubicBezTo>
                  <a:pt x="2376074" y="442821"/>
                  <a:pt x="2298700" y="393700"/>
                  <a:pt x="2298700" y="393700"/>
                </a:cubicBezTo>
                <a:cubicBezTo>
                  <a:pt x="2236159" y="299888"/>
                  <a:pt x="2266216" y="341922"/>
                  <a:pt x="2209800" y="266700"/>
                </a:cubicBezTo>
                <a:cubicBezTo>
                  <a:pt x="2205567" y="249767"/>
                  <a:pt x="2206782" y="230423"/>
                  <a:pt x="2197100" y="215900"/>
                </a:cubicBezTo>
                <a:cubicBezTo>
                  <a:pt x="2188633" y="203200"/>
                  <a:pt x="2173292" y="195859"/>
                  <a:pt x="2159000" y="190500"/>
                </a:cubicBezTo>
                <a:cubicBezTo>
                  <a:pt x="2142674" y="184378"/>
                  <a:pt x="2030395" y="167478"/>
                  <a:pt x="2019300" y="165100"/>
                </a:cubicBezTo>
                <a:cubicBezTo>
                  <a:pt x="1985166" y="157786"/>
                  <a:pt x="1951379" y="148885"/>
                  <a:pt x="1917700" y="139700"/>
                </a:cubicBezTo>
                <a:cubicBezTo>
                  <a:pt x="1904785" y="136178"/>
                  <a:pt x="1892587" y="130247"/>
                  <a:pt x="1879600" y="127000"/>
                </a:cubicBezTo>
                <a:cubicBezTo>
                  <a:pt x="1858659" y="121765"/>
                  <a:pt x="1837267" y="118533"/>
                  <a:pt x="1816100" y="114300"/>
                </a:cubicBezTo>
                <a:cubicBezTo>
                  <a:pt x="1796178" y="104339"/>
                  <a:pt x="1745151" y="81451"/>
                  <a:pt x="1727200" y="63500"/>
                </a:cubicBezTo>
                <a:cubicBezTo>
                  <a:pt x="1716407" y="52707"/>
                  <a:pt x="1714743" y="33490"/>
                  <a:pt x="1701800" y="25400"/>
                </a:cubicBezTo>
                <a:cubicBezTo>
                  <a:pt x="1679096" y="11210"/>
                  <a:pt x="1625600" y="0"/>
                  <a:pt x="1625600" y="0"/>
                </a:cubicBezTo>
                <a:cubicBezTo>
                  <a:pt x="1553633" y="4233"/>
                  <a:pt x="1480993" y="2006"/>
                  <a:pt x="1409700" y="12700"/>
                </a:cubicBezTo>
                <a:cubicBezTo>
                  <a:pt x="1394605" y="14964"/>
                  <a:pt x="1385548" y="31901"/>
                  <a:pt x="1371600" y="38100"/>
                </a:cubicBezTo>
                <a:cubicBezTo>
                  <a:pt x="1347134" y="48974"/>
                  <a:pt x="1295400" y="63500"/>
                  <a:pt x="1295400" y="63500"/>
                </a:cubicBezTo>
                <a:cubicBezTo>
                  <a:pt x="1278467" y="76200"/>
                  <a:pt x="1264680" y="94907"/>
                  <a:pt x="1244600" y="101600"/>
                </a:cubicBezTo>
                <a:cubicBezTo>
                  <a:pt x="1212221" y="112393"/>
                  <a:pt x="1176580" y="108195"/>
                  <a:pt x="1143000" y="114300"/>
                </a:cubicBezTo>
                <a:cubicBezTo>
                  <a:pt x="1106851" y="120873"/>
                  <a:pt x="1097304" y="132064"/>
                  <a:pt x="1066800" y="152400"/>
                </a:cubicBezTo>
                <a:cubicBezTo>
                  <a:pt x="982249" y="138308"/>
                  <a:pt x="1115483" y="122767"/>
                  <a:pt x="1028700" y="127000"/>
                </a:cubicBezTo>
                <a:close/>
              </a:path>
            </a:pathLst>
          </a:custGeom>
          <a:solidFill>
            <a:schemeClr val="bg1">
              <a:lumMod val="9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7" name="Isosceles Triangle 176"/>
          <p:cNvSpPr/>
          <p:nvPr/>
        </p:nvSpPr>
        <p:spPr>
          <a:xfrm>
            <a:off x="6072188" y="2914650"/>
            <a:ext cx="357187" cy="214313"/>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8" name="Isosceles Triangle 177"/>
          <p:cNvSpPr/>
          <p:nvPr/>
        </p:nvSpPr>
        <p:spPr>
          <a:xfrm>
            <a:off x="6224588" y="2986088"/>
            <a:ext cx="357187" cy="214312"/>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28" name="Rectangular Callout 127"/>
          <p:cNvSpPr/>
          <p:nvPr/>
        </p:nvSpPr>
        <p:spPr>
          <a:xfrm>
            <a:off x="4500563" y="3914775"/>
            <a:ext cx="1500187" cy="1214438"/>
          </a:xfrm>
          <a:prstGeom prst="wedgeRectCallout">
            <a:avLst>
              <a:gd name="adj1" fmla="val -63195"/>
              <a:gd name="adj2" fmla="val 73167"/>
            </a:avLst>
          </a:prstGeom>
          <a:no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94" name="Rectangular Callout 93"/>
          <p:cNvSpPr/>
          <p:nvPr/>
        </p:nvSpPr>
        <p:spPr>
          <a:xfrm flipV="1">
            <a:off x="4500563" y="2700338"/>
            <a:ext cx="1500187" cy="1214437"/>
          </a:xfrm>
          <a:prstGeom prst="wedgeRectCallout">
            <a:avLst>
              <a:gd name="adj1" fmla="val -63195"/>
              <a:gd name="adj2" fmla="val 73167"/>
            </a:avLst>
          </a:prstGeom>
          <a:no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8" name="Oval 27"/>
          <p:cNvSpPr/>
          <p:nvPr/>
        </p:nvSpPr>
        <p:spPr>
          <a:xfrm>
            <a:off x="7643813" y="1700213"/>
            <a:ext cx="1214437"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a:solidFill>
                  <a:schemeClr val="tx1"/>
                </a:solidFill>
                <a:latin typeface="Arial" charset="0"/>
                <a:ea typeface="ＭＳ Ｐゴシック" pitchFamily="-109" charset="-128"/>
                <a:cs typeface="Arial" charset="0"/>
              </a:rPr>
              <a:t>Server</a:t>
            </a:r>
            <a:r>
              <a:rPr lang="en-GB" sz="1400" b="1" baseline="-25000">
                <a:solidFill>
                  <a:schemeClr val="tx1"/>
                </a:solidFill>
                <a:latin typeface="Arial" charset="0"/>
                <a:ea typeface="ＭＳ Ｐゴシック" pitchFamily="-109" charset="-128"/>
                <a:cs typeface="Arial" charset="0"/>
              </a:rPr>
              <a:t>D</a:t>
            </a:r>
          </a:p>
        </p:txBody>
      </p:sp>
      <p:sp>
        <p:nvSpPr>
          <p:cNvPr id="27" name="Oval 26"/>
          <p:cNvSpPr/>
          <p:nvPr/>
        </p:nvSpPr>
        <p:spPr>
          <a:xfrm>
            <a:off x="7715250" y="5200650"/>
            <a:ext cx="1214438"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a:solidFill>
                  <a:schemeClr val="tx1"/>
                </a:solidFill>
                <a:latin typeface="Arial" charset="0"/>
                <a:ea typeface="ＭＳ Ｐゴシック" pitchFamily="-109" charset="-128"/>
                <a:cs typeface="Arial" charset="0"/>
              </a:rPr>
              <a:t>Server</a:t>
            </a:r>
            <a:r>
              <a:rPr lang="en-GB" sz="1400" b="1" baseline="-25000">
                <a:solidFill>
                  <a:schemeClr val="tx1"/>
                </a:solidFill>
                <a:latin typeface="Arial" charset="0"/>
                <a:ea typeface="ＭＳ Ｐゴシック" pitchFamily="-109" charset="-128"/>
                <a:cs typeface="Arial" charset="0"/>
              </a:rPr>
              <a:t>C</a:t>
            </a:r>
          </a:p>
        </p:txBody>
      </p:sp>
      <p:sp>
        <p:nvSpPr>
          <p:cNvPr id="39" name="Freeform 38"/>
          <p:cNvSpPr/>
          <p:nvPr/>
        </p:nvSpPr>
        <p:spPr>
          <a:xfrm>
            <a:off x="857250" y="3805238"/>
            <a:ext cx="1000125" cy="2038350"/>
          </a:xfrm>
          <a:custGeom>
            <a:avLst/>
            <a:gdLst>
              <a:gd name="connsiteX0" fmla="*/ 0 w 2019300"/>
              <a:gd name="connsiteY0" fmla="*/ 1955800 h 1955800"/>
              <a:gd name="connsiteX1" fmla="*/ 1308100 w 2019300"/>
              <a:gd name="connsiteY1" fmla="*/ 1422400 h 1955800"/>
              <a:gd name="connsiteX2" fmla="*/ 2019300 w 2019300"/>
              <a:gd name="connsiteY2" fmla="*/ 0 h 1955800"/>
            </a:gdLst>
            <a:ahLst/>
            <a:cxnLst>
              <a:cxn ang="0">
                <a:pos x="connsiteX0" y="connsiteY0"/>
              </a:cxn>
              <a:cxn ang="0">
                <a:pos x="connsiteX1" y="connsiteY1"/>
              </a:cxn>
              <a:cxn ang="0">
                <a:pos x="connsiteX2" y="connsiteY2"/>
              </a:cxn>
            </a:cxnLst>
            <a:rect l="l" t="t" r="r" b="b"/>
            <a:pathLst>
              <a:path w="2019300" h="1955800">
                <a:moveTo>
                  <a:pt x="0" y="1955800"/>
                </a:moveTo>
                <a:cubicBezTo>
                  <a:pt x="485775" y="1852083"/>
                  <a:pt x="971550" y="1748367"/>
                  <a:pt x="1308100" y="1422400"/>
                </a:cubicBezTo>
                <a:cubicBezTo>
                  <a:pt x="1644650" y="1096433"/>
                  <a:pt x="1831975" y="548216"/>
                  <a:pt x="2019300" y="0"/>
                </a:cubicBezTo>
              </a:path>
            </a:pathLst>
          </a:custGeom>
          <a:ln w="22225">
            <a:headEnd type="none"/>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000"/>
          </a:p>
        </p:txBody>
      </p:sp>
      <p:sp>
        <p:nvSpPr>
          <p:cNvPr id="40" name="Freeform 39"/>
          <p:cNvSpPr/>
          <p:nvPr/>
        </p:nvSpPr>
        <p:spPr>
          <a:xfrm>
            <a:off x="1071563" y="3771900"/>
            <a:ext cx="928687" cy="2143125"/>
          </a:xfrm>
          <a:custGeom>
            <a:avLst/>
            <a:gdLst>
              <a:gd name="connsiteX0" fmla="*/ 0 w 2019300"/>
              <a:gd name="connsiteY0" fmla="*/ 1955800 h 1955800"/>
              <a:gd name="connsiteX1" fmla="*/ 1308100 w 2019300"/>
              <a:gd name="connsiteY1" fmla="*/ 1422400 h 1955800"/>
              <a:gd name="connsiteX2" fmla="*/ 2019300 w 2019300"/>
              <a:gd name="connsiteY2" fmla="*/ 0 h 1955800"/>
            </a:gdLst>
            <a:ahLst/>
            <a:cxnLst>
              <a:cxn ang="0">
                <a:pos x="connsiteX0" y="connsiteY0"/>
              </a:cxn>
              <a:cxn ang="0">
                <a:pos x="connsiteX1" y="connsiteY1"/>
              </a:cxn>
              <a:cxn ang="0">
                <a:pos x="connsiteX2" y="connsiteY2"/>
              </a:cxn>
            </a:cxnLst>
            <a:rect l="l" t="t" r="r" b="b"/>
            <a:pathLst>
              <a:path w="2019300" h="1955800">
                <a:moveTo>
                  <a:pt x="0" y="1955800"/>
                </a:moveTo>
                <a:cubicBezTo>
                  <a:pt x="485775" y="1852083"/>
                  <a:pt x="971550" y="1748367"/>
                  <a:pt x="1308100" y="1422400"/>
                </a:cubicBezTo>
                <a:cubicBezTo>
                  <a:pt x="1644650" y="1096433"/>
                  <a:pt x="1831975" y="548216"/>
                  <a:pt x="2019300" y="0"/>
                </a:cubicBezTo>
              </a:path>
            </a:pathLst>
          </a:custGeom>
          <a:ln w="22225">
            <a:headEnd type="arrow"/>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000"/>
          </a:p>
        </p:txBody>
      </p:sp>
      <p:sp>
        <p:nvSpPr>
          <p:cNvPr id="7" name="Oval 6"/>
          <p:cNvSpPr/>
          <p:nvPr/>
        </p:nvSpPr>
        <p:spPr>
          <a:xfrm>
            <a:off x="1143000" y="2986088"/>
            <a:ext cx="1357313"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b="1" dirty="0">
                <a:solidFill>
                  <a:schemeClr val="tx1"/>
                </a:solidFill>
                <a:latin typeface="Arial" pitchFamily="34" charset="0"/>
                <a:cs typeface="Arial" pitchFamily="34" charset="0"/>
              </a:rPr>
              <a:t>Master</a:t>
            </a:r>
          </a:p>
          <a:p>
            <a:pPr algn="ctr" fontAlgn="auto">
              <a:spcBef>
                <a:spcPts val="0"/>
              </a:spcBef>
              <a:spcAft>
                <a:spcPts val="0"/>
              </a:spcAft>
              <a:defRPr/>
            </a:pPr>
            <a:r>
              <a:rPr lang="en-GB" sz="1400" b="1" dirty="0">
                <a:solidFill>
                  <a:schemeClr val="tx1"/>
                </a:solidFill>
                <a:latin typeface="Arial" pitchFamily="34" charset="0"/>
                <a:cs typeface="Arial" pitchFamily="34" charset="0"/>
              </a:rPr>
              <a:t>Server</a:t>
            </a:r>
          </a:p>
        </p:txBody>
      </p:sp>
      <p:sp>
        <p:nvSpPr>
          <p:cNvPr id="41" name="Freeform 40"/>
          <p:cNvSpPr/>
          <p:nvPr/>
        </p:nvSpPr>
        <p:spPr>
          <a:xfrm>
            <a:off x="1285875" y="5672138"/>
            <a:ext cx="1785938" cy="528637"/>
          </a:xfrm>
          <a:custGeom>
            <a:avLst/>
            <a:gdLst>
              <a:gd name="connsiteX0" fmla="*/ 0 w 3746500"/>
              <a:gd name="connsiteY0" fmla="*/ 508000 h 529167"/>
              <a:gd name="connsiteX1" fmla="*/ 2082800 w 3746500"/>
              <a:gd name="connsiteY1" fmla="*/ 444500 h 529167"/>
              <a:gd name="connsiteX2" fmla="*/ 3746500 w 3746500"/>
              <a:gd name="connsiteY2" fmla="*/ 0 h 529167"/>
            </a:gdLst>
            <a:ahLst/>
            <a:cxnLst>
              <a:cxn ang="0">
                <a:pos x="connsiteX0" y="connsiteY0"/>
              </a:cxn>
              <a:cxn ang="0">
                <a:pos x="connsiteX1" y="connsiteY1"/>
              </a:cxn>
              <a:cxn ang="0">
                <a:pos x="connsiteX2" y="connsiteY2"/>
              </a:cxn>
            </a:cxnLst>
            <a:rect l="l" t="t" r="r" b="b"/>
            <a:pathLst>
              <a:path w="3746500" h="529167">
                <a:moveTo>
                  <a:pt x="0" y="508000"/>
                </a:moveTo>
                <a:cubicBezTo>
                  <a:pt x="729191" y="518583"/>
                  <a:pt x="1458383" y="529167"/>
                  <a:pt x="2082800" y="444500"/>
                </a:cubicBezTo>
                <a:cubicBezTo>
                  <a:pt x="2707217" y="359833"/>
                  <a:pt x="3630083" y="93133"/>
                  <a:pt x="3746500" y="0"/>
                </a:cubicBezTo>
              </a:path>
            </a:pathLst>
          </a:custGeom>
          <a:ln w="22225">
            <a:headEnd type="none"/>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000" dirty="0"/>
          </a:p>
        </p:txBody>
      </p:sp>
      <p:sp>
        <p:nvSpPr>
          <p:cNvPr id="42" name="Freeform 41"/>
          <p:cNvSpPr/>
          <p:nvPr/>
        </p:nvSpPr>
        <p:spPr>
          <a:xfrm>
            <a:off x="1247775" y="5772150"/>
            <a:ext cx="1895475" cy="528638"/>
          </a:xfrm>
          <a:custGeom>
            <a:avLst/>
            <a:gdLst>
              <a:gd name="connsiteX0" fmla="*/ 0 w 3746500"/>
              <a:gd name="connsiteY0" fmla="*/ 508000 h 529167"/>
              <a:gd name="connsiteX1" fmla="*/ 2082800 w 3746500"/>
              <a:gd name="connsiteY1" fmla="*/ 444500 h 529167"/>
              <a:gd name="connsiteX2" fmla="*/ 3746500 w 3746500"/>
              <a:gd name="connsiteY2" fmla="*/ 0 h 529167"/>
            </a:gdLst>
            <a:ahLst/>
            <a:cxnLst>
              <a:cxn ang="0">
                <a:pos x="connsiteX0" y="connsiteY0"/>
              </a:cxn>
              <a:cxn ang="0">
                <a:pos x="connsiteX1" y="connsiteY1"/>
              </a:cxn>
              <a:cxn ang="0">
                <a:pos x="connsiteX2" y="connsiteY2"/>
              </a:cxn>
            </a:cxnLst>
            <a:rect l="l" t="t" r="r" b="b"/>
            <a:pathLst>
              <a:path w="3746500" h="529167">
                <a:moveTo>
                  <a:pt x="0" y="508000"/>
                </a:moveTo>
                <a:cubicBezTo>
                  <a:pt x="729191" y="518583"/>
                  <a:pt x="1458383" y="529167"/>
                  <a:pt x="2082800" y="444500"/>
                </a:cubicBezTo>
                <a:cubicBezTo>
                  <a:pt x="2707217" y="359833"/>
                  <a:pt x="3630083" y="93133"/>
                  <a:pt x="3746500" y="0"/>
                </a:cubicBezTo>
              </a:path>
            </a:pathLst>
          </a:custGeom>
          <a:ln w="22225">
            <a:headEnd type="arrow"/>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000"/>
          </a:p>
        </p:txBody>
      </p:sp>
      <p:sp>
        <p:nvSpPr>
          <p:cNvPr id="36" name="Oval 35"/>
          <p:cNvSpPr/>
          <p:nvPr/>
        </p:nvSpPr>
        <p:spPr>
          <a:xfrm>
            <a:off x="3214688" y="1700213"/>
            <a:ext cx="1214437"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a:solidFill>
                  <a:schemeClr val="tx1"/>
                </a:solidFill>
                <a:latin typeface="Arial" charset="0"/>
                <a:ea typeface="ＭＳ Ｐゴシック" pitchFamily="-109" charset="-128"/>
                <a:cs typeface="Arial" charset="0"/>
              </a:rPr>
              <a:t>Server</a:t>
            </a:r>
            <a:r>
              <a:rPr lang="en-GB" sz="1400" b="1" baseline="-25000">
                <a:solidFill>
                  <a:schemeClr val="tx1"/>
                </a:solidFill>
                <a:latin typeface="Arial" charset="0"/>
                <a:ea typeface="ＭＳ Ｐゴシック" pitchFamily="-109" charset="-128"/>
                <a:cs typeface="Arial" charset="0"/>
              </a:rPr>
              <a:t>A</a:t>
            </a:r>
          </a:p>
        </p:txBody>
      </p:sp>
      <p:sp>
        <p:nvSpPr>
          <p:cNvPr id="14" name="Oval 13"/>
          <p:cNvSpPr/>
          <p:nvPr/>
        </p:nvSpPr>
        <p:spPr>
          <a:xfrm>
            <a:off x="0" y="5772150"/>
            <a:ext cx="1285875" cy="9334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b="1" dirty="0">
                <a:solidFill>
                  <a:schemeClr val="tx1"/>
                </a:solidFill>
                <a:latin typeface="Arial" pitchFamily="34" charset="0"/>
                <a:cs typeface="Arial" pitchFamily="34" charset="0"/>
              </a:rPr>
              <a:t>New Process</a:t>
            </a:r>
          </a:p>
        </p:txBody>
      </p:sp>
      <p:sp>
        <p:nvSpPr>
          <p:cNvPr id="18448" name="TextBox 52"/>
          <p:cNvSpPr txBox="1">
            <a:spLocks noChangeArrowheads="1"/>
          </p:cNvSpPr>
          <p:nvPr/>
        </p:nvSpPr>
        <p:spPr bwMode="auto">
          <a:xfrm>
            <a:off x="1143000" y="4700588"/>
            <a:ext cx="325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2000">
                <a:latin typeface="Tw Cen MT" pitchFamily="-109" charset="-18"/>
              </a:rPr>
              <a:t>1</a:t>
            </a:r>
          </a:p>
        </p:txBody>
      </p:sp>
      <p:sp>
        <p:nvSpPr>
          <p:cNvPr id="18449" name="TextBox 54"/>
          <p:cNvSpPr txBox="1">
            <a:spLocks noChangeArrowheads="1"/>
          </p:cNvSpPr>
          <p:nvPr/>
        </p:nvSpPr>
        <p:spPr bwMode="auto">
          <a:xfrm>
            <a:off x="1928813" y="4772025"/>
            <a:ext cx="325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2000">
                <a:latin typeface="Tw Cen MT" pitchFamily="-109" charset="-18"/>
              </a:rPr>
              <a:t>2</a:t>
            </a:r>
          </a:p>
        </p:txBody>
      </p:sp>
      <p:sp>
        <p:nvSpPr>
          <p:cNvPr id="18450" name="TextBox 57"/>
          <p:cNvSpPr txBox="1">
            <a:spLocks noChangeArrowheads="1"/>
          </p:cNvSpPr>
          <p:nvPr/>
        </p:nvSpPr>
        <p:spPr bwMode="auto">
          <a:xfrm>
            <a:off x="2143125" y="5700713"/>
            <a:ext cx="325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2000">
                <a:latin typeface="Tw Cen MT" pitchFamily="-109" charset="-18"/>
              </a:rPr>
              <a:t>3</a:t>
            </a:r>
          </a:p>
        </p:txBody>
      </p:sp>
      <p:sp>
        <p:nvSpPr>
          <p:cNvPr id="26" name="Oval 25"/>
          <p:cNvSpPr/>
          <p:nvPr/>
        </p:nvSpPr>
        <p:spPr>
          <a:xfrm>
            <a:off x="3071813" y="5129213"/>
            <a:ext cx="1214437"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a:solidFill>
                  <a:schemeClr val="tx1"/>
                </a:solidFill>
                <a:latin typeface="Arial" charset="0"/>
                <a:ea typeface="ＭＳ Ｐゴシック" pitchFamily="-109" charset="-128"/>
                <a:cs typeface="Arial" charset="0"/>
              </a:rPr>
              <a:t>Server</a:t>
            </a:r>
            <a:r>
              <a:rPr lang="en-GB" sz="1400" b="1" baseline="-25000">
                <a:solidFill>
                  <a:schemeClr val="tx1"/>
                </a:solidFill>
                <a:latin typeface="Arial" charset="0"/>
                <a:ea typeface="ＭＳ Ｐゴシック" pitchFamily="-109" charset="-128"/>
                <a:cs typeface="Arial" charset="0"/>
              </a:rPr>
              <a:t>B</a:t>
            </a:r>
          </a:p>
        </p:txBody>
      </p:sp>
      <p:sp>
        <p:nvSpPr>
          <p:cNvPr id="154" name="Rectangular Callout 153"/>
          <p:cNvSpPr/>
          <p:nvPr/>
        </p:nvSpPr>
        <p:spPr>
          <a:xfrm flipH="1" flipV="1">
            <a:off x="6000750" y="2700338"/>
            <a:ext cx="1571625" cy="1214437"/>
          </a:xfrm>
          <a:prstGeom prst="wedgeRectCallout">
            <a:avLst>
              <a:gd name="adj1" fmla="val -63195"/>
              <a:gd name="adj2" fmla="val 73167"/>
            </a:avLst>
          </a:prstGeom>
          <a:no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55" name="Rectangular Callout 154"/>
          <p:cNvSpPr/>
          <p:nvPr/>
        </p:nvSpPr>
        <p:spPr>
          <a:xfrm flipH="1">
            <a:off x="6000750" y="3914775"/>
            <a:ext cx="1571625" cy="1214438"/>
          </a:xfrm>
          <a:prstGeom prst="wedgeRectCallout">
            <a:avLst>
              <a:gd name="adj1" fmla="val -63195"/>
              <a:gd name="adj2" fmla="val 73167"/>
            </a:avLst>
          </a:prstGeom>
          <a:no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57" name="Rectangle 156"/>
          <p:cNvSpPr/>
          <p:nvPr/>
        </p:nvSpPr>
        <p:spPr>
          <a:xfrm>
            <a:off x="5214938" y="3128963"/>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58" name="Rectangle 157"/>
          <p:cNvSpPr/>
          <p:nvPr/>
        </p:nvSpPr>
        <p:spPr>
          <a:xfrm>
            <a:off x="5429250" y="3057525"/>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59" name="Rectangle 158"/>
          <p:cNvSpPr/>
          <p:nvPr/>
        </p:nvSpPr>
        <p:spPr>
          <a:xfrm>
            <a:off x="5500688" y="3486150"/>
            <a:ext cx="214312"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0" name="Rectangle 159"/>
          <p:cNvSpPr/>
          <p:nvPr/>
        </p:nvSpPr>
        <p:spPr>
          <a:xfrm>
            <a:off x="5072063" y="3343275"/>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1" name="Rectangle 160"/>
          <p:cNvSpPr/>
          <p:nvPr/>
        </p:nvSpPr>
        <p:spPr>
          <a:xfrm>
            <a:off x="5286375" y="3486150"/>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2" name="Rectangle 161"/>
          <p:cNvSpPr/>
          <p:nvPr/>
        </p:nvSpPr>
        <p:spPr>
          <a:xfrm>
            <a:off x="5357813" y="4200525"/>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3" name="Rectangle 162"/>
          <p:cNvSpPr/>
          <p:nvPr/>
        </p:nvSpPr>
        <p:spPr>
          <a:xfrm>
            <a:off x="5572125" y="4057650"/>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4" name="Rectangle 163"/>
          <p:cNvSpPr/>
          <p:nvPr/>
        </p:nvSpPr>
        <p:spPr>
          <a:xfrm>
            <a:off x="5572125" y="4414838"/>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5" name="Rectangle 164"/>
          <p:cNvSpPr/>
          <p:nvPr/>
        </p:nvSpPr>
        <p:spPr>
          <a:xfrm>
            <a:off x="5143500" y="4414838"/>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6" name="Rectangle 165"/>
          <p:cNvSpPr/>
          <p:nvPr/>
        </p:nvSpPr>
        <p:spPr>
          <a:xfrm>
            <a:off x="5429250" y="4629150"/>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2" name="Isosceles Triangle 171"/>
          <p:cNvSpPr/>
          <p:nvPr/>
        </p:nvSpPr>
        <p:spPr>
          <a:xfrm>
            <a:off x="6357938" y="3057525"/>
            <a:ext cx="357187" cy="214313"/>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3" name="Isosceles Triangle 172"/>
          <p:cNvSpPr/>
          <p:nvPr/>
        </p:nvSpPr>
        <p:spPr>
          <a:xfrm>
            <a:off x="6510338" y="3128963"/>
            <a:ext cx="357187" cy="214312"/>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4" name="Isosceles Triangle 173"/>
          <p:cNvSpPr/>
          <p:nvPr/>
        </p:nvSpPr>
        <p:spPr>
          <a:xfrm>
            <a:off x="6662738" y="3200400"/>
            <a:ext cx="357187" cy="214313"/>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5" name="Isosceles Triangle 174"/>
          <p:cNvSpPr/>
          <p:nvPr/>
        </p:nvSpPr>
        <p:spPr>
          <a:xfrm>
            <a:off x="6815138" y="3343275"/>
            <a:ext cx="357187" cy="214313"/>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6" name="Isosceles Triangle 175"/>
          <p:cNvSpPr/>
          <p:nvPr/>
        </p:nvSpPr>
        <p:spPr>
          <a:xfrm>
            <a:off x="6929438" y="3486150"/>
            <a:ext cx="357187" cy="214313"/>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nvGrpSpPr>
          <p:cNvPr id="2" name="Group 188"/>
          <p:cNvGrpSpPr/>
          <p:nvPr/>
        </p:nvGrpSpPr>
        <p:grpSpPr>
          <a:xfrm>
            <a:off x="6215074" y="3986206"/>
            <a:ext cx="71438" cy="285752"/>
            <a:chOff x="6429388" y="2714620"/>
            <a:chExt cx="214314" cy="642942"/>
          </a:xfrm>
          <a:solidFill>
            <a:schemeClr val="bg1">
              <a:lumMod val="85000"/>
            </a:schemeClr>
          </a:solidFill>
        </p:grpSpPr>
        <p:sp>
          <p:nvSpPr>
            <p:cNvPr id="187" name="Isosceles Triangle 186"/>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88" name="Rectangle 187"/>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3" name="Group 189"/>
          <p:cNvGrpSpPr/>
          <p:nvPr/>
        </p:nvGrpSpPr>
        <p:grpSpPr>
          <a:xfrm>
            <a:off x="6286512" y="3986206"/>
            <a:ext cx="71438" cy="285752"/>
            <a:chOff x="6429388" y="2714620"/>
            <a:chExt cx="214314" cy="642942"/>
          </a:xfrm>
          <a:solidFill>
            <a:schemeClr val="bg1">
              <a:lumMod val="85000"/>
            </a:schemeClr>
          </a:solidFill>
        </p:grpSpPr>
        <p:sp>
          <p:nvSpPr>
            <p:cNvPr id="191" name="Isosceles Triangle 190"/>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92" name="Rectangle 191"/>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4" name="Group 192"/>
          <p:cNvGrpSpPr/>
          <p:nvPr/>
        </p:nvGrpSpPr>
        <p:grpSpPr>
          <a:xfrm>
            <a:off x="6357950" y="3986206"/>
            <a:ext cx="71438" cy="285752"/>
            <a:chOff x="6429388" y="2714620"/>
            <a:chExt cx="214314" cy="642942"/>
          </a:xfrm>
          <a:solidFill>
            <a:schemeClr val="bg1">
              <a:lumMod val="85000"/>
            </a:schemeClr>
          </a:solidFill>
        </p:grpSpPr>
        <p:sp>
          <p:nvSpPr>
            <p:cNvPr id="194" name="Isosceles Triangle 193"/>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95" name="Rectangle 194"/>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5" name="Group 195"/>
          <p:cNvGrpSpPr/>
          <p:nvPr/>
        </p:nvGrpSpPr>
        <p:grpSpPr>
          <a:xfrm>
            <a:off x="6429388" y="3986206"/>
            <a:ext cx="71438" cy="285752"/>
            <a:chOff x="6429388" y="2714620"/>
            <a:chExt cx="214314" cy="642942"/>
          </a:xfrm>
          <a:solidFill>
            <a:schemeClr val="bg1">
              <a:lumMod val="85000"/>
            </a:schemeClr>
          </a:solidFill>
        </p:grpSpPr>
        <p:sp>
          <p:nvSpPr>
            <p:cNvPr id="197" name="Isosceles Triangle 196"/>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98" name="Rectangle 197"/>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6" name="Group 198"/>
          <p:cNvGrpSpPr/>
          <p:nvPr/>
        </p:nvGrpSpPr>
        <p:grpSpPr>
          <a:xfrm>
            <a:off x="6500826" y="3986206"/>
            <a:ext cx="71438" cy="285752"/>
            <a:chOff x="6429388" y="2714620"/>
            <a:chExt cx="214314" cy="642942"/>
          </a:xfrm>
          <a:solidFill>
            <a:schemeClr val="bg1">
              <a:lumMod val="85000"/>
            </a:schemeClr>
          </a:solidFill>
        </p:grpSpPr>
        <p:sp>
          <p:nvSpPr>
            <p:cNvPr id="200" name="Isosceles Triangle 199"/>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01" name="Rectangle 200"/>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8" name="Group 201"/>
          <p:cNvGrpSpPr/>
          <p:nvPr/>
        </p:nvGrpSpPr>
        <p:grpSpPr>
          <a:xfrm>
            <a:off x="6572264" y="3986206"/>
            <a:ext cx="71438" cy="285752"/>
            <a:chOff x="6429388" y="2714620"/>
            <a:chExt cx="214314" cy="642942"/>
          </a:xfrm>
          <a:solidFill>
            <a:schemeClr val="bg1">
              <a:lumMod val="85000"/>
            </a:schemeClr>
          </a:solidFill>
        </p:grpSpPr>
        <p:sp>
          <p:nvSpPr>
            <p:cNvPr id="203" name="Isosceles Triangle 202"/>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04" name="Rectangle 203"/>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9" name="Group 204"/>
          <p:cNvGrpSpPr/>
          <p:nvPr/>
        </p:nvGrpSpPr>
        <p:grpSpPr>
          <a:xfrm>
            <a:off x="6448438" y="4057644"/>
            <a:ext cx="71438" cy="285752"/>
            <a:chOff x="6429388" y="2714620"/>
            <a:chExt cx="214314" cy="642942"/>
          </a:xfrm>
          <a:solidFill>
            <a:schemeClr val="bg1">
              <a:lumMod val="85000"/>
            </a:schemeClr>
          </a:solidFill>
        </p:grpSpPr>
        <p:sp>
          <p:nvSpPr>
            <p:cNvPr id="206" name="Isosceles Triangle 205"/>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07" name="Rectangle 206"/>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0" name="Group 207"/>
          <p:cNvGrpSpPr/>
          <p:nvPr/>
        </p:nvGrpSpPr>
        <p:grpSpPr>
          <a:xfrm>
            <a:off x="6519876" y="4057644"/>
            <a:ext cx="71438" cy="285752"/>
            <a:chOff x="6429388" y="2714620"/>
            <a:chExt cx="214314" cy="642942"/>
          </a:xfrm>
          <a:solidFill>
            <a:schemeClr val="bg1">
              <a:lumMod val="85000"/>
            </a:schemeClr>
          </a:solidFill>
        </p:grpSpPr>
        <p:sp>
          <p:nvSpPr>
            <p:cNvPr id="209" name="Isosceles Triangle 208"/>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10" name="Rectangle 209"/>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1" name="Group 210"/>
          <p:cNvGrpSpPr/>
          <p:nvPr/>
        </p:nvGrpSpPr>
        <p:grpSpPr>
          <a:xfrm>
            <a:off x="6591314" y="4057644"/>
            <a:ext cx="71438" cy="285752"/>
            <a:chOff x="6429388" y="2714620"/>
            <a:chExt cx="214314" cy="642942"/>
          </a:xfrm>
          <a:solidFill>
            <a:schemeClr val="bg1">
              <a:lumMod val="85000"/>
            </a:schemeClr>
          </a:solidFill>
        </p:grpSpPr>
        <p:sp>
          <p:nvSpPr>
            <p:cNvPr id="212" name="Isosceles Triangle 211"/>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13" name="Rectangle 212"/>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2" name="Group 213"/>
          <p:cNvGrpSpPr/>
          <p:nvPr/>
        </p:nvGrpSpPr>
        <p:grpSpPr>
          <a:xfrm>
            <a:off x="6662752" y="4057644"/>
            <a:ext cx="71438" cy="285752"/>
            <a:chOff x="6429388" y="2714620"/>
            <a:chExt cx="214314" cy="642942"/>
          </a:xfrm>
          <a:solidFill>
            <a:schemeClr val="bg1">
              <a:lumMod val="85000"/>
            </a:schemeClr>
          </a:solidFill>
        </p:grpSpPr>
        <p:sp>
          <p:nvSpPr>
            <p:cNvPr id="215" name="Isosceles Triangle 214"/>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16" name="Rectangle 215"/>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3" name="Group 216"/>
          <p:cNvGrpSpPr/>
          <p:nvPr/>
        </p:nvGrpSpPr>
        <p:grpSpPr>
          <a:xfrm>
            <a:off x="6734190" y="4057644"/>
            <a:ext cx="71438" cy="285752"/>
            <a:chOff x="6429388" y="2714620"/>
            <a:chExt cx="214314" cy="642942"/>
          </a:xfrm>
          <a:solidFill>
            <a:schemeClr val="bg1">
              <a:lumMod val="85000"/>
            </a:schemeClr>
          </a:solidFill>
        </p:grpSpPr>
        <p:sp>
          <p:nvSpPr>
            <p:cNvPr id="218" name="Isosceles Triangle 217"/>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19" name="Rectangle 218"/>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5" name="Group 219"/>
          <p:cNvGrpSpPr/>
          <p:nvPr/>
        </p:nvGrpSpPr>
        <p:grpSpPr>
          <a:xfrm>
            <a:off x="6805628" y="4057644"/>
            <a:ext cx="71438" cy="285752"/>
            <a:chOff x="6429388" y="2714620"/>
            <a:chExt cx="214314" cy="642942"/>
          </a:xfrm>
          <a:solidFill>
            <a:schemeClr val="bg1">
              <a:lumMod val="85000"/>
            </a:schemeClr>
          </a:solidFill>
        </p:grpSpPr>
        <p:sp>
          <p:nvSpPr>
            <p:cNvPr id="221" name="Isosceles Triangle 220"/>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22" name="Rectangle 221"/>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6" name="Group 222"/>
          <p:cNvGrpSpPr/>
          <p:nvPr/>
        </p:nvGrpSpPr>
        <p:grpSpPr>
          <a:xfrm>
            <a:off x="6215074" y="4343396"/>
            <a:ext cx="71438" cy="285752"/>
            <a:chOff x="6429388" y="2714620"/>
            <a:chExt cx="214314" cy="642942"/>
          </a:xfrm>
          <a:solidFill>
            <a:schemeClr val="bg1">
              <a:lumMod val="85000"/>
            </a:schemeClr>
          </a:solidFill>
        </p:grpSpPr>
        <p:sp>
          <p:nvSpPr>
            <p:cNvPr id="224" name="Isosceles Triangle 223"/>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25" name="Rectangle 224"/>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7" name="Group 225"/>
          <p:cNvGrpSpPr/>
          <p:nvPr/>
        </p:nvGrpSpPr>
        <p:grpSpPr>
          <a:xfrm>
            <a:off x="6286512" y="4343396"/>
            <a:ext cx="71438" cy="285752"/>
            <a:chOff x="6429388" y="2714620"/>
            <a:chExt cx="214314" cy="642942"/>
          </a:xfrm>
          <a:solidFill>
            <a:schemeClr val="bg1">
              <a:lumMod val="85000"/>
            </a:schemeClr>
          </a:solidFill>
        </p:grpSpPr>
        <p:sp>
          <p:nvSpPr>
            <p:cNvPr id="227" name="Isosceles Triangle 226"/>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28" name="Rectangle 227"/>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8" name="Group 228"/>
          <p:cNvGrpSpPr/>
          <p:nvPr/>
        </p:nvGrpSpPr>
        <p:grpSpPr>
          <a:xfrm>
            <a:off x="6357950" y="4343396"/>
            <a:ext cx="71438" cy="285752"/>
            <a:chOff x="6429388" y="2714620"/>
            <a:chExt cx="214314" cy="642942"/>
          </a:xfrm>
          <a:solidFill>
            <a:schemeClr val="bg1">
              <a:lumMod val="85000"/>
            </a:schemeClr>
          </a:solidFill>
        </p:grpSpPr>
        <p:sp>
          <p:nvSpPr>
            <p:cNvPr id="230" name="Isosceles Triangle 229"/>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31" name="Rectangle 230"/>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9" name="Group 231"/>
          <p:cNvGrpSpPr/>
          <p:nvPr/>
        </p:nvGrpSpPr>
        <p:grpSpPr>
          <a:xfrm>
            <a:off x="6429388" y="4343396"/>
            <a:ext cx="71438" cy="285752"/>
            <a:chOff x="6429388" y="2714620"/>
            <a:chExt cx="214314" cy="642942"/>
          </a:xfrm>
          <a:solidFill>
            <a:schemeClr val="bg1">
              <a:lumMod val="85000"/>
            </a:schemeClr>
          </a:solidFill>
        </p:grpSpPr>
        <p:sp>
          <p:nvSpPr>
            <p:cNvPr id="233" name="Isosceles Triangle 232"/>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34" name="Rectangle 233"/>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0" name="Group 234"/>
          <p:cNvGrpSpPr/>
          <p:nvPr/>
        </p:nvGrpSpPr>
        <p:grpSpPr>
          <a:xfrm>
            <a:off x="6500826" y="4343396"/>
            <a:ext cx="71438" cy="285752"/>
            <a:chOff x="6429388" y="2714620"/>
            <a:chExt cx="214314" cy="642942"/>
          </a:xfrm>
          <a:solidFill>
            <a:schemeClr val="bg1">
              <a:lumMod val="85000"/>
            </a:schemeClr>
          </a:solidFill>
        </p:grpSpPr>
        <p:sp>
          <p:nvSpPr>
            <p:cNvPr id="236" name="Isosceles Triangle 235"/>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37" name="Rectangle 236"/>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1" name="Group 237"/>
          <p:cNvGrpSpPr/>
          <p:nvPr/>
        </p:nvGrpSpPr>
        <p:grpSpPr>
          <a:xfrm>
            <a:off x="6572264" y="4343396"/>
            <a:ext cx="71438" cy="285752"/>
            <a:chOff x="6429388" y="2714620"/>
            <a:chExt cx="214314" cy="642942"/>
          </a:xfrm>
          <a:solidFill>
            <a:schemeClr val="bg1">
              <a:lumMod val="85000"/>
            </a:schemeClr>
          </a:solidFill>
        </p:grpSpPr>
        <p:sp>
          <p:nvSpPr>
            <p:cNvPr id="239" name="Isosceles Triangle 238"/>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40" name="Rectangle 239"/>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2" name="Group 240"/>
          <p:cNvGrpSpPr/>
          <p:nvPr/>
        </p:nvGrpSpPr>
        <p:grpSpPr>
          <a:xfrm>
            <a:off x="6448438" y="4414834"/>
            <a:ext cx="71438" cy="285752"/>
            <a:chOff x="6429388" y="2714620"/>
            <a:chExt cx="214314" cy="642942"/>
          </a:xfrm>
          <a:solidFill>
            <a:schemeClr val="bg1">
              <a:lumMod val="85000"/>
            </a:schemeClr>
          </a:solidFill>
        </p:grpSpPr>
        <p:sp>
          <p:nvSpPr>
            <p:cNvPr id="242" name="Isosceles Triangle 241"/>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43" name="Rectangle 242"/>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3" name="Group 243"/>
          <p:cNvGrpSpPr/>
          <p:nvPr/>
        </p:nvGrpSpPr>
        <p:grpSpPr>
          <a:xfrm>
            <a:off x="6519876" y="4414834"/>
            <a:ext cx="71438" cy="285752"/>
            <a:chOff x="6429388" y="2714620"/>
            <a:chExt cx="214314" cy="642942"/>
          </a:xfrm>
          <a:solidFill>
            <a:schemeClr val="bg1">
              <a:lumMod val="85000"/>
            </a:schemeClr>
          </a:solidFill>
        </p:grpSpPr>
        <p:sp>
          <p:nvSpPr>
            <p:cNvPr id="245" name="Isosceles Triangle 244"/>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46" name="Rectangle 245"/>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4" name="Group 246"/>
          <p:cNvGrpSpPr/>
          <p:nvPr/>
        </p:nvGrpSpPr>
        <p:grpSpPr>
          <a:xfrm>
            <a:off x="6591314" y="4414834"/>
            <a:ext cx="71438" cy="285752"/>
            <a:chOff x="6429388" y="2714620"/>
            <a:chExt cx="214314" cy="642942"/>
          </a:xfrm>
          <a:solidFill>
            <a:schemeClr val="bg1">
              <a:lumMod val="85000"/>
            </a:schemeClr>
          </a:solidFill>
        </p:grpSpPr>
        <p:sp>
          <p:nvSpPr>
            <p:cNvPr id="248" name="Isosceles Triangle 247"/>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49" name="Rectangle 248"/>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5" name="Group 249"/>
          <p:cNvGrpSpPr/>
          <p:nvPr/>
        </p:nvGrpSpPr>
        <p:grpSpPr>
          <a:xfrm>
            <a:off x="6662752" y="4414834"/>
            <a:ext cx="71438" cy="285752"/>
            <a:chOff x="6429388" y="2714620"/>
            <a:chExt cx="214314" cy="642942"/>
          </a:xfrm>
          <a:solidFill>
            <a:schemeClr val="bg1">
              <a:lumMod val="85000"/>
            </a:schemeClr>
          </a:solidFill>
        </p:grpSpPr>
        <p:sp>
          <p:nvSpPr>
            <p:cNvPr id="251" name="Isosceles Triangle 250"/>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52" name="Rectangle 251"/>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9" name="Group 252"/>
          <p:cNvGrpSpPr/>
          <p:nvPr/>
        </p:nvGrpSpPr>
        <p:grpSpPr>
          <a:xfrm>
            <a:off x="6734190" y="4414834"/>
            <a:ext cx="71438" cy="285752"/>
            <a:chOff x="6429388" y="2714620"/>
            <a:chExt cx="214314" cy="642942"/>
          </a:xfrm>
          <a:solidFill>
            <a:schemeClr val="bg1">
              <a:lumMod val="85000"/>
            </a:schemeClr>
          </a:solidFill>
        </p:grpSpPr>
        <p:sp>
          <p:nvSpPr>
            <p:cNvPr id="254" name="Isosceles Triangle 253"/>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55" name="Rectangle 254"/>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30" name="Group 255"/>
          <p:cNvGrpSpPr/>
          <p:nvPr/>
        </p:nvGrpSpPr>
        <p:grpSpPr>
          <a:xfrm>
            <a:off x="6805628" y="4414834"/>
            <a:ext cx="71438" cy="285752"/>
            <a:chOff x="6429388" y="2714620"/>
            <a:chExt cx="214314" cy="642942"/>
          </a:xfrm>
          <a:solidFill>
            <a:schemeClr val="bg1">
              <a:lumMod val="85000"/>
            </a:schemeClr>
          </a:solidFill>
        </p:grpSpPr>
        <p:sp>
          <p:nvSpPr>
            <p:cNvPr id="257" name="Isosceles Triangle 256"/>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58" name="Rectangle 257"/>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sp>
        <p:nvSpPr>
          <p:cNvPr id="259" name="Rectangle 258"/>
          <p:cNvSpPr/>
          <p:nvPr/>
        </p:nvSpPr>
        <p:spPr>
          <a:xfrm>
            <a:off x="5715000" y="4271963"/>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31" name="Title 30"/>
          <p:cNvSpPr>
            <a:spLocks noGrp="1"/>
          </p:cNvSpPr>
          <p:nvPr>
            <p:ph type="title"/>
          </p:nvPr>
        </p:nvSpPr>
        <p:spPr/>
        <p:txBody>
          <a:bodyPr/>
          <a:lstStyle/>
          <a:p>
            <a:r>
              <a:rPr lang="en-US" dirty="0" smtClean="0"/>
              <a:t>Game Regions</a:t>
            </a:r>
            <a:endParaRPr lang="en-US" dirty="0"/>
          </a:p>
        </p:txBody>
      </p:sp>
    </p:spTree>
    <p:extLst>
      <p:ext uri="{BB962C8B-B14F-4D97-AF65-F5344CB8AC3E}">
        <p14:creationId xmlns:p14="http://schemas.microsoft.com/office/powerpoint/2010/main" val="2315526837"/>
      </p:ext>
    </p:extLst>
  </p:cSld>
  <p:clrMapOvr>
    <a:masterClrMapping/>
  </p:clrMapOvr>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178"/>
          <p:cNvGrpSpPr>
            <a:grpSpLocks/>
          </p:cNvGrpSpPr>
          <p:nvPr/>
        </p:nvGrpSpPr>
        <p:grpSpPr bwMode="auto">
          <a:xfrm>
            <a:off x="7351713" y="4914900"/>
            <a:ext cx="1428750" cy="1714500"/>
            <a:chOff x="4786314" y="4000504"/>
            <a:chExt cx="1428760" cy="1714512"/>
          </a:xfrm>
        </p:grpSpPr>
        <p:sp>
          <p:nvSpPr>
            <p:cNvPr id="181" name="Oval 180"/>
            <p:cNvSpPr/>
            <p:nvPr/>
          </p:nvSpPr>
          <p:spPr>
            <a:xfrm>
              <a:off x="4786314" y="4857760"/>
              <a:ext cx="1214445" cy="857256"/>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a:solidFill>
                    <a:schemeClr val="tx1"/>
                  </a:solidFill>
                  <a:latin typeface="Arial" charset="0"/>
                  <a:ea typeface="ＭＳ Ｐゴシック" pitchFamily="-109" charset="-128"/>
                  <a:cs typeface="Arial" charset="0"/>
                </a:rPr>
                <a:t>Server</a:t>
              </a:r>
              <a:r>
                <a:rPr lang="en-GB" sz="1400" b="1" baseline="-25000">
                  <a:solidFill>
                    <a:schemeClr val="tx1"/>
                  </a:solidFill>
                  <a:latin typeface="Arial" charset="0"/>
                  <a:ea typeface="ＭＳ Ｐゴシック" pitchFamily="-109" charset="-128"/>
                  <a:cs typeface="Arial" charset="0"/>
                </a:rPr>
                <a:t>C</a:t>
              </a:r>
            </a:p>
          </p:txBody>
        </p:sp>
        <p:sp>
          <p:nvSpPr>
            <p:cNvPr id="180" name="Rectangular Callout 179"/>
            <p:cNvSpPr/>
            <p:nvPr/>
          </p:nvSpPr>
          <p:spPr>
            <a:xfrm>
              <a:off x="5572131" y="4000504"/>
              <a:ext cx="642943" cy="652468"/>
            </a:xfrm>
            <a:prstGeom prst="wedgeRectCallout">
              <a:avLst>
                <a:gd name="adj1" fmla="val -64902"/>
                <a:gd name="adj2" fmla="val 80641"/>
              </a:avLst>
            </a:prstGeom>
            <a:solidFill>
              <a:schemeClr val="bg1"/>
            </a:solid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nvGrpSpPr>
            <p:cNvPr id="3" name="Group 114"/>
            <p:cNvGrpSpPr/>
            <p:nvPr/>
          </p:nvGrpSpPr>
          <p:grpSpPr>
            <a:xfrm>
              <a:off x="5715022" y="4143389"/>
              <a:ext cx="357191" cy="357191"/>
              <a:chOff x="6000760" y="3929066"/>
              <a:chExt cx="428628" cy="428628"/>
            </a:xfrm>
            <a:solidFill>
              <a:schemeClr val="bg1">
                <a:lumMod val="85000"/>
              </a:schemeClr>
            </a:solidFill>
          </p:grpSpPr>
          <p:sp>
            <p:nvSpPr>
              <p:cNvPr id="183" name="Rectangle 182"/>
              <p:cNvSpPr/>
              <p:nvPr/>
            </p:nvSpPr>
            <p:spPr>
              <a:xfrm>
                <a:off x="6072198" y="4000504"/>
                <a:ext cx="285752" cy="285752"/>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84" name="Oval 183"/>
              <p:cNvSpPr/>
              <p:nvPr/>
            </p:nvSpPr>
            <p:spPr>
              <a:xfrm>
                <a:off x="6000760" y="3929066"/>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85" name="Oval 184"/>
              <p:cNvSpPr/>
              <p:nvPr/>
            </p:nvSpPr>
            <p:spPr>
              <a:xfrm>
                <a:off x="6286512" y="3929066"/>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86" name="Oval 185"/>
              <p:cNvSpPr/>
              <p:nvPr/>
            </p:nvSpPr>
            <p:spPr>
              <a:xfrm>
                <a:off x="6286512" y="4214818"/>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89" name="Oval 188"/>
              <p:cNvSpPr/>
              <p:nvPr/>
            </p:nvSpPr>
            <p:spPr>
              <a:xfrm>
                <a:off x="6000760" y="4214818"/>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grpSp>
        <p:nvGrpSpPr>
          <p:cNvPr id="20483" name="Group 149"/>
          <p:cNvGrpSpPr>
            <a:grpSpLocks/>
          </p:cNvGrpSpPr>
          <p:nvPr/>
        </p:nvGrpSpPr>
        <p:grpSpPr bwMode="auto">
          <a:xfrm>
            <a:off x="7137400" y="4914900"/>
            <a:ext cx="1428750" cy="1714500"/>
            <a:chOff x="4786314" y="4000504"/>
            <a:chExt cx="1428760" cy="1714512"/>
          </a:xfrm>
        </p:grpSpPr>
        <p:sp>
          <p:nvSpPr>
            <p:cNvPr id="151" name="Rectangular Callout 150"/>
            <p:cNvSpPr/>
            <p:nvPr/>
          </p:nvSpPr>
          <p:spPr>
            <a:xfrm>
              <a:off x="5572133" y="4000504"/>
              <a:ext cx="642941" cy="652468"/>
            </a:xfrm>
            <a:prstGeom prst="wedgeRectCallout">
              <a:avLst>
                <a:gd name="adj1" fmla="val -64902"/>
                <a:gd name="adj2" fmla="val 80641"/>
              </a:avLst>
            </a:prstGeom>
            <a:solidFill>
              <a:schemeClr val="bg1"/>
            </a:solid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52" name="Oval 151"/>
            <p:cNvSpPr/>
            <p:nvPr/>
          </p:nvSpPr>
          <p:spPr>
            <a:xfrm>
              <a:off x="4786314" y="4857760"/>
              <a:ext cx="1214447" cy="857256"/>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a:solidFill>
                    <a:schemeClr val="tx1"/>
                  </a:solidFill>
                  <a:latin typeface="Arial" charset="0"/>
                  <a:ea typeface="ＭＳ Ｐゴシック" pitchFamily="-109" charset="-128"/>
                  <a:cs typeface="Arial" charset="0"/>
                </a:rPr>
                <a:t>Server</a:t>
              </a:r>
              <a:r>
                <a:rPr lang="en-GB" sz="1400" b="1" baseline="-25000">
                  <a:solidFill>
                    <a:schemeClr val="tx1"/>
                  </a:solidFill>
                  <a:latin typeface="Arial" charset="0"/>
                  <a:ea typeface="ＭＳ Ｐゴシック" pitchFamily="-109" charset="-128"/>
                  <a:cs typeface="Arial" charset="0"/>
                </a:rPr>
                <a:t>C</a:t>
              </a:r>
            </a:p>
          </p:txBody>
        </p:sp>
        <p:grpSp>
          <p:nvGrpSpPr>
            <p:cNvPr id="5" name="Group 114"/>
            <p:cNvGrpSpPr/>
            <p:nvPr/>
          </p:nvGrpSpPr>
          <p:grpSpPr>
            <a:xfrm>
              <a:off x="5715022" y="4143389"/>
              <a:ext cx="357191" cy="357191"/>
              <a:chOff x="6000760" y="3929066"/>
              <a:chExt cx="428628" cy="428628"/>
            </a:xfrm>
            <a:solidFill>
              <a:schemeClr val="bg1">
                <a:lumMod val="85000"/>
              </a:schemeClr>
            </a:solidFill>
          </p:grpSpPr>
          <p:sp>
            <p:nvSpPr>
              <p:cNvPr id="167" name="Rectangle 166"/>
              <p:cNvSpPr/>
              <p:nvPr/>
            </p:nvSpPr>
            <p:spPr>
              <a:xfrm>
                <a:off x="6072198" y="4000504"/>
                <a:ext cx="285752" cy="285752"/>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8" name="Oval 167"/>
              <p:cNvSpPr/>
              <p:nvPr/>
            </p:nvSpPr>
            <p:spPr>
              <a:xfrm>
                <a:off x="6000760" y="3929066"/>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9" name="Oval 168"/>
              <p:cNvSpPr/>
              <p:nvPr/>
            </p:nvSpPr>
            <p:spPr>
              <a:xfrm>
                <a:off x="6286512" y="3929066"/>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0" name="Oval 169"/>
              <p:cNvSpPr/>
              <p:nvPr/>
            </p:nvSpPr>
            <p:spPr>
              <a:xfrm>
                <a:off x="6286512" y="4214818"/>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1" name="Oval 170"/>
              <p:cNvSpPr/>
              <p:nvPr/>
            </p:nvSpPr>
            <p:spPr>
              <a:xfrm>
                <a:off x="6000760" y="4214818"/>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grpSp>
        <p:nvGrpSpPr>
          <p:cNvPr id="20484" name="Group 140"/>
          <p:cNvGrpSpPr>
            <a:grpSpLocks/>
          </p:cNvGrpSpPr>
          <p:nvPr/>
        </p:nvGrpSpPr>
        <p:grpSpPr bwMode="auto">
          <a:xfrm>
            <a:off x="6851650" y="4914900"/>
            <a:ext cx="1428750" cy="1714500"/>
            <a:chOff x="4786314" y="4000504"/>
            <a:chExt cx="1428760" cy="1714512"/>
          </a:xfrm>
        </p:grpSpPr>
        <p:sp>
          <p:nvSpPr>
            <p:cNvPr id="142" name="Rectangular Callout 141"/>
            <p:cNvSpPr/>
            <p:nvPr/>
          </p:nvSpPr>
          <p:spPr>
            <a:xfrm>
              <a:off x="5572133" y="4000504"/>
              <a:ext cx="642941" cy="652468"/>
            </a:xfrm>
            <a:prstGeom prst="wedgeRectCallout">
              <a:avLst>
                <a:gd name="adj1" fmla="val -64902"/>
                <a:gd name="adj2" fmla="val 80641"/>
              </a:avLst>
            </a:prstGeom>
            <a:solidFill>
              <a:schemeClr val="bg1"/>
            </a:solid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43" name="Oval 142"/>
            <p:cNvSpPr/>
            <p:nvPr/>
          </p:nvSpPr>
          <p:spPr>
            <a:xfrm>
              <a:off x="4786314" y="4857760"/>
              <a:ext cx="1214447" cy="857256"/>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a:solidFill>
                    <a:schemeClr val="tx1"/>
                  </a:solidFill>
                  <a:latin typeface="Arial" charset="0"/>
                  <a:ea typeface="ＭＳ Ｐゴシック" pitchFamily="-109" charset="-128"/>
                  <a:cs typeface="Arial" charset="0"/>
                </a:rPr>
                <a:t>Server</a:t>
              </a:r>
              <a:r>
                <a:rPr lang="en-GB" sz="1400" b="1" baseline="-25000">
                  <a:solidFill>
                    <a:schemeClr val="tx1"/>
                  </a:solidFill>
                  <a:latin typeface="Arial" charset="0"/>
                  <a:ea typeface="ＭＳ Ｐゴシック" pitchFamily="-109" charset="-128"/>
                  <a:cs typeface="Arial" charset="0"/>
                </a:rPr>
                <a:t>C</a:t>
              </a:r>
            </a:p>
          </p:txBody>
        </p:sp>
        <p:grpSp>
          <p:nvGrpSpPr>
            <p:cNvPr id="8" name="Group 114"/>
            <p:cNvGrpSpPr/>
            <p:nvPr/>
          </p:nvGrpSpPr>
          <p:grpSpPr>
            <a:xfrm>
              <a:off x="5715022" y="4143389"/>
              <a:ext cx="357191" cy="357191"/>
              <a:chOff x="6000760" y="3929066"/>
              <a:chExt cx="428628" cy="428628"/>
            </a:xfrm>
            <a:solidFill>
              <a:schemeClr val="bg1">
                <a:lumMod val="85000"/>
              </a:schemeClr>
            </a:solidFill>
          </p:grpSpPr>
          <p:sp>
            <p:nvSpPr>
              <p:cNvPr id="145" name="Rectangle 144"/>
              <p:cNvSpPr/>
              <p:nvPr/>
            </p:nvSpPr>
            <p:spPr>
              <a:xfrm>
                <a:off x="6072198" y="4000504"/>
                <a:ext cx="285752" cy="285752"/>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46" name="Oval 145"/>
              <p:cNvSpPr/>
              <p:nvPr/>
            </p:nvSpPr>
            <p:spPr>
              <a:xfrm>
                <a:off x="6000760" y="3929066"/>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47" name="Oval 146"/>
              <p:cNvSpPr/>
              <p:nvPr/>
            </p:nvSpPr>
            <p:spPr>
              <a:xfrm>
                <a:off x="6286512" y="3929066"/>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48" name="Oval 147"/>
              <p:cNvSpPr/>
              <p:nvPr/>
            </p:nvSpPr>
            <p:spPr>
              <a:xfrm>
                <a:off x="6286512" y="4214818"/>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49" name="Oval 148"/>
              <p:cNvSpPr/>
              <p:nvPr/>
            </p:nvSpPr>
            <p:spPr>
              <a:xfrm>
                <a:off x="6000760" y="4214818"/>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sp>
        <p:nvSpPr>
          <p:cNvPr id="156" name="Freeform 155"/>
          <p:cNvSpPr/>
          <p:nvPr/>
        </p:nvSpPr>
        <p:spPr>
          <a:xfrm>
            <a:off x="5029200" y="2362200"/>
            <a:ext cx="2673350" cy="2073275"/>
          </a:xfrm>
          <a:custGeom>
            <a:avLst/>
            <a:gdLst>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469900 w 2674095"/>
              <a:gd name="connsiteY26" fmla="*/ 1879600 h 2073333"/>
              <a:gd name="connsiteX27" fmla="*/ 558800 w 2674095"/>
              <a:gd name="connsiteY27" fmla="*/ 1917700 h 2073333"/>
              <a:gd name="connsiteX28" fmla="*/ 889000 w 2674095"/>
              <a:gd name="connsiteY28" fmla="*/ 1943100 h 2073333"/>
              <a:gd name="connsiteX29" fmla="*/ 990600 w 2674095"/>
              <a:gd name="connsiteY29" fmla="*/ 1968500 h 2073333"/>
              <a:gd name="connsiteX30" fmla="*/ 1054100 w 2674095"/>
              <a:gd name="connsiteY30" fmla="*/ 2006600 h 2073333"/>
              <a:gd name="connsiteX31" fmla="*/ 1092200 w 2674095"/>
              <a:gd name="connsiteY31" fmla="*/ 2019300 h 2073333"/>
              <a:gd name="connsiteX32" fmla="*/ 1181100 w 2674095"/>
              <a:gd name="connsiteY32" fmla="*/ 2057400 h 2073333"/>
              <a:gd name="connsiteX33" fmla="*/ 1308100 w 2674095"/>
              <a:gd name="connsiteY33" fmla="*/ 2070100 h 2073333"/>
              <a:gd name="connsiteX34" fmla="*/ 1943100 w 2674095"/>
              <a:gd name="connsiteY34" fmla="*/ 2057400 h 2073333"/>
              <a:gd name="connsiteX35" fmla="*/ 1981200 w 2674095"/>
              <a:gd name="connsiteY35" fmla="*/ 2019300 h 2073333"/>
              <a:gd name="connsiteX36" fmla="*/ 2019300 w 2674095"/>
              <a:gd name="connsiteY36" fmla="*/ 2006600 h 2073333"/>
              <a:gd name="connsiteX37" fmla="*/ 2057400 w 2674095"/>
              <a:gd name="connsiteY37" fmla="*/ 1968500 h 2073333"/>
              <a:gd name="connsiteX38" fmla="*/ 2273300 w 2674095"/>
              <a:gd name="connsiteY38" fmla="*/ 1854200 h 2073333"/>
              <a:gd name="connsiteX39" fmla="*/ 2324100 w 2674095"/>
              <a:gd name="connsiteY39" fmla="*/ 1816100 h 2073333"/>
              <a:gd name="connsiteX40" fmla="*/ 2374900 w 2674095"/>
              <a:gd name="connsiteY40" fmla="*/ 1714500 h 2073333"/>
              <a:gd name="connsiteX41" fmla="*/ 2387600 w 2674095"/>
              <a:gd name="connsiteY41" fmla="*/ 1549400 h 2073333"/>
              <a:gd name="connsiteX42" fmla="*/ 2438400 w 2674095"/>
              <a:gd name="connsiteY42" fmla="*/ 1498600 h 2073333"/>
              <a:gd name="connsiteX43" fmla="*/ 2616200 w 2674095"/>
              <a:gd name="connsiteY43" fmla="*/ 1422400 h 2073333"/>
              <a:gd name="connsiteX44" fmla="*/ 2641600 w 2674095"/>
              <a:gd name="connsiteY44" fmla="*/ 1371600 h 2073333"/>
              <a:gd name="connsiteX45" fmla="*/ 2667000 w 2674095"/>
              <a:gd name="connsiteY45" fmla="*/ 1130300 h 2073333"/>
              <a:gd name="connsiteX46" fmla="*/ 2641600 w 2674095"/>
              <a:gd name="connsiteY46" fmla="*/ 812800 h 2073333"/>
              <a:gd name="connsiteX47" fmla="*/ 2616200 w 2674095"/>
              <a:gd name="connsiteY47" fmla="*/ 774700 h 2073333"/>
              <a:gd name="connsiteX48" fmla="*/ 2590800 w 2674095"/>
              <a:gd name="connsiteY48" fmla="*/ 723900 h 2073333"/>
              <a:gd name="connsiteX49" fmla="*/ 2578100 w 2674095"/>
              <a:gd name="connsiteY49" fmla="*/ 673100 h 2073333"/>
              <a:gd name="connsiteX50" fmla="*/ 2527300 w 2674095"/>
              <a:gd name="connsiteY50" fmla="*/ 571500 h 2073333"/>
              <a:gd name="connsiteX51" fmla="*/ 2413000 w 2674095"/>
              <a:gd name="connsiteY51" fmla="*/ 469900 h 2073333"/>
              <a:gd name="connsiteX52" fmla="*/ 2298700 w 2674095"/>
              <a:gd name="connsiteY52" fmla="*/ 393700 h 2073333"/>
              <a:gd name="connsiteX53" fmla="*/ 2209800 w 2674095"/>
              <a:gd name="connsiteY53" fmla="*/ 266700 h 2073333"/>
              <a:gd name="connsiteX54" fmla="*/ 2197100 w 2674095"/>
              <a:gd name="connsiteY54" fmla="*/ 215900 h 2073333"/>
              <a:gd name="connsiteX55" fmla="*/ 2159000 w 2674095"/>
              <a:gd name="connsiteY55" fmla="*/ 190500 h 2073333"/>
              <a:gd name="connsiteX56" fmla="*/ 2019300 w 2674095"/>
              <a:gd name="connsiteY56" fmla="*/ 165100 h 2073333"/>
              <a:gd name="connsiteX57" fmla="*/ 1917700 w 2674095"/>
              <a:gd name="connsiteY57" fmla="*/ 139700 h 2073333"/>
              <a:gd name="connsiteX58" fmla="*/ 1879600 w 2674095"/>
              <a:gd name="connsiteY58" fmla="*/ 127000 h 2073333"/>
              <a:gd name="connsiteX59" fmla="*/ 1816100 w 2674095"/>
              <a:gd name="connsiteY59" fmla="*/ 114300 h 2073333"/>
              <a:gd name="connsiteX60" fmla="*/ 1727200 w 2674095"/>
              <a:gd name="connsiteY60" fmla="*/ 63500 h 2073333"/>
              <a:gd name="connsiteX61" fmla="*/ 1701800 w 2674095"/>
              <a:gd name="connsiteY61" fmla="*/ 25400 h 2073333"/>
              <a:gd name="connsiteX62" fmla="*/ 1625600 w 2674095"/>
              <a:gd name="connsiteY62" fmla="*/ 0 h 2073333"/>
              <a:gd name="connsiteX63" fmla="*/ 1409700 w 2674095"/>
              <a:gd name="connsiteY63" fmla="*/ 12700 h 2073333"/>
              <a:gd name="connsiteX64" fmla="*/ 1371600 w 2674095"/>
              <a:gd name="connsiteY64" fmla="*/ 38100 h 2073333"/>
              <a:gd name="connsiteX65" fmla="*/ 1295400 w 2674095"/>
              <a:gd name="connsiteY65" fmla="*/ 63500 h 2073333"/>
              <a:gd name="connsiteX66" fmla="*/ 1244600 w 2674095"/>
              <a:gd name="connsiteY66" fmla="*/ 101600 h 2073333"/>
              <a:gd name="connsiteX67" fmla="*/ 1143000 w 2674095"/>
              <a:gd name="connsiteY67" fmla="*/ 114300 h 2073333"/>
              <a:gd name="connsiteX68" fmla="*/ 1066800 w 2674095"/>
              <a:gd name="connsiteY68" fmla="*/ 152400 h 2073333"/>
              <a:gd name="connsiteX69" fmla="*/ 1028700 w 2674095"/>
              <a:gd name="connsiteY69"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1036646 w 2674095"/>
              <a:gd name="connsiteY26" fmla="*/ 1123944 h 2073333"/>
              <a:gd name="connsiteX27" fmla="*/ 558800 w 2674095"/>
              <a:gd name="connsiteY27" fmla="*/ 1917700 h 2073333"/>
              <a:gd name="connsiteX28" fmla="*/ 889000 w 2674095"/>
              <a:gd name="connsiteY28" fmla="*/ 1943100 h 2073333"/>
              <a:gd name="connsiteX29" fmla="*/ 990600 w 2674095"/>
              <a:gd name="connsiteY29" fmla="*/ 1968500 h 2073333"/>
              <a:gd name="connsiteX30" fmla="*/ 1054100 w 2674095"/>
              <a:gd name="connsiteY30" fmla="*/ 2006600 h 2073333"/>
              <a:gd name="connsiteX31" fmla="*/ 1092200 w 2674095"/>
              <a:gd name="connsiteY31" fmla="*/ 2019300 h 2073333"/>
              <a:gd name="connsiteX32" fmla="*/ 1181100 w 2674095"/>
              <a:gd name="connsiteY32" fmla="*/ 2057400 h 2073333"/>
              <a:gd name="connsiteX33" fmla="*/ 1308100 w 2674095"/>
              <a:gd name="connsiteY33" fmla="*/ 2070100 h 2073333"/>
              <a:gd name="connsiteX34" fmla="*/ 1943100 w 2674095"/>
              <a:gd name="connsiteY34" fmla="*/ 2057400 h 2073333"/>
              <a:gd name="connsiteX35" fmla="*/ 1981200 w 2674095"/>
              <a:gd name="connsiteY35" fmla="*/ 2019300 h 2073333"/>
              <a:gd name="connsiteX36" fmla="*/ 2019300 w 2674095"/>
              <a:gd name="connsiteY36" fmla="*/ 2006600 h 2073333"/>
              <a:gd name="connsiteX37" fmla="*/ 2057400 w 2674095"/>
              <a:gd name="connsiteY37" fmla="*/ 1968500 h 2073333"/>
              <a:gd name="connsiteX38" fmla="*/ 2273300 w 2674095"/>
              <a:gd name="connsiteY38" fmla="*/ 1854200 h 2073333"/>
              <a:gd name="connsiteX39" fmla="*/ 2324100 w 2674095"/>
              <a:gd name="connsiteY39" fmla="*/ 1816100 h 2073333"/>
              <a:gd name="connsiteX40" fmla="*/ 2374900 w 2674095"/>
              <a:gd name="connsiteY40" fmla="*/ 1714500 h 2073333"/>
              <a:gd name="connsiteX41" fmla="*/ 2387600 w 2674095"/>
              <a:gd name="connsiteY41" fmla="*/ 1549400 h 2073333"/>
              <a:gd name="connsiteX42" fmla="*/ 2438400 w 2674095"/>
              <a:gd name="connsiteY42" fmla="*/ 1498600 h 2073333"/>
              <a:gd name="connsiteX43" fmla="*/ 2616200 w 2674095"/>
              <a:gd name="connsiteY43" fmla="*/ 1422400 h 2073333"/>
              <a:gd name="connsiteX44" fmla="*/ 2641600 w 2674095"/>
              <a:gd name="connsiteY44" fmla="*/ 1371600 h 2073333"/>
              <a:gd name="connsiteX45" fmla="*/ 2667000 w 2674095"/>
              <a:gd name="connsiteY45" fmla="*/ 1130300 h 2073333"/>
              <a:gd name="connsiteX46" fmla="*/ 2641600 w 2674095"/>
              <a:gd name="connsiteY46" fmla="*/ 812800 h 2073333"/>
              <a:gd name="connsiteX47" fmla="*/ 2616200 w 2674095"/>
              <a:gd name="connsiteY47" fmla="*/ 774700 h 2073333"/>
              <a:gd name="connsiteX48" fmla="*/ 2590800 w 2674095"/>
              <a:gd name="connsiteY48" fmla="*/ 723900 h 2073333"/>
              <a:gd name="connsiteX49" fmla="*/ 2578100 w 2674095"/>
              <a:gd name="connsiteY49" fmla="*/ 673100 h 2073333"/>
              <a:gd name="connsiteX50" fmla="*/ 2527300 w 2674095"/>
              <a:gd name="connsiteY50" fmla="*/ 571500 h 2073333"/>
              <a:gd name="connsiteX51" fmla="*/ 2413000 w 2674095"/>
              <a:gd name="connsiteY51" fmla="*/ 469900 h 2073333"/>
              <a:gd name="connsiteX52" fmla="*/ 2298700 w 2674095"/>
              <a:gd name="connsiteY52" fmla="*/ 393700 h 2073333"/>
              <a:gd name="connsiteX53" fmla="*/ 2209800 w 2674095"/>
              <a:gd name="connsiteY53" fmla="*/ 266700 h 2073333"/>
              <a:gd name="connsiteX54" fmla="*/ 2197100 w 2674095"/>
              <a:gd name="connsiteY54" fmla="*/ 215900 h 2073333"/>
              <a:gd name="connsiteX55" fmla="*/ 2159000 w 2674095"/>
              <a:gd name="connsiteY55" fmla="*/ 190500 h 2073333"/>
              <a:gd name="connsiteX56" fmla="*/ 2019300 w 2674095"/>
              <a:gd name="connsiteY56" fmla="*/ 165100 h 2073333"/>
              <a:gd name="connsiteX57" fmla="*/ 1917700 w 2674095"/>
              <a:gd name="connsiteY57" fmla="*/ 139700 h 2073333"/>
              <a:gd name="connsiteX58" fmla="*/ 1879600 w 2674095"/>
              <a:gd name="connsiteY58" fmla="*/ 127000 h 2073333"/>
              <a:gd name="connsiteX59" fmla="*/ 1816100 w 2674095"/>
              <a:gd name="connsiteY59" fmla="*/ 114300 h 2073333"/>
              <a:gd name="connsiteX60" fmla="*/ 1727200 w 2674095"/>
              <a:gd name="connsiteY60" fmla="*/ 63500 h 2073333"/>
              <a:gd name="connsiteX61" fmla="*/ 1701800 w 2674095"/>
              <a:gd name="connsiteY61" fmla="*/ 25400 h 2073333"/>
              <a:gd name="connsiteX62" fmla="*/ 1625600 w 2674095"/>
              <a:gd name="connsiteY62" fmla="*/ 0 h 2073333"/>
              <a:gd name="connsiteX63" fmla="*/ 1409700 w 2674095"/>
              <a:gd name="connsiteY63" fmla="*/ 12700 h 2073333"/>
              <a:gd name="connsiteX64" fmla="*/ 1371600 w 2674095"/>
              <a:gd name="connsiteY64" fmla="*/ 38100 h 2073333"/>
              <a:gd name="connsiteX65" fmla="*/ 1295400 w 2674095"/>
              <a:gd name="connsiteY65" fmla="*/ 63500 h 2073333"/>
              <a:gd name="connsiteX66" fmla="*/ 1244600 w 2674095"/>
              <a:gd name="connsiteY66" fmla="*/ 101600 h 2073333"/>
              <a:gd name="connsiteX67" fmla="*/ 1143000 w 2674095"/>
              <a:gd name="connsiteY67" fmla="*/ 114300 h 2073333"/>
              <a:gd name="connsiteX68" fmla="*/ 1066800 w 2674095"/>
              <a:gd name="connsiteY68" fmla="*/ 152400 h 2073333"/>
              <a:gd name="connsiteX69" fmla="*/ 1028700 w 2674095"/>
              <a:gd name="connsiteY69"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536580 w 2674095"/>
              <a:gd name="connsiteY26" fmla="*/ 1766886 h 2073333"/>
              <a:gd name="connsiteX27" fmla="*/ 1036646 w 2674095"/>
              <a:gd name="connsiteY27" fmla="*/ 1123944 h 2073333"/>
              <a:gd name="connsiteX28" fmla="*/ 558800 w 2674095"/>
              <a:gd name="connsiteY28" fmla="*/ 1917700 h 2073333"/>
              <a:gd name="connsiteX29" fmla="*/ 889000 w 2674095"/>
              <a:gd name="connsiteY29" fmla="*/ 1943100 h 2073333"/>
              <a:gd name="connsiteX30" fmla="*/ 990600 w 2674095"/>
              <a:gd name="connsiteY30" fmla="*/ 1968500 h 2073333"/>
              <a:gd name="connsiteX31" fmla="*/ 1054100 w 2674095"/>
              <a:gd name="connsiteY31" fmla="*/ 2006600 h 2073333"/>
              <a:gd name="connsiteX32" fmla="*/ 1092200 w 2674095"/>
              <a:gd name="connsiteY32" fmla="*/ 2019300 h 2073333"/>
              <a:gd name="connsiteX33" fmla="*/ 1181100 w 2674095"/>
              <a:gd name="connsiteY33" fmla="*/ 2057400 h 2073333"/>
              <a:gd name="connsiteX34" fmla="*/ 1308100 w 2674095"/>
              <a:gd name="connsiteY34" fmla="*/ 2070100 h 2073333"/>
              <a:gd name="connsiteX35" fmla="*/ 1943100 w 2674095"/>
              <a:gd name="connsiteY35" fmla="*/ 2057400 h 2073333"/>
              <a:gd name="connsiteX36" fmla="*/ 1981200 w 2674095"/>
              <a:gd name="connsiteY36" fmla="*/ 2019300 h 2073333"/>
              <a:gd name="connsiteX37" fmla="*/ 2019300 w 2674095"/>
              <a:gd name="connsiteY37" fmla="*/ 2006600 h 2073333"/>
              <a:gd name="connsiteX38" fmla="*/ 2057400 w 2674095"/>
              <a:gd name="connsiteY38" fmla="*/ 1968500 h 2073333"/>
              <a:gd name="connsiteX39" fmla="*/ 2273300 w 2674095"/>
              <a:gd name="connsiteY39" fmla="*/ 1854200 h 2073333"/>
              <a:gd name="connsiteX40" fmla="*/ 2324100 w 2674095"/>
              <a:gd name="connsiteY40" fmla="*/ 1816100 h 2073333"/>
              <a:gd name="connsiteX41" fmla="*/ 2374900 w 2674095"/>
              <a:gd name="connsiteY41" fmla="*/ 1714500 h 2073333"/>
              <a:gd name="connsiteX42" fmla="*/ 2387600 w 2674095"/>
              <a:gd name="connsiteY42" fmla="*/ 1549400 h 2073333"/>
              <a:gd name="connsiteX43" fmla="*/ 2438400 w 2674095"/>
              <a:gd name="connsiteY43" fmla="*/ 1498600 h 2073333"/>
              <a:gd name="connsiteX44" fmla="*/ 2616200 w 2674095"/>
              <a:gd name="connsiteY44" fmla="*/ 1422400 h 2073333"/>
              <a:gd name="connsiteX45" fmla="*/ 2641600 w 2674095"/>
              <a:gd name="connsiteY45" fmla="*/ 1371600 h 2073333"/>
              <a:gd name="connsiteX46" fmla="*/ 2667000 w 2674095"/>
              <a:gd name="connsiteY46" fmla="*/ 1130300 h 2073333"/>
              <a:gd name="connsiteX47" fmla="*/ 2641600 w 2674095"/>
              <a:gd name="connsiteY47" fmla="*/ 812800 h 2073333"/>
              <a:gd name="connsiteX48" fmla="*/ 2616200 w 2674095"/>
              <a:gd name="connsiteY48" fmla="*/ 774700 h 2073333"/>
              <a:gd name="connsiteX49" fmla="*/ 2590800 w 2674095"/>
              <a:gd name="connsiteY49" fmla="*/ 723900 h 2073333"/>
              <a:gd name="connsiteX50" fmla="*/ 2578100 w 2674095"/>
              <a:gd name="connsiteY50" fmla="*/ 673100 h 2073333"/>
              <a:gd name="connsiteX51" fmla="*/ 2527300 w 2674095"/>
              <a:gd name="connsiteY51" fmla="*/ 571500 h 2073333"/>
              <a:gd name="connsiteX52" fmla="*/ 2413000 w 2674095"/>
              <a:gd name="connsiteY52" fmla="*/ 469900 h 2073333"/>
              <a:gd name="connsiteX53" fmla="*/ 2298700 w 2674095"/>
              <a:gd name="connsiteY53" fmla="*/ 393700 h 2073333"/>
              <a:gd name="connsiteX54" fmla="*/ 2209800 w 2674095"/>
              <a:gd name="connsiteY54" fmla="*/ 266700 h 2073333"/>
              <a:gd name="connsiteX55" fmla="*/ 2197100 w 2674095"/>
              <a:gd name="connsiteY55" fmla="*/ 215900 h 2073333"/>
              <a:gd name="connsiteX56" fmla="*/ 2159000 w 2674095"/>
              <a:gd name="connsiteY56" fmla="*/ 190500 h 2073333"/>
              <a:gd name="connsiteX57" fmla="*/ 2019300 w 2674095"/>
              <a:gd name="connsiteY57" fmla="*/ 165100 h 2073333"/>
              <a:gd name="connsiteX58" fmla="*/ 1917700 w 2674095"/>
              <a:gd name="connsiteY58" fmla="*/ 139700 h 2073333"/>
              <a:gd name="connsiteX59" fmla="*/ 1879600 w 2674095"/>
              <a:gd name="connsiteY59" fmla="*/ 127000 h 2073333"/>
              <a:gd name="connsiteX60" fmla="*/ 1816100 w 2674095"/>
              <a:gd name="connsiteY60" fmla="*/ 114300 h 2073333"/>
              <a:gd name="connsiteX61" fmla="*/ 1727200 w 2674095"/>
              <a:gd name="connsiteY61" fmla="*/ 63500 h 2073333"/>
              <a:gd name="connsiteX62" fmla="*/ 1701800 w 2674095"/>
              <a:gd name="connsiteY62" fmla="*/ 25400 h 2073333"/>
              <a:gd name="connsiteX63" fmla="*/ 1625600 w 2674095"/>
              <a:gd name="connsiteY63" fmla="*/ 0 h 2073333"/>
              <a:gd name="connsiteX64" fmla="*/ 1409700 w 2674095"/>
              <a:gd name="connsiteY64" fmla="*/ 12700 h 2073333"/>
              <a:gd name="connsiteX65" fmla="*/ 1371600 w 2674095"/>
              <a:gd name="connsiteY65" fmla="*/ 38100 h 2073333"/>
              <a:gd name="connsiteX66" fmla="*/ 1295400 w 2674095"/>
              <a:gd name="connsiteY66" fmla="*/ 63500 h 2073333"/>
              <a:gd name="connsiteX67" fmla="*/ 1244600 w 2674095"/>
              <a:gd name="connsiteY67" fmla="*/ 101600 h 2073333"/>
              <a:gd name="connsiteX68" fmla="*/ 1143000 w 2674095"/>
              <a:gd name="connsiteY68" fmla="*/ 114300 h 2073333"/>
              <a:gd name="connsiteX69" fmla="*/ 1066800 w 2674095"/>
              <a:gd name="connsiteY69" fmla="*/ 152400 h 2073333"/>
              <a:gd name="connsiteX70" fmla="*/ 1028700 w 2674095"/>
              <a:gd name="connsiteY70"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536580 w 2674095"/>
              <a:gd name="connsiteY26" fmla="*/ 1766886 h 2073333"/>
              <a:gd name="connsiteX27" fmla="*/ 743744 w 2674095"/>
              <a:gd name="connsiteY27" fmla="*/ 1488281 h 2073333"/>
              <a:gd name="connsiteX28" fmla="*/ 1036646 w 2674095"/>
              <a:gd name="connsiteY28" fmla="*/ 1123944 h 2073333"/>
              <a:gd name="connsiteX29" fmla="*/ 558800 w 2674095"/>
              <a:gd name="connsiteY29" fmla="*/ 1917700 h 2073333"/>
              <a:gd name="connsiteX30" fmla="*/ 889000 w 2674095"/>
              <a:gd name="connsiteY30" fmla="*/ 1943100 h 2073333"/>
              <a:gd name="connsiteX31" fmla="*/ 990600 w 2674095"/>
              <a:gd name="connsiteY31" fmla="*/ 1968500 h 2073333"/>
              <a:gd name="connsiteX32" fmla="*/ 1054100 w 2674095"/>
              <a:gd name="connsiteY32" fmla="*/ 2006600 h 2073333"/>
              <a:gd name="connsiteX33" fmla="*/ 1092200 w 2674095"/>
              <a:gd name="connsiteY33" fmla="*/ 2019300 h 2073333"/>
              <a:gd name="connsiteX34" fmla="*/ 1181100 w 2674095"/>
              <a:gd name="connsiteY34" fmla="*/ 2057400 h 2073333"/>
              <a:gd name="connsiteX35" fmla="*/ 1308100 w 2674095"/>
              <a:gd name="connsiteY35" fmla="*/ 2070100 h 2073333"/>
              <a:gd name="connsiteX36" fmla="*/ 1943100 w 2674095"/>
              <a:gd name="connsiteY36" fmla="*/ 2057400 h 2073333"/>
              <a:gd name="connsiteX37" fmla="*/ 1981200 w 2674095"/>
              <a:gd name="connsiteY37" fmla="*/ 2019300 h 2073333"/>
              <a:gd name="connsiteX38" fmla="*/ 2019300 w 2674095"/>
              <a:gd name="connsiteY38" fmla="*/ 2006600 h 2073333"/>
              <a:gd name="connsiteX39" fmla="*/ 2057400 w 2674095"/>
              <a:gd name="connsiteY39" fmla="*/ 1968500 h 2073333"/>
              <a:gd name="connsiteX40" fmla="*/ 2273300 w 2674095"/>
              <a:gd name="connsiteY40" fmla="*/ 1854200 h 2073333"/>
              <a:gd name="connsiteX41" fmla="*/ 2324100 w 2674095"/>
              <a:gd name="connsiteY41" fmla="*/ 1816100 h 2073333"/>
              <a:gd name="connsiteX42" fmla="*/ 2374900 w 2674095"/>
              <a:gd name="connsiteY42" fmla="*/ 1714500 h 2073333"/>
              <a:gd name="connsiteX43" fmla="*/ 2387600 w 2674095"/>
              <a:gd name="connsiteY43" fmla="*/ 1549400 h 2073333"/>
              <a:gd name="connsiteX44" fmla="*/ 2438400 w 2674095"/>
              <a:gd name="connsiteY44" fmla="*/ 1498600 h 2073333"/>
              <a:gd name="connsiteX45" fmla="*/ 2616200 w 2674095"/>
              <a:gd name="connsiteY45" fmla="*/ 1422400 h 2073333"/>
              <a:gd name="connsiteX46" fmla="*/ 2641600 w 2674095"/>
              <a:gd name="connsiteY46" fmla="*/ 1371600 h 2073333"/>
              <a:gd name="connsiteX47" fmla="*/ 2667000 w 2674095"/>
              <a:gd name="connsiteY47" fmla="*/ 1130300 h 2073333"/>
              <a:gd name="connsiteX48" fmla="*/ 2641600 w 2674095"/>
              <a:gd name="connsiteY48" fmla="*/ 812800 h 2073333"/>
              <a:gd name="connsiteX49" fmla="*/ 2616200 w 2674095"/>
              <a:gd name="connsiteY49" fmla="*/ 774700 h 2073333"/>
              <a:gd name="connsiteX50" fmla="*/ 2590800 w 2674095"/>
              <a:gd name="connsiteY50" fmla="*/ 723900 h 2073333"/>
              <a:gd name="connsiteX51" fmla="*/ 2578100 w 2674095"/>
              <a:gd name="connsiteY51" fmla="*/ 673100 h 2073333"/>
              <a:gd name="connsiteX52" fmla="*/ 2527300 w 2674095"/>
              <a:gd name="connsiteY52" fmla="*/ 571500 h 2073333"/>
              <a:gd name="connsiteX53" fmla="*/ 2413000 w 2674095"/>
              <a:gd name="connsiteY53" fmla="*/ 469900 h 2073333"/>
              <a:gd name="connsiteX54" fmla="*/ 2298700 w 2674095"/>
              <a:gd name="connsiteY54" fmla="*/ 393700 h 2073333"/>
              <a:gd name="connsiteX55" fmla="*/ 2209800 w 2674095"/>
              <a:gd name="connsiteY55" fmla="*/ 266700 h 2073333"/>
              <a:gd name="connsiteX56" fmla="*/ 2197100 w 2674095"/>
              <a:gd name="connsiteY56" fmla="*/ 215900 h 2073333"/>
              <a:gd name="connsiteX57" fmla="*/ 2159000 w 2674095"/>
              <a:gd name="connsiteY57" fmla="*/ 190500 h 2073333"/>
              <a:gd name="connsiteX58" fmla="*/ 2019300 w 2674095"/>
              <a:gd name="connsiteY58" fmla="*/ 165100 h 2073333"/>
              <a:gd name="connsiteX59" fmla="*/ 1917700 w 2674095"/>
              <a:gd name="connsiteY59" fmla="*/ 139700 h 2073333"/>
              <a:gd name="connsiteX60" fmla="*/ 1879600 w 2674095"/>
              <a:gd name="connsiteY60" fmla="*/ 127000 h 2073333"/>
              <a:gd name="connsiteX61" fmla="*/ 1816100 w 2674095"/>
              <a:gd name="connsiteY61" fmla="*/ 114300 h 2073333"/>
              <a:gd name="connsiteX62" fmla="*/ 1727200 w 2674095"/>
              <a:gd name="connsiteY62" fmla="*/ 63500 h 2073333"/>
              <a:gd name="connsiteX63" fmla="*/ 1701800 w 2674095"/>
              <a:gd name="connsiteY63" fmla="*/ 25400 h 2073333"/>
              <a:gd name="connsiteX64" fmla="*/ 1625600 w 2674095"/>
              <a:gd name="connsiteY64" fmla="*/ 0 h 2073333"/>
              <a:gd name="connsiteX65" fmla="*/ 1409700 w 2674095"/>
              <a:gd name="connsiteY65" fmla="*/ 12700 h 2073333"/>
              <a:gd name="connsiteX66" fmla="*/ 1371600 w 2674095"/>
              <a:gd name="connsiteY66" fmla="*/ 38100 h 2073333"/>
              <a:gd name="connsiteX67" fmla="*/ 1295400 w 2674095"/>
              <a:gd name="connsiteY67" fmla="*/ 63500 h 2073333"/>
              <a:gd name="connsiteX68" fmla="*/ 1244600 w 2674095"/>
              <a:gd name="connsiteY68" fmla="*/ 101600 h 2073333"/>
              <a:gd name="connsiteX69" fmla="*/ 1143000 w 2674095"/>
              <a:gd name="connsiteY69" fmla="*/ 114300 h 2073333"/>
              <a:gd name="connsiteX70" fmla="*/ 1066800 w 2674095"/>
              <a:gd name="connsiteY70" fmla="*/ 152400 h 2073333"/>
              <a:gd name="connsiteX71" fmla="*/ 1028700 w 2674095"/>
              <a:gd name="connsiteY71"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536580 w 2674095"/>
              <a:gd name="connsiteY26" fmla="*/ 1766886 h 2073333"/>
              <a:gd name="connsiteX27" fmla="*/ 750894 w 2674095"/>
              <a:gd name="connsiteY27" fmla="*/ 1552572 h 2073333"/>
              <a:gd name="connsiteX28" fmla="*/ 1036646 w 2674095"/>
              <a:gd name="connsiteY28" fmla="*/ 1123944 h 2073333"/>
              <a:gd name="connsiteX29" fmla="*/ 558800 w 2674095"/>
              <a:gd name="connsiteY29" fmla="*/ 1917700 h 2073333"/>
              <a:gd name="connsiteX30" fmla="*/ 889000 w 2674095"/>
              <a:gd name="connsiteY30" fmla="*/ 1943100 h 2073333"/>
              <a:gd name="connsiteX31" fmla="*/ 990600 w 2674095"/>
              <a:gd name="connsiteY31" fmla="*/ 1968500 h 2073333"/>
              <a:gd name="connsiteX32" fmla="*/ 1054100 w 2674095"/>
              <a:gd name="connsiteY32" fmla="*/ 2006600 h 2073333"/>
              <a:gd name="connsiteX33" fmla="*/ 1092200 w 2674095"/>
              <a:gd name="connsiteY33" fmla="*/ 2019300 h 2073333"/>
              <a:gd name="connsiteX34" fmla="*/ 1181100 w 2674095"/>
              <a:gd name="connsiteY34" fmla="*/ 2057400 h 2073333"/>
              <a:gd name="connsiteX35" fmla="*/ 1308100 w 2674095"/>
              <a:gd name="connsiteY35" fmla="*/ 2070100 h 2073333"/>
              <a:gd name="connsiteX36" fmla="*/ 1943100 w 2674095"/>
              <a:gd name="connsiteY36" fmla="*/ 2057400 h 2073333"/>
              <a:gd name="connsiteX37" fmla="*/ 1981200 w 2674095"/>
              <a:gd name="connsiteY37" fmla="*/ 2019300 h 2073333"/>
              <a:gd name="connsiteX38" fmla="*/ 2019300 w 2674095"/>
              <a:gd name="connsiteY38" fmla="*/ 2006600 h 2073333"/>
              <a:gd name="connsiteX39" fmla="*/ 2057400 w 2674095"/>
              <a:gd name="connsiteY39" fmla="*/ 1968500 h 2073333"/>
              <a:gd name="connsiteX40" fmla="*/ 2273300 w 2674095"/>
              <a:gd name="connsiteY40" fmla="*/ 1854200 h 2073333"/>
              <a:gd name="connsiteX41" fmla="*/ 2324100 w 2674095"/>
              <a:gd name="connsiteY41" fmla="*/ 1816100 h 2073333"/>
              <a:gd name="connsiteX42" fmla="*/ 2374900 w 2674095"/>
              <a:gd name="connsiteY42" fmla="*/ 1714500 h 2073333"/>
              <a:gd name="connsiteX43" fmla="*/ 2387600 w 2674095"/>
              <a:gd name="connsiteY43" fmla="*/ 1549400 h 2073333"/>
              <a:gd name="connsiteX44" fmla="*/ 2438400 w 2674095"/>
              <a:gd name="connsiteY44" fmla="*/ 1498600 h 2073333"/>
              <a:gd name="connsiteX45" fmla="*/ 2616200 w 2674095"/>
              <a:gd name="connsiteY45" fmla="*/ 1422400 h 2073333"/>
              <a:gd name="connsiteX46" fmla="*/ 2641600 w 2674095"/>
              <a:gd name="connsiteY46" fmla="*/ 1371600 h 2073333"/>
              <a:gd name="connsiteX47" fmla="*/ 2667000 w 2674095"/>
              <a:gd name="connsiteY47" fmla="*/ 1130300 h 2073333"/>
              <a:gd name="connsiteX48" fmla="*/ 2641600 w 2674095"/>
              <a:gd name="connsiteY48" fmla="*/ 812800 h 2073333"/>
              <a:gd name="connsiteX49" fmla="*/ 2616200 w 2674095"/>
              <a:gd name="connsiteY49" fmla="*/ 774700 h 2073333"/>
              <a:gd name="connsiteX50" fmla="*/ 2590800 w 2674095"/>
              <a:gd name="connsiteY50" fmla="*/ 723900 h 2073333"/>
              <a:gd name="connsiteX51" fmla="*/ 2578100 w 2674095"/>
              <a:gd name="connsiteY51" fmla="*/ 673100 h 2073333"/>
              <a:gd name="connsiteX52" fmla="*/ 2527300 w 2674095"/>
              <a:gd name="connsiteY52" fmla="*/ 571500 h 2073333"/>
              <a:gd name="connsiteX53" fmla="*/ 2413000 w 2674095"/>
              <a:gd name="connsiteY53" fmla="*/ 469900 h 2073333"/>
              <a:gd name="connsiteX54" fmla="*/ 2298700 w 2674095"/>
              <a:gd name="connsiteY54" fmla="*/ 393700 h 2073333"/>
              <a:gd name="connsiteX55" fmla="*/ 2209800 w 2674095"/>
              <a:gd name="connsiteY55" fmla="*/ 266700 h 2073333"/>
              <a:gd name="connsiteX56" fmla="*/ 2197100 w 2674095"/>
              <a:gd name="connsiteY56" fmla="*/ 215900 h 2073333"/>
              <a:gd name="connsiteX57" fmla="*/ 2159000 w 2674095"/>
              <a:gd name="connsiteY57" fmla="*/ 190500 h 2073333"/>
              <a:gd name="connsiteX58" fmla="*/ 2019300 w 2674095"/>
              <a:gd name="connsiteY58" fmla="*/ 165100 h 2073333"/>
              <a:gd name="connsiteX59" fmla="*/ 1917700 w 2674095"/>
              <a:gd name="connsiteY59" fmla="*/ 139700 h 2073333"/>
              <a:gd name="connsiteX60" fmla="*/ 1879600 w 2674095"/>
              <a:gd name="connsiteY60" fmla="*/ 127000 h 2073333"/>
              <a:gd name="connsiteX61" fmla="*/ 1816100 w 2674095"/>
              <a:gd name="connsiteY61" fmla="*/ 114300 h 2073333"/>
              <a:gd name="connsiteX62" fmla="*/ 1727200 w 2674095"/>
              <a:gd name="connsiteY62" fmla="*/ 63500 h 2073333"/>
              <a:gd name="connsiteX63" fmla="*/ 1701800 w 2674095"/>
              <a:gd name="connsiteY63" fmla="*/ 25400 h 2073333"/>
              <a:gd name="connsiteX64" fmla="*/ 1625600 w 2674095"/>
              <a:gd name="connsiteY64" fmla="*/ 0 h 2073333"/>
              <a:gd name="connsiteX65" fmla="*/ 1409700 w 2674095"/>
              <a:gd name="connsiteY65" fmla="*/ 12700 h 2073333"/>
              <a:gd name="connsiteX66" fmla="*/ 1371600 w 2674095"/>
              <a:gd name="connsiteY66" fmla="*/ 38100 h 2073333"/>
              <a:gd name="connsiteX67" fmla="*/ 1295400 w 2674095"/>
              <a:gd name="connsiteY67" fmla="*/ 63500 h 2073333"/>
              <a:gd name="connsiteX68" fmla="*/ 1244600 w 2674095"/>
              <a:gd name="connsiteY68" fmla="*/ 101600 h 2073333"/>
              <a:gd name="connsiteX69" fmla="*/ 1143000 w 2674095"/>
              <a:gd name="connsiteY69" fmla="*/ 114300 h 2073333"/>
              <a:gd name="connsiteX70" fmla="*/ 1066800 w 2674095"/>
              <a:gd name="connsiteY70" fmla="*/ 152400 h 2073333"/>
              <a:gd name="connsiteX71" fmla="*/ 1028700 w 2674095"/>
              <a:gd name="connsiteY71"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536580 w 2674095"/>
              <a:gd name="connsiteY26" fmla="*/ 1766886 h 2073333"/>
              <a:gd name="connsiteX27" fmla="*/ 750894 w 2674095"/>
              <a:gd name="connsiteY27" fmla="*/ 1552572 h 2073333"/>
              <a:gd name="connsiteX28" fmla="*/ 1108084 w 2674095"/>
              <a:gd name="connsiteY28" fmla="*/ 1195382 h 2073333"/>
              <a:gd name="connsiteX29" fmla="*/ 558800 w 2674095"/>
              <a:gd name="connsiteY29" fmla="*/ 1917700 h 2073333"/>
              <a:gd name="connsiteX30" fmla="*/ 889000 w 2674095"/>
              <a:gd name="connsiteY30" fmla="*/ 1943100 h 2073333"/>
              <a:gd name="connsiteX31" fmla="*/ 990600 w 2674095"/>
              <a:gd name="connsiteY31" fmla="*/ 1968500 h 2073333"/>
              <a:gd name="connsiteX32" fmla="*/ 1054100 w 2674095"/>
              <a:gd name="connsiteY32" fmla="*/ 2006600 h 2073333"/>
              <a:gd name="connsiteX33" fmla="*/ 1092200 w 2674095"/>
              <a:gd name="connsiteY33" fmla="*/ 2019300 h 2073333"/>
              <a:gd name="connsiteX34" fmla="*/ 1181100 w 2674095"/>
              <a:gd name="connsiteY34" fmla="*/ 2057400 h 2073333"/>
              <a:gd name="connsiteX35" fmla="*/ 1308100 w 2674095"/>
              <a:gd name="connsiteY35" fmla="*/ 2070100 h 2073333"/>
              <a:gd name="connsiteX36" fmla="*/ 1943100 w 2674095"/>
              <a:gd name="connsiteY36" fmla="*/ 2057400 h 2073333"/>
              <a:gd name="connsiteX37" fmla="*/ 1981200 w 2674095"/>
              <a:gd name="connsiteY37" fmla="*/ 2019300 h 2073333"/>
              <a:gd name="connsiteX38" fmla="*/ 2019300 w 2674095"/>
              <a:gd name="connsiteY38" fmla="*/ 2006600 h 2073333"/>
              <a:gd name="connsiteX39" fmla="*/ 2057400 w 2674095"/>
              <a:gd name="connsiteY39" fmla="*/ 1968500 h 2073333"/>
              <a:gd name="connsiteX40" fmla="*/ 2273300 w 2674095"/>
              <a:gd name="connsiteY40" fmla="*/ 1854200 h 2073333"/>
              <a:gd name="connsiteX41" fmla="*/ 2324100 w 2674095"/>
              <a:gd name="connsiteY41" fmla="*/ 1816100 h 2073333"/>
              <a:gd name="connsiteX42" fmla="*/ 2374900 w 2674095"/>
              <a:gd name="connsiteY42" fmla="*/ 1714500 h 2073333"/>
              <a:gd name="connsiteX43" fmla="*/ 2387600 w 2674095"/>
              <a:gd name="connsiteY43" fmla="*/ 1549400 h 2073333"/>
              <a:gd name="connsiteX44" fmla="*/ 2438400 w 2674095"/>
              <a:gd name="connsiteY44" fmla="*/ 1498600 h 2073333"/>
              <a:gd name="connsiteX45" fmla="*/ 2616200 w 2674095"/>
              <a:gd name="connsiteY45" fmla="*/ 1422400 h 2073333"/>
              <a:gd name="connsiteX46" fmla="*/ 2641600 w 2674095"/>
              <a:gd name="connsiteY46" fmla="*/ 1371600 h 2073333"/>
              <a:gd name="connsiteX47" fmla="*/ 2667000 w 2674095"/>
              <a:gd name="connsiteY47" fmla="*/ 1130300 h 2073333"/>
              <a:gd name="connsiteX48" fmla="*/ 2641600 w 2674095"/>
              <a:gd name="connsiteY48" fmla="*/ 812800 h 2073333"/>
              <a:gd name="connsiteX49" fmla="*/ 2616200 w 2674095"/>
              <a:gd name="connsiteY49" fmla="*/ 774700 h 2073333"/>
              <a:gd name="connsiteX50" fmla="*/ 2590800 w 2674095"/>
              <a:gd name="connsiteY50" fmla="*/ 723900 h 2073333"/>
              <a:gd name="connsiteX51" fmla="*/ 2578100 w 2674095"/>
              <a:gd name="connsiteY51" fmla="*/ 673100 h 2073333"/>
              <a:gd name="connsiteX52" fmla="*/ 2527300 w 2674095"/>
              <a:gd name="connsiteY52" fmla="*/ 571500 h 2073333"/>
              <a:gd name="connsiteX53" fmla="*/ 2413000 w 2674095"/>
              <a:gd name="connsiteY53" fmla="*/ 469900 h 2073333"/>
              <a:gd name="connsiteX54" fmla="*/ 2298700 w 2674095"/>
              <a:gd name="connsiteY54" fmla="*/ 393700 h 2073333"/>
              <a:gd name="connsiteX55" fmla="*/ 2209800 w 2674095"/>
              <a:gd name="connsiteY55" fmla="*/ 266700 h 2073333"/>
              <a:gd name="connsiteX56" fmla="*/ 2197100 w 2674095"/>
              <a:gd name="connsiteY56" fmla="*/ 215900 h 2073333"/>
              <a:gd name="connsiteX57" fmla="*/ 2159000 w 2674095"/>
              <a:gd name="connsiteY57" fmla="*/ 190500 h 2073333"/>
              <a:gd name="connsiteX58" fmla="*/ 2019300 w 2674095"/>
              <a:gd name="connsiteY58" fmla="*/ 165100 h 2073333"/>
              <a:gd name="connsiteX59" fmla="*/ 1917700 w 2674095"/>
              <a:gd name="connsiteY59" fmla="*/ 139700 h 2073333"/>
              <a:gd name="connsiteX60" fmla="*/ 1879600 w 2674095"/>
              <a:gd name="connsiteY60" fmla="*/ 127000 h 2073333"/>
              <a:gd name="connsiteX61" fmla="*/ 1816100 w 2674095"/>
              <a:gd name="connsiteY61" fmla="*/ 114300 h 2073333"/>
              <a:gd name="connsiteX62" fmla="*/ 1727200 w 2674095"/>
              <a:gd name="connsiteY62" fmla="*/ 63500 h 2073333"/>
              <a:gd name="connsiteX63" fmla="*/ 1701800 w 2674095"/>
              <a:gd name="connsiteY63" fmla="*/ 25400 h 2073333"/>
              <a:gd name="connsiteX64" fmla="*/ 1625600 w 2674095"/>
              <a:gd name="connsiteY64" fmla="*/ 0 h 2073333"/>
              <a:gd name="connsiteX65" fmla="*/ 1409700 w 2674095"/>
              <a:gd name="connsiteY65" fmla="*/ 12700 h 2073333"/>
              <a:gd name="connsiteX66" fmla="*/ 1371600 w 2674095"/>
              <a:gd name="connsiteY66" fmla="*/ 38100 h 2073333"/>
              <a:gd name="connsiteX67" fmla="*/ 1295400 w 2674095"/>
              <a:gd name="connsiteY67" fmla="*/ 63500 h 2073333"/>
              <a:gd name="connsiteX68" fmla="*/ 1244600 w 2674095"/>
              <a:gd name="connsiteY68" fmla="*/ 101600 h 2073333"/>
              <a:gd name="connsiteX69" fmla="*/ 1143000 w 2674095"/>
              <a:gd name="connsiteY69" fmla="*/ 114300 h 2073333"/>
              <a:gd name="connsiteX70" fmla="*/ 1066800 w 2674095"/>
              <a:gd name="connsiteY70" fmla="*/ 152400 h 2073333"/>
              <a:gd name="connsiteX71" fmla="*/ 1028700 w 2674095"/>
              <a:gd name="connsiteY71"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536580 w 2674095"/>
              <a:gd name="connsiteY26" fmla="*/ 1766886 h 2073333"/>
              <a:gd name="connsiteX27" fmla="*/ 750894 w 2674095"/>
              <a:gd name="connsiteY27" fmla="*/ 1552572 h 2073333"/>
              <a:gd name="connsiteX28" fmla="*/ 1108084 w 2674095"/>
              <a:gd name="connsiteY28" fmla="*/ 1195382 h 2073333"/>
              <a:gd name="connsiteX29" fmla="*/ 786606 w 2674095"/>
              <a:gd name="connsiteY29" fmla="*/ 1619250 h 2073333"/>
              <a:gd name="connsiteX30" fmla="*/ 558800 w 2674095"/>
              <a:gd name="connsiteY30" fmla="*/ 1917700 h 2073333"/>
              <a:gd name="connsiteX31" fmla="*/ 889000 w 2674095"/>
              <a:gd name="connsiteY31" fmla="*/ 1943100 h 2073333"/>
              <a:gd name="connsiteX32" fmla="*/ 990600 w 2674095"/>
              <a:gd name="connsiteY32" fmla="*/ 1968500 h 2073333"/>
              <a:gd name="connsiteX33" fmla="*/ 1054100 w 2674095"/>
              <a:gd name="connsiteY33" fmla="*/ 2006600 h 2073333"/>
              <a:gd name="connsiteX34" fmla="*/ 1092200 w 2674095"/>
              <a:gd name="connsiteY34" fmla="*/ 2019300 h 2073333"/>
              <a:gd name="connsiteX35" fmla="*/ 1181100 w 2674095"/>
              <a:gd name="connsiteY35" fmla="*/ 2057400 h 2073333"/>
              <a:gd name="connsiteX36" fmla="*/ 1308100 w 2674095"/>
              <a:gd name="connsiteY36" fmla="*/ 2070100 h 2073333"/>
              <a:gd name="connsiteX37" fmla="*/ 1943100 w 2674095"/>
              <a:gd name="connsiteY37" fmla="*/ 2057400 h 2073333"/>
              <a:gd name="connsiteX38" fmla="*/ 1981200 w 2674095"/>
              <a:gd name="connsiteY38" fmla="*/ 2019300 h 2073333"/>
              <a:gd name="connsiteX39" fmla="*/ 2019300 w 2674095"/>
              <a:gd name="connsiteY39" fmla="*/ 2006600 h 2073333"/>
              <a:gd name="connsiteX40" fmla="*/ 2057400 w 2674095"/>
              <a:gd name="connsiteY40" fmla="*/ 1968500 h 2073333"/>
              <a:gd name="connsiteX41" fmla="*/ 2273300 w 2674095"/>
              <a:gd name="connsiteY41" fmla="*/ 1854200 h 2073333"/>
              <a:gd name="connsiteX42" fmla="*/ 2324100 w 2674095"/>
              <a:gd name="connsiteY42" fmla="*/ 1816100 h 2073333"/>
              <a:gd name="connsiteX43" fmla="*/ 2374900 w 2674095"/>
              <a:gd name="connsiteY43" fmla="*/ 1714500 h 2073333"/>
              <a:gd name="connsiteX44" fmla="*/ 2387600 w 2674095"/>
              <a:gd name="connsiteY44" fmla="*/ 1549400 h 2073333"/>
              <a:gd name="connsiteX45" fmla="*/ 2438400 w 2674095"/>
              <a:gd name="connsiteY45" fmla="*/ 1498600 h 2073333"/>
              <a:gd name="connsiteX46" fmla="*/ 2616200 w 2674095"/>
              <a:gd name="connsiteY46" fmla="*/ 1422400 h 2073333"/>
              <a:gd name="connsiteX47" fmla="*/ 2641600 w 2674095"/>
              <a:gd name="connsiteY47" fmla="*/ 1371600 h 2073333"/>
              <a:gd name="connsiteX48" fmla="*/ 2667000 w 2674095"/>
              <a:gd name="connsiteY48" fmla="*/ 1130300 h 2073333"/>
              <a:gd name="connsiteX49" fmla="*/ 2641600 w 2674095"/>
              <a:gd name="connsiteY49" fmla="*/ 812800 h 2073333"/>
              <a:gd name="connsiteX50" fmla="*/ 2616200 w 2674095"/>
              <a:gd name="connsiteY50" fmla="*/ 774700 h 2073333"/>
              <a:gd name="connsiteX51" fmla="*/ 2590800 w 2674095"/>
              <a:gd name="connsiteY51" fmla="*/ 723900 h 2073333"/>
              <a:gd name="connsiteX52" fmla="*/ 2578100 w 2674095"/>
              <a:gd name="connsiteY52" fmla="*/ 673100 h 2073333"/>
              <a:gd name="connsiteX53" fmla="*/ 2527300 w 2674095"/>
              <a:gd name="connsiteY53" fmla="*/ 571500 h 2073333"/>
              <a:gd name="connsiteX54" fmla="*/ 2413000 w 2674095"/>
              <a:gd name="connsiteY54" fmla="*/ 469900 h 2073333"/>
              <a:gd name="connsiteX55" fmla="*/ 2298700 w 2674095"/>
              <a:gd name="connsiteY55" fmla="*/ 393700 h 2073333"/>
              <a:gd name="connsiteX56" fmla="*/ 2209800 w 2674095"/>
              <a:gd name="connsiteY56" fmla="*/ 266700 h 2073333"/>
              <a:gd name="connsiteX57" fmla="*/ 2197100 w 2674095"/>
              <a:gd name="connsiteY57" fmla="*/ 215900 h 2073333"/>
              <a:gd name="connsiteX58" fmla="*/ 2159000 w 2674095"/>
              <a:gd name="connsiteY58" fmla="*/ 190500 h 2073333"/>
              <a:gd name="connsiteX59" fmla="*/ 2019300 w 2674095"/>
              <a:gd name="connsiteY59" fmla="*/ 165100 h 2073333"/>
              <a:gd name="connsiteX60" fmla="*/ 1917700 w 2674095"/>
              <a:gd name="connsiteY60" fmla="*/ 139700 h 2073333"/>
              <a:gd name="connsiteX61" fmla="*/ 1879600 w 2674095"/>
              <a:gd name="connsiteY61" fmla="*/ 127000 h 2073333"/>
              <a:gd name="connsiteX62" fmla="*/ 1816100 w 2674095"/>
              <a:gd name="connsiteY62" fmla="*/ 114300 h 2073333"/>
              <a:gd name="connsiteX63" fmla="*/ 1727200 w 2674095"/>
              <a:gd name="connsiteY63" fmla="*/ 63500 h 2073333"/>
              <a:gd name="connsiteX64" fmla="*/ 1701800 w 2674095"/>
              <a:gd name="connsiteY64" fmla="*/ 25400 h 2073333"/>
              <a:gd name="connsiteX65" fmla="*/ 1625600 w 2674095"/>
              <a:gd name="connsiteY65" fmla="*/ 0 h 2073333"/>
              <a:gd name="connsiteX66" fmla="*/ 1409700 w 2674095"/>
              <a:gd name="connsiteY66" fmla="*/ 12700 h 2073333"/>
              <a:gd name="connsiteX67" fmla="*/ 1371600 w 2674095"/>
              <a:gd name="connsiteY67" fmla="*/ 38100 h 2073333"/>
              <a:gd name="connsiteX68" fmla="*/ 1295400 w 2674095"/>
              <a:gd name="connsiteY68" fmla="*/ 63500 h 2073333"/>
              <a:gd name="connsiteX69" fmla="*/ 1244600 w 2674095"/>
              <a:gd name="connsiteY69" fmla="*/ 101600 h 2073333"/>
              <a:gd name="connsiteX70" fmla="*/ 1143000 w 2674095"/>
              <a:gd name="connsiteY70" fmla="*/ 114300 h 2073333"/>
              <a:gd name="connsiteX71" fmla="*/ 1066800 w 2674095"/>
              <a:gd name="connsiteY71" fmla="*/ 152400 h 2073333"/>
              <a:gd name="connsiteX72" fmla="*/ 1028700 w 2674095"/>
              <a:gd name="connsiteY72" fmla="*/ 127000 h 2073333"/>
              <a:gd name="connsiteX0" fmla="*/ 1028700 w 2674095"/>
              <a:gd name="connsiteY0" fmla="*/ 127000 h 2073333"/>
              <a:gd name="connsiteX1" fmla="*/ 546100 w 2674095"/>
              <a:gd name="connsiteY1" fmla="*/ 177800 h 2073333"/>
              <a:gd name="connsiteX2" fmla="*/ 406400 w 2674095"/>
              <a:gd name="connsiteY2" fmla="*/ 215900 h 2073333"/>
              <a:gd name="connsiteX3" fmla="*/ 330200 w 2674095"/>
              <a:gd name="connsiteY3" fmla="*/ 279400 h 2073333"/>
              <a:gd name="connsiteX4" fmla="*/ 292100 w 2674095"/>
              <a:gd name="connsiteY4" fmla="*/ 304800 h 2073333"/>
              <a:gd name="connsiteX5" fmla="*/ 266700 w 2674095"/>
              <a:gd name="connsiteY5" fmla="*/ 342900 h 2073333"/>
              <a:gd name="connsiteX6" fmla="*/ 215900 w 2674095"/>
              <a:gd name="connsiteY6" fmla="*/ 406400 h 2073333"/>
              <a:gd name="connsiteX7" fmla="*/ 127000 w 2674095"/>
              <a:gd name="connsiteY7" fmla="*/ 558800 h 2073333"/>
              <a:gd name="connsiteX8" fmla="*/ 88900 w 2674095"/>
              <a:gd name="connsiteY8" fmla="*/ 685800 h 2073333"/>
              <a:gd name="connsiteX9" fmla="*/ 76200 w 2674095"/>
              <a:gd name="connsiteY9" fmla="*/ 723900 h 2073333"/>
              <a:gd name="connsiteX10" fmla="*/ 38100 w 2674095"/>
              <a:gd name="connsiteY10" fmla="*/ 749300 h 2073333"/>
              <a:gd name="connsiteX11" fmla="*/ 25400 w 2674095"/>
              <a:gd name="connsiteY11" fmla="*/ 812800 h 2073333"/>
              <a:gd name="connsiteX12" fmla="*/ 12700 w 2674095"/>
              <a:gd name="connsiteY12" fmla="*/ 850900 h 2073333"/>
              <a:gd name="connsiteX13" fmla="*/ 0 w 2674095"/>
              <a:gd name="connsiteY13" fmla="*/ 914400 h 2073333"/>
              <a:gd name="connsiteX14" fmla="*/ 25400 w 2674095"/>
              <a:gd name="connsiteY14" fmla="*/ 1028700 h 2073333"/>
              <a:gd name="connsiteX15" fmla="*/ 101600 w 2674095"/>
              <a:gd name="connsiteY15" fmla="*/ 1130300 h 2073333"/>
              <a:gd name="connsiteX16" fmla="*/ 127000 w 2674095"/>
              <a:gd name="connsiteY16" fmla="*/ 1181100 h 2073333"/>
              <a:gd name="connsiteX17" fmla="*/ 101600 w 2674095"/>
              <a:gd name="connsiteY17" fmla="*/ 1397000 h 2073333"/>
              <a:gd name="connsiteX18" fmla="*/ 76200 w 2674095"/>
              <a:gd name="connsiteY18" fmla="*/ 1435100 h 2073333"/>
              <a:gd name="connsiteX19" fmla="*/ 38100 w 2674095"/>
              <a:gd name="connsiteY19" fmla="*/ 1511300 h 2073333"/>
              <a:gd name="connsiteX20" fmla="*/ 76200 w 2674095"/>
              <a:gd name="connsiteY20" fmla="*/ 1612900 h 2073333"/>
              <a:gd name="connsiteX21" fmla="*/ 88900 w 2674095"/>
              <a:gd name="connsiteY21" fmla="*/ 1676400 h 2073333"/>
              <a:gd name="connsiteX22" fmla="*/ 190500 w 2674095"/>
              <a:gd name="connsiteY22" fmla="*/ 1739900 h 2073333"/>
              <a:gd name="connsiteX23" fmla="*/ 241300 w 2674095"/>
              <a:gd name="connsiteY23" fmla="*/ 1778000 h 2073333"/>
              <a:gd name="connsiteX24" fmla="*/ 330200 w 2674095"/>
              <a:gd name="connsiteY24" fmla="*/ 1816100 h 2073333"/>
              <a:gd name="connsiteX25" fmla="*/ 406400 w 2674095"/>
              <a:gd name="connsiteY25" fmla="*/ 1854200 h 2073333"/>
              <a:gd name="connsiteX26" fmla="*/ 536580 w 2674095"/>
              <a:gd name="connsiteY26" fmla="*/ 1766886 h 2073333"/>
              <a:gd name="connsiteX27" fmla="*/ 750894 w 2674095"/>
              <a:gd name="connsiteY27" fmla="*/ 1552572 h 2073333"/>
              <a:gd name="connsiteX28" fmla="*/ 1108084 w 2674095"/>
              <a:gd name="connsiteY28" fmla="*/ 1195382 h 2073333"/>
              <a:gd name="connsiteX29" fmla="*/ 750894 w 2674095"/>
              <a:gd name="connsiteY29" fmla="*/ 1624010 h 2073333"/>
              <a:gd name="connsiteX30" fmla="*/ 558800 w 2674095"/>
              <a:gd name="connsiteY30" fmla="*/ 1917700 h 2073333"/>
              <a:gd name="connsiteX31" fmla="*/ 889000 w 2674095"/>
              <a:gd name="connsiteY31" fmla="*/ 1943100 h 2073333"/>
              <a:gd name="connsiteX32" fmla="*/ 990600 w 2674095"/>
              <a:gd name="connsiteY32" fmla="*/ 1968500 h 2073333"/>
              <a:gd name="connsiteX33" fmla="*/ 1054100 w 2674095"/>
              <a:gd name="connsiteY33" fmla="*/ 2006600 h 2073333"/>
              <a:gd name="connsiteX34" fmla="*/ 1092200 w 2674095"/>
              <a:gd name="connsiteY34" fmla="*/ 2019300 h 2073333"/>
              <a:gd name="connsiteX35" fmla="*/ 1181100 w 2674095"/>
              <a:gd name="connsiteY35" fmla="*/ 2057400 h 2073333"/>
              <a:gd name="connsiteX36" fmla="*/ 1308100 w 2674095"/>
              <a:gd name="connsiteY36" fmla="*/ 2070100 h 2073333"/>
              <a:gd name="connsiteX37" fmla="*/ 1943100 w 2674095"/>
              <a:gd name="connsiteY37" fmla="*/ 2057400 h 2073333"/>
              <a:gd name="connsiteX38" fmla="*/ 1981200 w 2674095"/>
              <a:gd name="connsiteY38" fmla="*/ 2019300 h 2073333"/>
              <a:gd name="connsiteX39" fmla="*/ 2019300 w 2674095"/>
              <a:gd name="connsiteY39" fmla="*/ 2006600 h 2073333"/>
              <a:gd name="connsiteX40" fmla="*/ 2057400 w 2674095"/>
              <a:gd name="connsiteY40" fmla="*/ 1968500 h 2073333"/>
              <a:gd name="connsiteX41" fmla="*/ 2273300 w 2674095"/>
              <a:gd name="connsiteY41" fmla="*/ 1854200 h 2073333"/>
              <a:gd name="connsiteX42" fmla="*/ 2324100 w 2674095"/>
              <a:gd name="connsiteY42" fmla="*/ 1816100 h 2073333"/>
              <a:gd name="connsiteX43" fmla="*/ 2374900 w 2674095"/>
              <a:gd name="connsiteY43" fmla="*/ 1714500 h 2073333"/>
              <a:gd name="connsiteX44" fmla="*/ 2387600 w 2674095"/>
              <a:gd name="connsiteY44" fmla="*/ 1549400 h 2073333"/>
              <a:gd name="connsiteX45" fmla="*/ 2438400 w 2674095"/>
              <a:gd name="connsiteY45" fmla="*/ 1498600 h 2073333"/>
              <a:gd name="connsiteX46" fmla="*/ 2616200 w 2674095"/>
              <a:gd name="connsiteY46" fmla="*/ 1422400 h 2073333"/>
              <a:gd name="connsiteX47" fmla="*/ 2641600 w 2674095"/>
              <a:gd name="connsiteY47" fmla="*/ 1371600 h 2073333"/>
              <a:gd name="connsiteX48" fmla="*/ 2667000 w 2674095"/>
              <a:gd name="connsiteY48" fmla="*/ 1130300 h 2073333"/>
              <a:gd name="connsiteX49" fmla="*/ 2641600 w 2674095"/>
              <a:gd name="connsiteY49" fmla="*/ 812800 h 2073333"/>
              <a:gd name="connsiteX50" fmla="*/ 2616200 w 2674095"/>
              <a:gd name="connsiteY50" fmla="*/ 774700 h 2073333"/>
              <a:gd name="connsiteX51" fmla="*/ 2590800 w 2674095"/>
              <a:gd name="connsiteY51" fmla="*/ 723900 h 2073333"/>
              <a:gd name="connsiteX52" fmla="*/ 2578100 w 2674095"/>
              <a:gd name="connsiteY52" fmla="*/ 673100 h 2073333"/>
              <a:gd name="connsiteX53" fmla="*/ 2527300 w 2674095"/>
              <a:gd name="connsiteY53" fmla="*/ 571500 h 2073333"/>
              <a:gd name="connsiteX54" fmla="*/ 2413000 w 2674095"/>
              <a:gd name="connsiteY54" fmla="*/ 469900 h 2073333"/>
              <a:gd name="connsiteX55" fmla="*/ 2298700 w 2674095"/>
              <a:gd name="connsiteY55" fmla="*/ 393700 h 2073333"/>
              <a:gd name="connsiteX56" fmla="*/ 2209800 w 2674095"/>
              <a:gd name="connsiteY56" fmla="*/ 266700 h 2073333"/>
              <a:gd name="connsiteX57" fmla="*/ 2197100 w 2674095"/>
              <a:gd name="connsiteY57" fmla="*/ 215900 h 2073333"/>
              <a:gd name="connsiteX58" fmla="*/ 2159000 w 2674095"/>
              <a:gd name="connsiteY58" fmla="*/ 190500 h 2073333"/>
              <a:gd name="connsiteX59" fmla="*/ 2019300 w 2674095"/>
              <a:gd name="connsiteY59" fmla="*/ 165100 h 2073333"/>
              <a:gd name="connsiteX60" fmla="*/ 1917700 w 2674095"/>
              <a:gd name="connsiteY60" fmla="*/ 139700 h 2073333"/>
              <a:gd name="connsiteX61" fmla="*/ 1879600 w 2674095"/>
              <a:gd name="connsiteY61" fmla="*/ 127000 h 2073333"/>
              <a:gd name="connsiteX62" fmla="*/ 1816100 w 2674095"/>
              <a:gd name="connsiteY62" fmla="*/ 114300 h 2073333"/>
              <a:gd name="connsiteX63" fmla="*/ 1727200 w 2674095"/>
              <a:gd name="connsiteY63" fmla="*/ 63500 h 2073333"/>
              <a:gd name="connsiteX64" fmla="*/ 1701800 w 2674095"/>
              <a:gd name="connsiteY64" fmla="*/ 25400 h 2073333"/>
              <a:gd name="connsiteX65" fmla="*/ 1625600 w 2674095"/>
              <a:gd name="connsiteY65" fmla="*/ 0 h 2073333"/>
              <a:gd name="connsiteX66" fmla="*/ 1409700 w 2674095"/>
              <a:gd name="connsiteY66" fmla="*/ 12700 h 2073333"/>
              <a:gd name="connsiteX67" fmla="*/ 1371600 w 2674095"/>
              <a:gd name="connsiteY67" fmla="*/ 38100 h 2073333"/>
              <a:gd name="connsiteX68" fmla="*/ 1295400 w 2674095"/>
              <a:gd name="connsiteY68" fmla="*/ 63500 h 2073333"/>
              <a:gd name="connsiteX69" fmla="*/ 1244600 w 2674095"/>
              <a:gd name="connsiteY69" fmla="*/ 101600 h 2073333"/>
              <a:gd name="connsiteX70" fmla="*/ 1143000 w 2674095"/>
              <a:gd name="connsiteY70" fmla="*/ 114300 h 2073333"/>
              <a:gd name="connsiteX71" fmla="*/ 1066800 w 2674095"/>
              <a:gd name="connsiteY71" fmla="*/ 152400 h 2073333"/>
              <a:gd name="connsiteX72" fmla="*/ 1028700 w 2674095"/>
              <a:gd name="connsiteY72" fmla="*/ 127000 h 207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674095" h="2073333">
                <a:moveTo>
                  <a:pt x="1028700" y="127000"/>
                </a:moveTo>
                <a:cubicBezTo>
                  <a:pt x="941917" y="131233"/>
                  <a:pt x="824729" y="112240"/>
                  <a:pt x="546100" y="177800"/>
                </a:cubicBezTo>
                <a:cubicBezTo>
                  <a:pt x="482608" y="192739"/>
                  <a:pt x="470504" y="187409"/>
                  <a:pt x="406400" y="215900"/>
                </a:cubicBezTo>
                <a:cubicBezTo>
                  <a:pt x="365859" y="233918"/>
                  <a:pt x="364380" y="250916"/>
                  <a:pt x="330200" y="279400"/>
                </a:cubicBezTo>
                <a:cubicBezTo>
                  <a:pt x="318474" y="289171"/>
                  <a:pt x="304800" y="296333"/>
                  <a:pt x="292100" y="304800"/>
                </a:cubicBezTo>
                <a:cubicBezTo>
                  <a:pt x="283633" y="317500"/>
                  <a:pt x="275858" y="330689"/>
                  <a:pt x="266700" y="342900"/>
                </a:cubicBezTo>
                <a:cubicBezTo>
                  <a:pt x="250436" y="364585"/>
                  <a:pt x="230106" y="383314"/>
                  <a:pt x="215900" y="406400"/>
                </a:cubicBezTo>
                <a:cubicBezTo>
                  <a:pt x="78149" y="630245"/>
                  <a:pt x="231134" y="419955"/>
                  <a:pt x="127000" y="558800"/>
                </a:cubicBezTo>
                <a:cubicBezTo>
                  <a:pt x="66639" y="739884"/>
                  <a:pt x="127287" y="551445"/>
                  <a:pt x="88900" y="685800"/>
                </a:cubicBezTo>
                <a:cubicBezTo>
                  <a:pt x="85222" y="698672"/>
                  <a:pt x="84563" y="713447"/>
                  <a:pt x="76200" y="723900"/>
                </a:cubicBezTo>
                <a:cubicBezTo>
                  <a:pt x="66665" y="735819"/>
                  <a:pt x="50800" y="740833"/>
                  <a:pt x="38100" y="749300"/>
                </a:cubicBezTo>
                <a:cubicBezTo>
                  <a:pt x="33867" y="770467"/>
                  <a:pt x="30635" y="791859"/>
                  <a:pt x="25400" y="812800"/>
                </a:cubicBezTo>
                <a:cubicBezTo>
                  <a:pt x="22153" y="825787"/>
                  <a:pt x="15947" y="837913"/>
                  <a:pt x="12700" y="850900"/>
                </a:cubicBezTo>
                <a:cubicBezTo>
                  <a:pt x="7465" y="871841"/>
                  <a:pt x="4233" y="893233"/>
                  <a:pt x="0" y="914400"/>
                </a:cubicBezTo>
                <a:cubicBezTo>
                  <a:pt x="8467" y="952500"/>
                  <a:pt x="12273" y="991944"/>
                  <a:pt x="25400" y="1028700"/>
                </a:cubicBezTo>
                <a:cubicBezTo>
                  <a:pt x="56232" y="1115030"/>
                  <a:pt x="58057" y="1069340"/>
                  <a:pt x="101600" y="1130300"/>
                </a:cubicBezTo>
                <a:cubicBezTo>
                  <a:pt x="112604" y="1145706"/>
                  <a:pt x="118533" y="1164167"/>
                  <a:pt x="127000" y="1181100"/>
                </a:cubicBezTo>
                <a:cubicBezTo>
                  <a:pt x="118533" y="1253067"/>
                  <a:pt x="115811" y="1325944"/>
                  <a:pt x="101600" y="1397000"/>
                </a:cubicBezTo>
                <a:cubicBezTo>
                  <a:pt x="98607" y="1411967"/>
                  <a:pt x="83026" y="1421448"/>
                  <a:pt x="76200" y="1435100"/>
                </a:cubicBezTo>
                <a:cubicBezTo>
                  <a:pt x="23620" y="1540260"/>
                  <a:pt x="110893" y="1402111"/>
                  <a:pt x="38100" y="1511300"/>
                </a:cubicBezTo>
                <a:cubicBezTo>
                  <a:pt x="80221" y="1721903"/>
                  <a:pt x="20139" y="1463405"/>
                  <a:pt x="76200" y="1612900"/>
                </a:cubicBezTo>
                <a:cubicBezTo>
                  <a:pt x="83779" y="1633111"/>
                  <a:pt x="79247" y="1657093"/>
                  <a:pt x="88900" y="1676400"/>
                </a:cubicBezTo>
                <a:cubicBezTo>
                  <a:pt x="112386" y="1723371"/>
                  <a:pt x="149335" y="1717031"/>
                  <a:pt x="190500" y="1739900"/>
                </a:cubicBezTo>
                <a:cubicBezTo>
                  <a:pt x="209003" y="1750179"/>
                  <a:pt x="223351" y="1766782"/>
                  <a:pt x="241300" y="1778000"/>
                </a:cubicBezTo>
                <a:cubicBezTo>
                  <a:pt x="309404" y="1820565"/>
                  <a:pt x="270371" y="1789509"/>
                  <a:pt x="330200" y="1816100"/>
                </a:cubicBezTo>
                <a:cubicBezTo>
                  <a:pt x="356150" y="1827634"/>
                  <a:pt x="380547" y="1842449"/>
                  <a:pt x="406400" y="1854200"/>
                </a:cubicBezTo>
                <a:cubicBezTo>
                  <a:pt x="432461" y="1847586"/>
                  <a:pt x="431539" y="1888595"/>
                  <a:pt x="536580" y="1766886"/>
                </a:cubicBezTo>
                <a:cubicBezTo>
                  <a:pt x="592804" y="1705900"/>
                  <a:pt x="655643" y="1647823"/>
                  <a:pt x="750894" y="1552572"/>
                </a:cubicBezTo>
                <a:cubicBezTo>
                  <a:pt x="846145" y="1457321"/>
                  <a:pt x="1108084" y="1183476"/>
                  <a:pt x="1108084" y="1195382"/>
                </a:cubicBezTo>
                <a:cubicBezTo>
                  <a:pt x="1108084" y="1207288"/>
                  <a:pt x="842441" y="1503624"/>
                  <a:pt x="750894" y="1624010"/>
                </a:cubicBezTo>
                <a:cubicBezTo>
                  <a:pt x="659347" y="1744396"/>
                  <a:pt x="541734" y="1863725"/>
                  <a:pt x="558800" y="1917700"/>
                </a:cubicBezTo>
                <a:cubicBezTo>
                  <a:pt x="662046" y="1938349"/>
                  <a:pt x="793751" y="1938087"/>
                  <a:pt x="889000" y="1943100"/>
                </a:cubicBezTo>
                <a:cubicBezTo>
                  <a:pt x="913152" y="1947930"/>
                  <a:pt x="964565" y="1955483"/>
                  <a:pt x="990600" y="1968500"/>
                </a:cubicBezTo>
                <a:cubicBezTo>
                  <a:pt x="1012678" y="1979539"/>
                  <a:pt x="1032022" y="1995561"/>
                  <a:pt x="1054100" y="2006600"/>
                </a:cubicBezTo>
                <a:cubicBezTo>
                  <a:pt x="1066074" y="2012587"/>
                  <a:pt x="1079895" y="2014027"/>
                  <a:pt x="1092200" y="2019300"/>
                </a:cubicBezTo>
                <a:cubicBezTo>
                  <a:pt x="1119498" y="2030999"/>
                  <a:pt x="1150125" y="2052635"/>
                  <a:pt x="1181100" y="2057400"/>
                </a:cubicBezTo>
                <a:cubicBezTo>
                  <a:pt x="1223150" y="2063869"/>
                  <a:pt x="1265767" y="2065867"/>
                  <a:pt x="1308100" y="2070100"/>
                </a:cubicBezTo>
                <a:cubicBezTo>
                  <a:pt x="1519767" y="2065867"/>
                  <a:pt x="1731991" y="2073333"/>
                  <a:pt x="1943100" y="2057400"/>
                </a:cubicBezTo>
                <a:cubicBezTo>
                  <a:pt x="1961010" y="2056048"/>
                  <a:pt x="1966256" y="2029263"/>
                  <a:pt x="1981200" y="2019300"/>
                </a:cubicBezTo>
                <a:cubicBezTo>
                  <a:pt x="1992339" y="2011874"/>
                  <a:pt x="2006600" y="2010833"/>
                  <a:pt x="2019300" y="2006600"/>
                </a:cubicBezTo>
                <a:cubicBezTo>
                  <a:pt x="2032000" y="1993900"/>
                  <a:pt x="2041919" y="1977606"/>
                  <a:pt x="2057400" y="1968500"/>
                </a:cubicBezTo>
                <a:cubicBezTo>
                  <a:pt x="2229964" y="1866992"/>
                  <a:pt x="2184417" y="1917688"/>
                  <a:pt x="2273300" y="1854200"/>
                </a:cubicBezTo>
                <a:cubicBezTo>
                  <a:pt x="2290524" y="1841897"/>
                  <a:pt x="2309133" y="1831067"/>
                  <a:pt x="2324100" y="1816100"/>
                </a:cubicBezTo>
                <a:cubicBezTo>
                  <a:pt x="2349464" y="1790736"/>
                  <a:pt x="2362773" y="1744818"/>
                  <a:pt x="2374900" y="1714500"/>
                </a:cubicBezTo>
                <a:cubicBezTo>
                  <a:pt x="2379133" y="1659467"/>
                  <a:pt x="2372026" y="1602353"/>
                  <a:pt x="2387600" y="1549400"/>
                </a:cubicBezTo>
                <a:cubicBezTo>
                  <a:pt x="2394357" y="1526426"/>
                  <a:pt x="2418475" y="1511884"/>
                  <a:pt x="2438400" y="1498600"/>
                </a:cubicBezTo>
                <a:cubicBezTo>
                  <a:pt x="2501174" y="1456751"/>
                  <a:pt x="2548467" y="1444978"/>
                  <a:pt x="2616200" y="1422400"/>
                </a:cubicBezTo>
                <a:cubicBezTo>
                  <a:pt x="2624667" y="1405467"/>
                  <a:pt x="2634142" y="1389001"/>
                  <a:pt x="2641600" y="1371600"/>
                </a:cubicBezTo>
                <a:cubicBezTo>
                  <a:pt x="2674095" y="1295779"/>
                  <a:pt x="2661913" y="1211696"/>
                  <a:pt x="2667000" y="1130300"/>
                </a:cubicBezTo>
                <a:cubicBezTo>
                  <a:pt x="2658533" y="1024467"/>
                  <a:pt x="2656615" y="917904"/>
                  <a:pt x="2641600" y="812800"/>
                </a:cubicBezTo>
                <a:cubicBezTo>
                  <a:pt x="2639441" y="797690"/>
                  <a:pt x="2623773" y="787952"/>
                  <a:pt x="2616200" y="774700"/>
                </a:cubicBezTo>
                <a:cubicBezTo>
                  <a:pt x="2606807" y="758262"/>
                  <a:pt x="2597447" y="741627"/>
                  <a:pt x="2590800" y="723900"/>
                </a:cubicBezTo>
                <a:cubicBezTo>
                  <a:pt x="2584671" y="707557"/>
                  <a:pt x="2583620" y="689659"/>
                  <a:pt x="2578100" y="673100"/>
                </a:cubicBezTo>
                <a:cubicBezTo>
                  <a:pt x="2565132" y="634196"/>
                  <a:pt x="2553226" y="602612"/>
                  <a:pt x="2527300" y="571500"/>
                </a:cubicBezTo>
                <a:cubicBezTo>
                  <a:pt x="2502645" y="541914"/>
                  <a:pt x="2435208" y="486186"/>
                  <a:pt x="2413000" y="469900"/>
                </a:cubicBezTo>
                <a:cubicBezTo>
                  <a:pt x="2376074" y="442821"/>
                  <a:pt x="2298700" y="393700"/>
                  <a:pt x="2298700" y="393700"/>
                </a:cubicBezTo>
                <a:cubicBezTo>
                  <a:pt x="2236159" y="299888"/>
                  <a:pt x="2266216" y="341922"/>
                  <a:pt x="2209800" y="266700"/>
                </a:cubicBezTo>
                <a:cubicBezTo>
                  <a:pt x="2205567" y="249767"/>
                  <a:pt x="2206782" y="230423"/>
                  <a:pt x="2197100" y="215900"/>
                </a:cubicBezTo>
                <a:cubicBezTo>
                  <a:pt x="2188633" y="203200"/>
                  <a:pt x="2173292" y="195859"/>
                  <a:pt x="2159000" y="190500"/>
                </a:cubicBezTo>
                <a:cubicBezTo>
                  <a:pt x="2142674" y="184378"/>
                  <a:pt x="2030395" y="167478"/>
                  <a:pt x="2019300" y="165100"/>
                </a:cubicBezTo>
                <a:cubicBezTo>
                  <a:pt x="1985166" y="157786"/>
                  <a:pt x="1951379" y="148885"/>
                  <a:pt x="1917700" y="139700"/>
                </a:cubicBezTo>
                <a:cubicBezTo>
                  <a:pt x="1904785" y="136178"/>
                  <a:pt x="1892587" y="130247"/>
                  <a:pt x="1879600" y="127000"/>
                </a:cubicBezTo>
                <a:cubicBezTo>
                  <a:pt x="1858659" y="121765"/>
                  <a:pt x="1837267" y="118533"/>
                  <a:pt x="1816100" y="114300"/>
                </a:cubicBezTo>
                <a:cubicBezTo>
                  <a:pt x="1796178" y="104339"/>
                  <a:pt x="1745151" y="81451"/>
                  <a:pt x="1727200" y="63500"/>
                </a:cubicBezTo>
                <a:cubicBezTo>
                  <a:pt x="1716407" y="52707"/>
                  <a:pt x="1714743" y="33490"/>
                  <a:pt x="1701800" y="25400"/>
                </a:cubicBezTo>
                <a:cubicBezTo>
                  <a:pt x="1679096" y="11210"/>
                  <a:pt x="1625600" y="0"/>
                  <a:pt x="1625600" y="0"/>
                </a:cubicBezTo>
                <a:cubicBezTo>
                  <a:pt x="1553633" y="4233"/>
                  <a:pt x="1480993" y="2006"/>
                  <a:pt x="1409700" y="12700"/>
                </a:cubicBezTo>
                <a:cubicBezTo>
                  <a:pt x="1394605" y="14964"/>
                  <a:pt x="1385548" y="31901"/>
                  <a:pt x="1371600" y="38100"/>
                </a:cubicBezTo>
                <a:cubicBezTo>
                  <a:pt x="1347134" y="48974"/>
                  <a:pt x="1295400" y="63500"/>
                  <a:pt x="1295400" y="63500"/>
                </a:cubicBezTo>
                <a:cubicBezTo>
                  <a:pt x="1278467" y="76200"/>
                  <a:pt x="1264680" y="94907"/>
                  <a:pt x="1244600" y="101600"/>
                </a:cubicBezTo>
                <a:cubicBezTo>
                  <a:pt x="1212221" y="112393"/>
                  <a:pt x="1176580" y="108195"/>
                  <a:pt x="1143000" y="114300"/>
                </a:cubicBezTo>
                <a:cubicBezTo>
                  <a:pt x="1106851" y="120873"/>
                  <a:pt x="1097304" y="132064"/>
                  <a:pt x="1066800" y="152400"/>
                </a:cubicBezTo>
                <a:cubicBezTo>
                  <a:pt x="982249" y="138308"/>
                  <a:pt x="1115483" y="122767"/>
                  <a:pt x="1028700" y="127000"/>
                </a:cubicBezTo>
                <a:close/>
              </a:path>
            </a:pathLst>
          </a:custGeom>
          <a:solidFill>
            <a:schemeClr val="bg1">
              <a:lumMod val="9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7" name="Isosceles Triangle 176"/>
          <p:cNvSpPr/>
          <p:nvPr/>
        </p:nvSpPr>
        <p:spPr>
          <a:xfrm>
            <a:off x="6351588" y="2414588"/>
            <a:ext cx="357187" cy="214312"/>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8" name="Isosceles Triangle 177"/>
          <p:cNvSpPr/>
          <p:nvPr/>
        </p:nvSpPr>
        <p:spPr>
          <a:xfrm>
            <a:off x="6503988" y="2486025"/>
            <a:ext cx="357187" cy="214313"/>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28" name="Rectangular Callout 127"/>
          <p:cNvSpPr/>
          <p:nvPr/>
        </p:nvSpPr>
        <p:spPr>
          <a:xfrm>
            <a:off x="4779963" y="3414713"/>
            <a:ext cx="3071812" cy="1214437"/>
          </a:xfrm>
          <a:prstGeom prst="wedgeRectCallout">
            <a:avLst>
              <a:gd name="adj1" fmla="val -63195"/>
              <a:gd name="adj2" fmla="val 73167"/>
            </a:avLst>
          </a:prstGeom>
          <a:no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94" name="Rectangular Callout 93"/>
          <p:cNvSpPr/>
          <p:nvPr/>
        </p:nvSpPr>
        <p:spPr>
          <a:xfrm flipV="1">
            <a:off x="4779963" y="2200275"/>
            <a:ext cx="3071812" cy="1214438"/>
          </a:xfrm>
          <a:prstGeom prst="wedgeRectCallout">
            <a:avLst>
              <a:gd name="adj1" fmla="val -63195"/>
              <a:gd name="adj2" fmla="val 73167"/>
            </a:avLst>
          </a:prstGeom>
          <a:no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39" name="Freeform 38"/>
          <p:cNvSpPr/>
          <p:nvPr/>
        </p:nvSpPr>
        <p:spPr>
          <a:xfrm>
            <a:off x="1136650" y="3305175"/>
            <a:ext cx="1000125" cy="2038350"/>
          </a:xfrm>
          <a:custGeom>
            <a:avLst/>
            <a:gdLst>
              <a:gd name="connsiteX0" fmla="*/ 0 w 2019300"/>
              <a:gd name="connsiteY0" fmla="*/ 1955800 h 1955800"/>
              <a:gd name="connsiteX1" fmla="*/ 1308100 w 2019300"/>
              <a:gd name="connsiteY1" fmla="*/ 1422400 h 1955800"/>
              <a:gd name="connsiteX2" fmla="*/ 2019300 w 2019300"/>
              <a:gd name="connsiteY2" fmla="*/ 0 h 1955800"/>
            </a:gdLst>
            <a:ahLst/>
            <a:cxnLst>
              <a:cxn ang="0">
                <a:pos x="connsiteX0" y="connsiteY0"/>
              </a:cxn>
              <a:cxn ang="0">
                <a:pos x="connsiteX1" y="connsiteY1"/>
              </a:cxn>
              <a:cxn ang="0">
                <a:pos x="connsiteX2" y="connsiteY2"/>
              </a:cxn>
            </a:cxnLst>
            <a:rect l="l" t="t" r="r" b="b"/>
            <a:pathLst>
              <a:path w="2019300" h="1955800">
                <a:moveTo>
                  <a:pt x="0" y="1955800"/>
                </a:moveTo>
                <a:cubicBezTo>
                  <a:pt x="485775" y="1852083"/>
                  <a:pt x="971550" y="1748367"/>
                  <a:pt x="1308100" y="1422400"/>
                </a:cubicBezTo>
                <a:cubicBezTo>
                  <a:pt x="1644650" y="1096433"/>
                  <a:pt x="1831975" y="548216"/>
                  <a:pt x="2019300" y="0"/>
                </a:cubicBezTo>
              </a:path>
            </a:pathLst>
          </a:custGeom>
          <a:ln w="22225">
            <a:headEnd type="none"/>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000"/>
          </a:p>
        </p:txBody>
      </p:sp>
      <p:sp>
        <p:nvSpPr>
          <p:cNvPr id="40" name="Freeform 39"/>
          <p:cNvSpPr/>
          <p:nvPr/>
        </p:nvSpPr>
        <p:spPr>
          <a:xfrm>
            <a:off x="1350963" y="3271838"/>
            <a:ext cx="928687" cy="2143125"/>
          </a:xfrm>
          <a:custGeom>
            <a:avLst/>
            <a:gdLst>
              <a:gd name="connsiteX0" fmla="*/ 0 w 2019300"/>
              <a:gd name="connsiteY0" fmla="*/ 1955800 h 1955800"/>
              <a:gd name="connsiteX1" fmla="*/ 1308100 w 2019300"/>
              <a:gd name="connsiteY1" fmla="*/ 1422400 h 1955800"/>
              <a:gd name="connsiteX2" fmla="*/ 2019300 w 2019300"/>
              <a:gd name="connsiteY2" fmla="*/ 0 h 1955800"/>
            </a:gdLst>
            <a:ahLst/>
            <a:cxnLst>
              <a:cxn ang="0">
                <a:pos x="connsiteX0" y="connsiteY0"/>
              </a:cxn>
              <a:cxn ang="0">
                <a:pos x="connsiteX1" y="connsiteY1"/>
              </a:cxn>
              <a:cxn ang="0">
                <a:pos x="connsiteX2" y="connsiteY2"/>
              </a:cxn>
            </a:cxnLst>
            <a:rect l="l" t="t" r="r" b="b"/>
            <a:pathLst>
              <a:path w="2019300" h="1955800">
                <a:moveTo>
                  <a:pt x="0" y="1955800"/>
                </a:moveTo>
                <a:cubicBezTo>
                  <a:pt x="485775" y="1852083"/>
                  <a:pt x="971550" y="1748367"/>
                  <a:pt x="1308100" y="1422400"/>
                </a:cubicBezTo>
                <a:cubicBezTo>
                  <a:pt x="1644650" y="1096433"/>
                  <a:pt x="1831975" y="548216"/>
                  <a:pt x="2019300" y="0"/>
                </a:cubicBezTo>
              </a:path>
            </a:pathLst>
          </a:custGeom>
          <a:ln w="22225">
            <a:headEnd type="arrow"/>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000"/>
          </a:p>
        </p:txBody>
      </p:sp>
      <p:sp>
        <p:nvSpPr>
          <p:cNvPr id="7" name="Oval 6"/>
          <p:cNvSpPr/>
          <p:nvPr/>
        </p:nvSpPr>
        <p:spPr>
          <a:xfrm>
            <a:off x="1422400" y="2486025"/>
            <a:ext cx="1357313"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b="1" dirty="0">
                <a:solidFill>
                  <a:schemeClr val="tx1"/>
                </a:solidFill>
                <a:latin typeface="Arial" pitchFamily="34" charset="0"/>
                <a:cs typeface="Arial" pitchFamily="34" charset="0"/>
              </a:rPr>
              <a:t>Master</a:t>
            </a:r>
          </a:p>
          <a:p>
            <a:pPr algn="ctr" fontAlgn="auto">
              <a:spcBef>
                <a:spcPts val="0"/>
              </a:spcBef>
              <a:spcAft>
                <a:spcPts val="0"/>
              </a:spcAft>
              <a:defRPr/>
            </a:pPr>
            <a:r>
              <a:rPr lang="en-GB" sz="1400" b="1" dirty="0">
                <a:solidFill>
                  <a:schemeClr val="tx1"/>
                </a:solidFill>
                <a:latin typeface="Arial" pitchFamily="34" charset="0"/>
                <a:cs typeface="Arial" pitchFamily="34" charset="0"/>
              </a:rPr>
              <a:t>Server</a:t>
            </a:r>
          </a:p>
        </p:txBody>
      </p:sp>
      <p:sp>
        <p:nvSpPr>
          <p:cNvPr id="41" name="Freeform 40"/>
          <p:cNvSpPr/>
          <p:nvPr/>
        </p:nvSpPr>
        <p:spPr>
          <a:xfrm>
            <a:off x="1565275" y="5172075"/>
            <a:ext cx="1785938" cy="528638"/>
          </a:xfrm>
          <a:custGeom>
            <a:avLst/>
            <a:gdLst>
              <a:gd name="connsiteX0" fmla="*/ 0 w 3746500"/>
              <a:gd name="connsiteY0" fmla="*/ 508000 h 529167"/>
              <a:gd name="connsiteX1" fmla="*/ 2082800 w 3746500"/>
              <a:gd name="connsiteY1" fmla="*/ 444500 h 529167"/>
              <a:gd name="connsiteX2" fmla="*/ 3746500 w 3746500"/>
              <a:gd name="connsiteY2" fmla="*/ 0 h 529167"/>
            </a:gdLst>
            <a:ahLst/>
            <a:cxnLst>
              <a:cxn ang="0">
                <a:pos x="connsiteX0" y="connsiteY0"/>
              </a:cxn>
              <a:cxn ang="0">
                <a:pos x="connsiteX1" y="connsiteY1"/>
              </a:cxn>
              <a:cxn ang="0">
                <a:pos x="connsiteX2" y="connsiteY2"/>
              </a:cxn>
            </a:cxnLst>
            <a:rect l="l" t="t" r="r" b="b"/>
            <a:pathLst>
              <a:path w="3746500" h="529167">
                <a:moveTo>
                  <a:pt x="0" y="508000"/>
                </a:moveTo>
                <a:cubicBezTo>
                  <a:pt x="729191" y="518583"/>
                  <a:pt x="1458383" y="529167"/>
                  <a:pt x="2082800" y="444500"/>
                </a:cubicBezTo>
                <a:cubicBezTo>
                  <a:pt x="2707217" y="359833"/>
                  <a:pt x="3630083" y="93133"/>
                  <a:pt x="3746500" y="0"/>
                </a:cubicBezTo>
              </a:path>
            </a:pathLst>
          </a:custGeom>
          <a:ln w="22225">
            <a:headEnd type="none"/>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000" dirty="0"/>
          </a:p>
        </p:txBody>
      </p:sp>
      <p:sp>
        <p:nvSpPr>
          <p:cNvPr id="42" name="Freeform 41"/>
          <p:cNvSpPr/>
          <p:nvPr/>
        </p:nvSpPr>
        <p:spPr>
          <a:xfrm>
            <a:off x="1527175" y="5272088"/>
            <a:ext cx="1895475" cy="528637"/>
          </a:xfrm>
          <a:custGeom>
            <a:avLst/>
            <a:gdLst>
              <a:gd name="connsiteX0" fmla="*/ 0 w 3746500"/>
              <a:gd name="connsiteY0" fmla="*/ 508000 h 529167"/>
              <a:gd name="connsiteX1" fmla="*/ 2082800 w 3746500"/>
              <a:gd name="connsiteY1" fmla="*/ 444500 h 529167"/>
              <a:gd name="connsiteX2" fmla="*/ 3746500 w 3746500"/>
              <a:gd name="connsiteY2" fmla="*/ 0 h 529167"/>
            </a:gdLst>
            <a:ahLst/>
            <a:cxnLst>
              <a:cxn ang="0">
                <a:pos x="connsiteX0" y="connsiteY0"/>
              </a:cxn>
              <a:cxn ang="0">
                <a:pos x="connsiteX1" y="connsiteY1"/>
              </a:cxn>
              <a:cxn ang="0">
                <a:pos x="connsiteX2" y="connsiteY2"/>
              </a:cxn>
            </a:cxnLst>
            <a:rect l="l" t="t" r="r" b="b"/>
            <a:pathLst>
              <a:path w="3746500" h="529167">
                <a:moveTo>
                  <a:pt x="0" y="508000"/>
                </a:moveTo>
                <a:cubicBezTo>
                  <a:pt x="729191" y="518583"/>
                  <a:pt x="1458383" y="529167"/>
                  <a:pt x="2082800" y="444500"/>
                </a:cubicBezTo>
                <a:cubicBezTo>
                  <a:pt x="2707217" y="359833"/>
                  <a:pt x="3630083" y="93133"/>
                  <a:pt x="3746500" y="0"/>
                </a:cubicBezTo>
              </a:path>
            </a:pathLst>
          </a:custGeom>
          <a:ln w="22225">
            <a:headEnd type="arrow"/>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000"/>
          </a:p>
        </p:txBody>
      </p:sp>
      <p:sp>
        <p:nvSpPr>
          <p:cNvPr id="36" name="Oval 35"/>
          <p:cNvSpPr/>
          <p:nvPr/>
        </p:nvSpPr>
        <p:spPr>
          <a:xfrm>
            <a:off x="3352800" y="1524000"/>
            <a:ext cx="1214438"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a:solidFill>
                  <a:schemeClr val="tx1"/>
                </a:solidFill>
                <a:latin typeface="Arial" charset="0"/>
                <a:ea typeface="ＭＳ Ｐゴシック" pitchFamily="-109" charset="-128"/>
                <a:cs typeface="Arial" charset="0"/>
              </a:rPr>
              <a:t>Server</a:t>
            </a:r>
            <a:r>
              <a:rPr lang="en-GB" sz="1400" b="1" baseline="-25000">
                <a:solidFill>
                  <a:schemeClr val="tx1"/>
                </a:solidFill>
                <a:latin typeface="Arial" charset="0"/>
                <a:ea typeface="ＭＳ Ｐゴシック" pitchFamily="-109" charset="-128"/>
                <a:cs typeface="Arial" charset="0"/>
              </a:rPr>
              <a:t>A</a:t>
            </a:r>
          </a:p>
        </p:txBody>
      </p:sp>
      <p:sp>
        <p:nvSpPr>
          <p:cNvPr id="20496" name="TextBox 52"/>
          <p:cNvSpPr txBox="1">
            <a:spLocks noChangeArrowheads="1"/>
          </p:cNvSpPr>
          <p:nvPr/>
        </p:nvSpPr>
        <p:spPr bwMode="auto">
          <a:xfrm>
            <a:off x="1422400" y="4200525"/>
            <a:ext cx="325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2000">
                <a:latin typeface="Tw Cen MT" pitchFamily="-109" charset="-18"/>
              </a:rPr>
              <a:t>1</a:t>
            </a:r>
          </a:p>
        </p:txBody>
      </p:sp>
      <p:sp>
        <p:nvSpPr>
          <p:cNvPr id="20497" name="TextBox 54"/>
          <p:cNvSpPr txBox="1">
            <a:spLocks noChangeArrowheads="1"/>
          </p:cNvSpPr>
          <p:nvPr/>
        </p:nvSpPr>
        <p:spPr bwMode="auto">
          <a:xfrm>
            <a:off x="2208213" y="4271963"/>
            <a:ext cx="325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2000">
                <a:latin typeface="Tw Cen MT" pitchFamily="-109" charset="-18"/>
              </a:rPr>
              <a:t>2</a:t>
            </a:r>
          </a:p>
        </p:txBody>
      </p:sp>
      <p:sp>
        <p:nvSpPr>
          <p:cNvPr id="20498" name="TextBox 57"/>
          <p:cNvSpPr txBox="1">
            <a:spLocks noChangeArrowheads="1"/>
          </p:cNvSpPr>
          <p:nvPr/>
        </p:nvSpPr>
        <p:spPr bwMode="auto">
          <a:xfrm>
            <a:off x="2422525" y="5200650"/>
            <a:ext cx="325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2000">
                <a:latin typeface="Tw Cen MT" pitchFamily="-109" charset="-18"/>
              </a:rPr>
              <a:t>3</a:t>
            </a:r>
          </a:p>
        </p:txBody>
      </p:sp>
      <p:sp>
        <p:nvSpPr>
          <p:cNvPr id="26" name="Oval 25"/>
          <p:cNvSpPr/>
          <p:nvPr/>
        </p:nvSpPr>
        <p:spPr>
          <a:xfrm>
            <a:off x="3351213" y="4629150"/>
            <a:ext cx="1214437" cy="857250"/>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a:solidFill>
                  <a:schemeClr val="tx1"/>
                </a:solidFill>
                <a:latin typeface="Arial" charset="0"/>
                <a:ea typeface="ＭＳ Ｐゴシック" pitchFamily="-109" charset="-128"/>
                <a:cs typeface="Arial" charset="0"/>
              </a:rPr>
              <a:t>Server</a:t>
            </a:r>
            <a:r>
              <a:rPr lang="en-GB" sz="1400" b="1" baseline="-25000">
                <a:solidFill>
                  <a:schemeClr val="tx1"/>
                </a:solidFill>
                <a:latin typeface="Arial" charset="0"/>
                <a:ea typeface="ＭＳ Ｐゴシック" pitchFamily="-109" charset="-128"/>
                <a:cs typeface="Arial" charset="0"/>
              </a:rPr>
              <a:t>B</a:t>
            </a:r>
          </a:p>
        </p:txBody>
      </p:sp>
      <p:sp>
        <p:nvSpPr>
          <p:cNvPr id="157" name="Rectangle 156"/>
          <p:cNvSpPr/>
          <p:nvPr/>
        </p:nvSpPr>
        <p:spPr>
          <a:xfrm>
            <a:off x="5494338" y="2628900"/>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58" name="Rectangle 157"/>
          <p:cNvSpPr/>
          <p:nvPr/>
        </p:nvSpPr>
        <p:spPr>
          <a:xfrm>
            <a:off x="5708650" y="2557463"/>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59" name="Rectangle 158"/>
          <p:cNvSpPr/>
          <p:nvPr/>
        </p:nvSpPr>
        <p:spPr>
          <a:xfrm>
            <a:off x="5780088" y="2986088"/>
            <a:ext cx="214312"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0" name="Rectangle 159"/>
          <p:cNvSpPr/>
          <p:nvPr/>
        </p:nvSpPr>
        <p:spPr>
          <a:xfrm>
            <a:off x="5351463" y="2843213"/>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1" name="Rectangle 160"/>
          <p:cNvSpPr/>
          <p:nvPr/>
        </p:nvSpPr>
        <p:spPr>
          <a:xfrm>
            <a:off x="5565775" y="2986088"/>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2" name="Rectangle 161"/>
          <p:cNvSpPr/>
          <p:nvPr/>
        </p:nvSpPr>
        <p:spPr>
          <a:xfrm>
            <a:off x="5637213" y="3700463"/>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3" name="Rectangle 162"/>
          <p:cNvSpPr/>
          <p:nvPr/>
        </p:nvSpPr>
        <p:spPr>
          <a:xfrm>
            <a:off x="5851525" y="3557588"/>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4" name="Rectangle 163"/>
          <p:cNvSpPr/>
          <p:nvPr/>
        </p:nvSpPr>
        <p:spPr>
          <a:xfrm>
            <a:off x="5851525" y="3914775"/>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5" name="Rectangle 164"/>
          <p:cNvSpPr/>
          <p:nvPr/>
        </p:nvSpPr>
        <p:spPr>
          <a:xfrm>
            <a:off x="5422900" y="3914775"/>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66" name="Rectangle 165"/>
          <p:cNvSpPr/>
          <p:nvPr/>
        </p:nvSpPr>
        <p:spPr>
          <a:xfrm>
            <a:off x="5708650" y="4129088"/>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2" name="Isosceles Triangle 171"/>
          <p:cNvSpPr/>
          <p:nvPr/>
        </p:nvSpPr>
        <p:spPr>
          <a:xfrm>
            <a:off x="6637338" y="2557463"/>
            <a:ext cx="357187" cy="214312"/>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3" name="Isosceles Triangle 172"/>
          <p:cNvSpPr/>
          <p:nvPr/>
        </p:nvSpPr>
        <p:spPr>
          <a:xfrm>
            <a:off x="6789738" y="2628900"/>
            <a:ext cx="357187" cy="214313"/>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4" name="Isosceles Triangle 173"/>
          <p:cNvSpPr/>
          <p:nvPr/>
        </p:nvSpPr>
        <p:spPr>
          <a:xfrm>
            <a:off x="6942138" y="2700338"/>
            <a:ext cx="357187" cy="214312"/>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5" name="Isosceles Triangle 174"/>
          <p:cNvSpPr/>
          <p:nvPr/>
        </p:nvSpPr>
        <p:spPr>
          <a:xfrm>
            <a:off x="7094538" y="2843213"/>
            <a:ext cx="357187" cy="214312"/>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76" name="Isosceles Triangle 175"/>
          <p:cNvSpPr/>
          <p:nvPr/>
        </p:nvSpPr>
        <p:spPr>
          <a:xfrm>
            <a:off x="7208838" y="2986088"/>
            <a:ext cx="357187" cy="214312"/>
          </a:xfrm>
          <a:prstGeom prst="triangle">
            <a:avLst/>
          </a:prstGeom>
          <a:solidFill>
            <a:schemeClr val="bg1">
              <a:lumMod val="85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nvGrpSpPr>
          <p:cNvPr id="9" name="Group 188"/>
          <p:cNvGrpSpPr/>
          <p:nvPr/>
        </p:nvGrpSpPr>
        <p:grpSpPr>
          <a:xfrm>
            <a:off x="6494474" y="3486144"/>
            <a:ext cx="71438" cy="285752"/>
            <a:chOff x="6429388" y="2714620"/>
            <a:chExt cx="214314" cy="642942"/>
          </a:xfrm>
          <a:solidFill>
            <a:schemeClr val="bg1">
              <a:lumMod val="85000"/>
            </a:schemeClr>
          </a:solidFill>
        </p:grpSpPr>
        <p:sp>
          <p:nvSpPr>
            <p:cNvPr id="187" name="Isosceles Triangle 186"/>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88" name="Rectangle 187"/>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0" name="Group 189"/>
          <p:cNvGrpSpPr/>
          <p:nvPr/>
        </p:nvGrpSpPr>
        <p:grpSpPr>
          <a:xfrm>
            <a:off x="6565912" y="3486144"/>
            <a:ext cx="71438" cy="285752"/>
            <a:chOff x="6429388" y="2714620"/>
            <a:chExt cx="214314" cy="642942"/>
          </a:xfrm>
          <a:solidFill>
            <a:schemeClr val="bg1">
              <a:lumMod val="85000"/>
            </a:schemeClr>
          </a:solidFill>
        </p:grpSpPr>
        <p:sp>
          <p:nvSpPr>
            <p:cNvPr id="191" name="Isosceles Triangle 190"/>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92" name="Rectangle 191"/>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1" name="Group 192"/>
          <p:cNvGrpSpPr/>
          <p:nvPr/>
        </p:nvGrpSpPr>
        <p:grpSpPr>
          <a:xfrm>
            <a:off x="6637350" y="3486144"/>
            <a:ext cx="71438" cy="285752"/>
            <a:chOff x="6429388" y="2714620"/>
            <a:chExt cx="214314" cy="642942"/>
          </a:xfrm>
          <a:solidFill>
            <a:schemeClr val="bg1">
              <a:lumMod val="85000"/>
            </a:schemeClr>
          </a:solidFill>
        </p:grpSpPr>
        <p:sp>
          <p:nvSpPr>
            <p:cNvPr id="194" name="Isosceles Triangle 193"/>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95" name="Rectangle 194"/>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2" name="Group 195"/>
          <p:cNvGrpSpPr/>
          <p:nvPr/>
        </p:nvGrpSpPr>
        <p:grpSpPr>
          <a:xfrm>
            <a:off x="6708788" y="3486144"/>
            <a:ext cx="71438" cy="285752"/>
            <a:chOff x="6429388" y="2714620"/>
            <a:chExt cx="214314" cy="642942"/>
          </a:xfrm>
          <a:solidFill>
            <a:schemeClr val="bg1">
              <a:lumMod val="85000"/>
            </a:schemeClr>
          </a:solidFill>
        </p:grpSpPr>
        <p:sp>
          <p:nvSpPr>
            <p:cNvPr id="197" name="Isosceles Triangle 196"/>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98" name="Rectangle 197"/>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3" name="Group 198"/>
          <p:cNvGrpSpPr/>
          <p:nvPr/>
        </p:nvGrpSpPr>
        <p:grpSpPr>
          <a:xfrm>
            <a:off x="6780226" y="3486144"/>
            <a:ext cx="71438" cy="285752"/>
            <a:chOff x="6429388" y="2714620"/>
            <a:chExt cx="214314" cy="642942"/>
          </a:xfrm>
          <a:solidFill>
            <a:schemeClr val="bg1">
              <a:lumMod val="85000"/>
            </a:schemeClr>
          </a:solidFill>
        </p:grpSpPr>
        <p:sp>
          <p:nvSpPr>
            <p:cNvPr id="200" name="Isosceles Triangle 199"/>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01" name="Rectangle 200"/>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5" name="Group 201"/>
          <p:cNvGrpSpPr/>
          <p:nvPr/>
        </p:nvGrpSpPr>
        <p:grpSpPr>
          <a:xfrm>
            <a:off x="6851664" y="3486144"/>
            <a:ext cx="71438" cy="285752"/>
            <a:chOff x="6429388" y="2714620"/>
            <a:chExt cx="214314" cy="642942"/>
          </a:xfrm>
          <a:solidFill>
            <a:schemeClr val="bg1">
              <a:lumMod val="85000"/>
            </a:schemeClr>
          </a:solidFill>
        </p:grpSpPr>
        <p:sp>
          <p:nvSpPr>
            <p:cNvPr id="203" name="Isosceles Triangle 202"/>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04" name="Rectangle 203"/>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6" name="Group 204"/>
          <p:cNvGrpSpPr/>
          <p:nvPr/>
        </p:nvGrpSpPr>
        <p:grpSpPr>
          <a:xfrm>
            <a:off x="6727838" y="3557582"/>
            <a:ext cx="71438" cy="285752"/>
            <a:chOff x="6429388" y="2714620"/>
            <a:chExt cx="214314" cy="642942"/>
          </a:xfrm>
          <a:solidFill>
            <a:schemeClr val="bg1">
              <a:lumMod val="85000"/>
            </a:schemeClr>
          </a:solidFill>
        </p:grpSpPr>
        <p:sp>
          <p:nvSpPr>
            <p:cNvPr id="206" name="Isosceles Triangle 205"/>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07" name="Rectangle 206"/>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7" name="Group 207"/>
          <p:cNvGrpSpPr/>
          <p:nvPr/>
        </p:nvGrpSpPr>
        <p:grpSpPr>
          <a:xfrm>
            <a:off x="6799276" y="3557582"/>
            <a:ext cx="71438" cy="285752"/>
            <a:chOff x="6429388" y="2714620"/>
            <a:chExt cx="214314" cy="642942"/>
          </a:xfrm>
          <a:solidFill>
            <a:schemeClr val="bg1">
              <a:lumMod val="85000"/>
            </a:schemeClr>
          </a:solidFill>
        </p:grpSpPr>
        <p:sp>
          <p:nvSpPr>
            <p:cNvPr id="209" name="Isosceles Triangle 208"/>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10" name="Rectangle 209"/>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8" name="Group 210"/>
          <p:cNvGrpSpPr/>
          <p:nvPr/>
        </p:nvGrpSpPr>
        <p:grpSpPr>
          <a:xfrm>
            <a:off x="6870714" y="3557582"/>
            <a:ext cx="71438" cy="285752"/>
            <a:chOff x="6429388" y="2714620"/>
            <a:chExt cx="214314" cy="642942"/>
          </a:xfrm>
          <a:solidFill>
            <a:schemeClr val="bg1">
              <a:lumMod val="85000"/>
            </a:schemeClr>
          </a:solidFill>
        </p:grpSpPr>
        <p:sp>
          <p:nvSpPr>
            <p:cNvPr id="212" name="Isosceles Triangle 211"/>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13" name="Rectangle 212"/>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19" name="Group 213"/>
          <p:cNvGrpSpPr/>
          <p:nvPr/>
        </p:nvGrpSpPr>
        <p:grpSpPr>
          <a:xfrm>
            <a:off x="6942152" y="3557582"/>
            <a:ext cx="71438" cy="285752"/>
            <a:chOff x="6429388" y="2714620"/>
            <a:chExt cx="214314" cy="642942"/>
          </a:xfrm>
          <a:solidFill>
            <a:schemeClr val="bg1">
              <a:lumMod val="85000"/>
            </a:schemeClr>
          </a:solidFill>
        </p:grpSpPr>
        <p:sp>
          <p:nvSpPr>
            <p:cNvPr id="215" name="Isosceles Triangle 214"/>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16" name="Rectangle 215"/>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0" name="Group 216"/>
          <p:cNvGrpSpPr/>
          <p:nvPr/>
        </p:nvGrpSpPr>
        <p:grpSpPr>
          <a:xfrm>
            <a:off x="7013590" y="3557582"/>
            <a:ext cx="71438" cy="285752"/>
            <a:chOff x="6429388" y="2714620"/>
            <a:chExt cx="214314" cy="642942"/>
          </a:xfrm>
          <a:solidFill>
            <a:schemeClr val="bg1">
              <a:lumMod val="85000"/>
            </a:schemeClr>
          </a:solidFill>
        </p:grpSpPr>
        <p:sp>
          <p:nvSpPr>
            <p:cNvPr id="218" name="Isosceles Triangle 217"/>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19" name="Rectangle 218"/>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1" name="Group 219"/>
          <p:cNvGrpSpPr/>
          <p:nvPr/>
        </p:nvGrpSpPr>
        <p:grpSpPr>
          <a:xfrm>
            <a:off x="7085028" y="3557582"/>
            <a:ext cx="71438" cy="285752"/>
            <a:chOff x="6429388" y="2714620"/>
            <a:chExt cx="214314" cy="642942"/>
          </a:xfrm>
          <a:solidFill>
            <a:schemeClr val="bg1">
              <a:lumMod val="85000"/>
            </a:schemeClr>
          </a:solidFill>
        </p:grpSpPr>
        <p:sp>
          <p:nvSpPr>
            <p:cNvPr id="221" name="Isosceles Triangle 220"/>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22" name="Rectangle 221"/>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2" name="Group 222"/>
          <p:cNvGrpSpPr/>
          <p:nvPr/>
        </p:nvGrpSpPr>
        <p:grpSpPr>
          <a:xfrm>
            <a:off x="6494474" y="3843334"/>
            <a:ext cx="71438" cy="285752"/>
            <a:chOff x="6429388" y="2714620"/>
            <a:chExt cx="214314" cy="642942"/>
          </a:xfrm>
          <a:solidFill>
            <a:schemeClr val="bg1">
              <a:lumMod val="85000"/>
            </a:schemeClr>
          </a:solidFill>
        </p:grpSpPr>
        <p:sp>
          <p:nvSpPr>
            <p:cNvPr id="224" name="Isosceles Triangle 223"/>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25" name="Rectangle 224"/>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3" name="Group 225"/>
          <p:cNvGrpSpPr/>
          <p:nvPr/>
        </p:nvGrpSpPr>
        <p:grpSpPr>
          <a:xfrm>
            <a:off x="6565912" y="3843334"/>
            <a:ext cx="71438" cy="285752"/>
            <a:chOff x="6429388" y="2714620"/>
            <a:chExt cx="214314" cy="642942"/>
          </a:xfrm>
          <a:solidFill>
            <a:schemeClr val="bg1">
              <a:lumMod val="85000"/>
            </a:schemeClr>
          </a:solidFill>
        </p:grpSpPr>
        <p:sp>
          <p:nvSpPr>
            <p:cNvPr id="227" name="Isosceles Triangle 226"/>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28" name="Rectangle 227"/>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4" name="Group 228"/>
          <p:cNvGrpSpPr/>
          <p:nvPr/>
        </p:nvGrpSpPr>
        <p:grpSpPr>
          <a:xfrm>
            <a:off x="6637350" y="3843334"/>
            <a:ext cx="71438" cy="285752"/>
            <a:chOff x="6429388" y="2714620"/>
            <a:chExt cx="214314" cy="642942"/>
          </a:xfrm>
          <a:solidFill>
            <a:schemeClr val="bg1">
              <a:lumMod val="85000"/>
            </a:schemeClr>
          </a:solidFill>
        </p:grpSpPr>
        <p:sp>
          <p:nvSpPr>
            <p:cNvPr id="230" name="Isosceles Triangle 229"/>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31" name="Rectangle 230"/>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5" name="Group 231"/>
          <p:cNvGrpSpPr/>
          <p:nvPr/>
        </p:nvGrpSpPr>
        <p:grpSpPr>
          <a:xfrm>
            <a:off x="6708788" y="3843334"/>
            <a:ext cx="71438" cy="285752"/>
            <a:chOff x="6429388" y="2714620"/>
            <a:chExt cx="214314" cy="642942"/>
          </a:xfrm>
          <a:solidFill>
            <a:schemeClr val="bg1">
              <a:lumMod val="85000"/>
            </a:schemeClr>
          </a:solidFill>
        </p:grpSpPr>
        <p:sp>
          <p:nvSpPr>
            <p:cNvPr id="233" name="Isosceles Triangle 232"/>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34" name="Rectangle 233"/>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8" name="Group 234"/>
          <p:cNvGrpSpPr/>
          <p:nvPr/>
        </p:nvGrpSpPr>
        <p:grpSpPr>
          <a:xfrm>
            <a:off x="6780226" y="3843334"/>
            <a:ext cx="71438" cy="285752"/>
            <a:chOff x="6429388" y="2714620"/>
            <a:chExt cx="214314" cy="642942"/>
          </a:xfrm>
          <a:solidFill>
            <a:schemeClr val="bg1">
              <a:lumMod val="85000"/>
            </a:schemeClr>
          </a:solidFill>
        </p:grpSpPr>
        <p:sp>
          <p:nvSpPr>
            <p:cNvPr id="236" name="Isosceles Triangle 235"/>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37" name="Rectangle 236"/>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9" name="Group 237"/>
          <p:cNvGrpSpPr/>
          <p:nvPr/>
        </p:nvGrpSpPr>
        <p:grpSpPr>
          <a:xfrm>
            <a:off x="6851664" y="3843334"/>
            <a:ext cx="71438" cy="285752"/>
            <a:chOff x="6429388" y="2714620"/>
            <a:chExt cx="214314" cy="642942"/>
          </a:xfrm>
          <a:solidFill>
            <a:schemeClr val="bg1">
              <a:lumMod val="85000"/>
            </a:schemeClr>
          </a:solidFill>
        </p:grpSpPr>
        <p:sp>
          <p:nvSpPr>
            <p:cNvPr id="239" name="Isosceles Triangle 238"/>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40" name="Rectangle 239"/>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30" name="Group 240"/>
          <p:cNvGrpSpPr/>
          <p:nvPr/>
        </p:nvGrpSpPr>
        <p:grpSpPr>
          <a:xfrm>
            <a:off x="6727838" y="3914772"/>
            <a:ext cx="71438" cy="285752"/>
            <a:chOff x="6429388" y="2714620"/>
            <a:chExt cx="214314" cy="642942"/>
          </a:xfrm>
          <a:solidFill>
            <a:schemeClr val="bg1">
              <a:lumMod val="85000"/>
            </a:schemeClr>
          </a:solidFill>
        </p:grpSpPr>
        <p:sp>
          <p:nvSpPr>
            <p:cNvPr id="242" name="Isosceles Triangle 241"/>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43" name="Rectangle 242"/>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31" name="Group 243"/>
          <p:cNvGrpSpPr/>
          <p:nvPr/>
        </p:nvGrpSpPr>
        <p:grpSpPr>
          <a:xfrm>
            <a:off x="6799276" y="3914772"/>
            <a:ext cx="71438" cy="285752"/>
            <a:chOff x="6429388" y="2714620"/>
            <a:chExt cx="214314" cy="642942"/>
          </a:xfrm>
          <a:solidFill>
            <a:schemeClr val="bg1">
              <a:lumMod val="85000"/>
            </a:schemeClr>
          </a:solidFill>
        </p:grpSpPr>
        <p:sp>
          <p:nvSpPr>
            <p:cNvPr id="245" name="Isosceles Triangle 244"/>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46" name="Rectangle 245"/>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32" name="Group 246"/>
          <p:cNvGrpSpPr/>
          <p:nvPr/>
        </p:nvGrpSpPr>
        <p:grpSpPr>
          <a:xfrm>
            <a:off x="6870714" y="3914772"/>
            <a:ext cx="71438" cy="285752"/>
            <a:chOff x="6429388" y="2714620"/>
            <a:chExt cx="214314" cy="642942"/>
          </a:xfrm>
          <a:solidFill>
            <a:schemeClr val="bg1">
              <a:lumMod val="85000"/>
            </a:schemeClr>
          </a:solidFill>
        </p:grpSpPr>
        <p:sp>
          <p:nvSpPr>
            <p:cNvPr id="248" name="Isosceles Triangle 247"/>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49" name="Rectangle 248"/>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33" name="Group 249"/>
          <p:cNvGrpSpPr/>
          <p:nvPr/>
        </p:nvGrpSpPr>
        <p:grpSpPr>
          <a:xfrm>
            <a:off x="6942152" y="3914772"/>
            <a:ext cx="71438" cy="285752"/>
            <a:chOff x="6429388" y="2714620"/>
            <a:chExt cx="214314" cy="642942"/>
          </a:xfrm>
          <a:solidFill>
            <a:schemeClr val="bg1">
              <a:lumMod val="85000"/>
            </a:schemeClr>
          </a:solidFill>
        </p:grpSpPr>
        <p:sp>
          <p:nvSpPr>
            <p:cNvPr id="251" name="Isosceles Triangle 250"/>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52" name="Rectangle 251"/>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34" name="Group 252"/>
          <p:cNvGrpSpPr/>
          <p:nvPr/>
        </p:nvGrpSpPr>
        <p:grpSpPr>
          <a:xfrm>
            <a:off x="7013590" y="3914772"/>
            <a:ext cx="71438" cy="285752"/>
            <a:chOff x="6429388" y="2714620"/>
            <a:chExt cx="214314" cy="642942"/>
          </a:xfrm>
          <a:solidFill>
            <a:schemeClr val="bg1">
              <a:lumMod val="85000"/>
            </a:schemeClr>
          </a:solidFill>
        </p:grpSpPr>
        <p:sp>
          <p:nvSpPr>
            <p:cNvPr id="254" name="Isosceles Triangle 253"/>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55" name="Rectangle 254"/>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35" name="Group 255"/>
          <p:cNvGrpSpPr/>
          <p:nvPr/>
        </p:nvGrpSpPr>
        <p:grpSpPr>
          <a:xfrm>
            <a:off x="7085028" y="3914772"/>
            <a:ext cx="71438" cy="285752"/>
            <a:chOff x="6429388" y="2714620"/>
            <a:chExt cx="214314" cy="642942"/>
          </a:xfrm>
          <a:solidFill>
            <a:schemeClr val="bg1">
              <a:lumMod val="85000"/>
            </a:schemeClr>
          </a:solidFill>
        </p:grpSpPr>
        <p:sp>
          <p:nvSpPr>
            <p:cNvPr id="257" name="Isosceles Triangle 256"/>
            <p:cNvSpPr/>
            <p:nvPr/>
          </p:nvSpPr>
          <p:spPr>
            <a:xfrm>
              <a:off x="6429388" y="2714620"/>
              <a:ext cx="214314" cy="428628"/>
            </a:xfrm>
            <a:prstGeom prst="triangl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58" name="Rectangle 257"/>
            <p:cNvSpPr/>
            <p:nvPr/>
          </p:nvSpPr>
          <p:spPr>
            <a:xfrm>
              <a:off x="6500826" y="3143248"/>
              <a:ext cx="71438" cy="214314"/>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sp>
        <p:nvSpPr>
          <p:cNvPr id="259" name="Rectangle 258"/>
          <p:cNvSpPr/>
          <p:nvPr/>
        </p:nvSpPr>
        <p:spPr>
          <a:xfrm>
            <a:off x="5994400" y="3771900"/>
            <a:ext cx="142875" cy="142875"/>
          </a:xfrm>
          <a:prstGeom prst="rect">
            <a:avLst/>
          </a:prstGeom>
          <a:solidFill>
            <a:schemeClr val="bg1">
              <a:lumMod val="85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nvGrpSpPr>
          <p:cNvPr id="37" name="Group 115"/>
          <p:cNvGrpSpPr/>
          <p:nvPr/>
        </p:nvGrpSpPr>
        <p:grpSpPr>
          <a:xfrm>
            <a:off x="7280292" y="3414706"/>
            <a:ext cx="357190" cy="357190"/>
            <a:chOff x="6000760" y="3929066"/>
            <a:chExt cx="428628" cy="428628"/>
          </a:xfrm>
          <a:solidFill>
            <a:schemeClr val="bg1">
              <a:lumMod val="85000"/>
            </a:schemeClr>
          </a:solidFill>
        </p:grpSpPr>
        <p:sp>
          <p:nvSpPr>
            <p:cNvPr id="117" name="Rectangle 116"/>
            <p:cNvSpPr/>
            <p:nvPr/>
          </p:nvSpPr>
          <p:spPr>
            <a:xfrm>
              <a:off x="6072198" y="4000504"/>
              <a:ext cx="285752" cy="285752"/>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18" name="Oval 117"/>
            <p:cNvSpPr/>
            <p:nvPr/>
          </p:nvSpPr>
          <p:spPr>
            <a:xfrm>
              <a:off x="6000760" y="3929066"/>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19" name="Oval 118"/>
            <p:cNvSpPr/>
            <p:nvPr/>
          </p:nvSpPr>
          <p:spPr>
            <a:xfrm>
              <a:off x="6286512" y="3929066"/>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20" name="Oval 119"/>
            <p:cNvSpPr/>
            <p:nvPr/>
          </p:nvSpPr>
          <p:spPr>
            <a:xfrm>
              <a:off x="6286512" y="4214818"/>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21" name="Oval 120"/>
            <p:cNvSpPr/>
            <p:nvPr/>
          </p:nvSpPr>
          <p:spPr>
            <a:xfrm>
              <a:off x="6000760" y="4214818"/>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nvGrpSpPr>
          <p:cNvPr id="20541" name="Group 131"/>
          <p:cNvGrpSpPr>
            <a:grpSpLocks/>
          </p:cNvGrpSpPr>
          <p:nvPr/>
        </p:nvGrpSpPr>
        <p:grpSpPr bwMode="auto">
          <a:xfrm>
            <a:off x="6565900" y="4914900"/>
            <a:ext cx="1428750" cy="1714500"/>
            <a:chOff x="4786314" y="4000504"/>
            <a:chExt cx="1428760" cy="1714512"/>
          </a:xfrm>
        </p:grpSpPr>
        <p:sp>
          <p:nvSpPr>
            <p:cNvPr id="133" name="Rectangular Callout 132"/>
            <p:cNvSpPr/>
            <p:nvPr/>
          </p:nvSpPr>
          <p:spPr>
            <a:xfrm>
              <a:off x="5572133" y="4000504"/>
              <a:ext cx="642941" cy="652468"/>
            </a:xfrm>
            <a:prstGeom prst="wedgeRectCallout">
              <a:avLst>
                <a:gd name="adj1" fmla="val -64902"/>
                <a:gd name="adj2" fmla="val 80641"/>
              </a:avLst>
            </a:prstGeom>
            <a:solidFill>
              <a:schemeClr val="bg1"/>
            </a:solid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34" name="Oval 133"/>
            <p:cNvSpPr/>
            <p:nvPr/>
          </p:nvSpPr>
          <p:spPr>
            <a:xfrm>
              <a:off x="4786314" y="4857760"/>
              <a:ext cx="1214447" cy="857256"/>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a:solidFill>
                    <a:schemeClr val="tx1"/>
                  </a:solidFill>
                  <a:latin typeface="Arial" charset="0"/>
                  <a:ea typeface="ＭＳ Ｐゴシック" pitchFamily="-109" charset="-128"/>
                  <a:cs typeface="Arial" charset="0"/>
                </a:rPr>
                <a:t>Server</a:t>
              </a:r>
              <a:r>
                <a:rPr lang="en-GB" sz="1400" b="1" baseline="-25000">
                  <a:solidFill>
                    <a:schemeClr val="tx1"/>
                  </a:solidFill>
                  <a:latin typeface="Arial" charset="0"/>
                  <a:ea typeface="ＭＳ Ｐゴシック" pitchFamily="-109" charset="-128"/>
                  <a:cs typeface="Arial" charset="0"/>
                </a:rPr>
                <a:t>D</a:t>
              </a:r>
            </a:p>
          </p:txBody>
        </p:sp>
        <p:grpSp>
          <p:nvGrpSpPr>
            <p:cNvPr id="43" name="Group 114"/>
            <p:cNvGrpSpPr/>
            <p:nvPr/>
          </p:nvGrpSpPr>
          <p:grpSpPr>
            <a:xfrm>
              <a:off x="5715022" y="4143389"/>
              <a:ext cx="357191" cy="357191"/>
              <a:chOff x="6000760" y="3929066"/>
              <a:chExt cx="428628" cy="428628"/>
            </a:xfrm>
            <a:solidFill>
              <a:schemeClr val="bg1">
                <a:lumMod val="85000"/>
              </a:schemeClr>
            </a:solidFill>
          </p:grpSpPr>
          <p:sp>
            <p:nvSpPr>
              <p:cNvPr id="136" name="Rectangle 135"/>
              <p:cNvSpPr/>
              <p:nvPr/>
            </p:nvSpPr>
            <p:spPr>
              <a:xfrm>
                <a:off x="6072198" y="4000504"/>
                <a:ext cx="285752" cy="285752"/>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37" name="Oval 136"/>
              <p:cNvSpPr/>
              <p:nvPr/>
            </p:nvSpPr>
            <p:spPr>
              <a:xfrm>
                <a:off x="6000760" y="3929066"/>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38" name="Oval 137"/>
              <p:cNvSpPr/>
              <p:nvPr/>
            </p:nvSpPr>
            <p:spPr>
              <a:xfrm>
                <a:off x="6286512" y="3929066"/>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39" name="Oval 138"/>
              <p:cNvSpPr/>
              <p:nvPr/>
            </p:nvSpPr>
            <p:spPr>
              <a:xfrm>
                <a:off x="6286512" y="4214818"/>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40" name="Oval 139"/>
              <p:cNvSpPr/>
              <p:nvPr/>
            </p:nvSpPr>
            <p:spPr>
              <a:xfrm>
                <a:off x="6000760" y="4214818"/>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cxnSp>
        <p:nvCxnSpPr>
          <p:cNvPr id="193" name="Straight Connector 192"/>
          <p:cNvCxnSpPr/>
          <p:nvPr/>
        </p:nvCxnSpPr>
        <p:spPr>
          <a:xfrm rot="5400000">
            <a:off x="6215063" y="3670300"/>
            <a:ext cx="1203325" cy="1285875"/>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16200000" flipH="1">
            <a:off x="6965156" y="4206082"/>
            <a:ext cx="1203325" cy="214312"/>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rot="16200000" flipH="1">
            <a:off x="7108031" y="4063207"/>
            <a:ext cx="1203325" cy="500062"/>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16200000" flipH="1">
            <a:off x="7250906" y="3920332"/>
            <a:ext cx="1203325" cy="785812"/>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16200000" flipH="1">
            <a:off x="7375525" y="3795713"/>
            <a:ext cx="1203325" cy="103505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235" name="Freeform 234"/>
          <p:cNvSpPr/>
          <p:nvPr/>
        </p:nvSpPr>
        <p:spPr>
          <a:xfrm flipV="1">
            <a:off x="1350963" y="5986463"/>
            <a:ext cx="3714750" cy="185737"/>
          </a:xfrm>
          <a:custGeom>
            <a:avLst/>
            <a:gdLst>
              <a:gd name="connsiteX0" fmla="*/ 0 w 3746500"/>
              <a:gd name="connsiteY0" fmla="*/ 508000 h 529167"/>
              <a:gd name="connsiteX1" fmla="*/ 2082800 w 3746500"/>
              <a:gd name="connsiteY1" fmla="*/ 444500 h 529167"/>
              <a:gd name="connsiteX2" fmla="*/ 3746500 w 3746500"/>
              <a:gd name="connsiteY2" fmla="*/ 0 h 529167"/>
            </a:gdLst>
            <a:ahLst/>
            <a:cxnLst>
              <a:cxn ang="0">
                <a:pos x="connsiteX0" y="connsiteY0"/>
              </a:cxn>
              <a:cxn ang="0">
                <a:pos x="connsiteX1" y="connsiteY1"/>
              </a:cxn>
              <a:cxn ang="0">
                <a:pos x="connsiteX2" y="connsiteY2"/>
              </a:cxn>
            </a:cxnLst>
            <a:rect l="l" t="t" r="r" b="b"/>
            <a:pathLst>
              <a:path w="3746500" h="529167">
                <a:moveTo>
                  <a:pt x="0" y="508000"/>
                </a:moveTo>
                <a:cubicBezTo>
                  <a:pt x="729191" y="518583"/>
                  <a:pt x="1458383" y="529167"/>
                  <a:pt x="2082800" y="444500"/>
                </a:cubicBezTo>
                <a:cubicBezTo>
                  <a:pt x="2707217" y="359833"/>
                  <a:pt x="3630083" y="93133"/>
                  <a:pt x="3746500" y="0"/>
                </a:cubicBezTo>
              </a:path>
            </a:pathLst>
          </a:custGeom>
          <a:ln w="22225">
            <a:headEnd type="none"/>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000" dirty="0"/>
          </a:p>
        </p:txBody>
      </p:sp>
      <p:sp>
        <p:nvSpPr>
          <p:cNvPr id="238" name="Freeform 237"/>
          <p:cNvSpPr/>
          <p:nvPr/>
        </p:nvSpPr>
        <p:spPr>
          <a:xfrm flipV="1">
            <a:off x="1279525" y="6086475"/>
            <a:ext cx="3929063" cy="185738"/>
          </a:xfrm>
          <a:custGeom>
            <a:avLst/>
            <a:gdLst>
              <a:gd name="connsiteX0" fmla="*/ 0 w 3746500"/>
              <a:gd name="connsiteY0" fmla="*/ 508000 h 529167"/>
              <a:gd name="connsiteX1" fmla="*/ 2082800 w 3746500"/>
              <a:gd name="connsiteY1" fmla="*/ 444500 h 529167"/>
              <a:gd name="connsiteX2" fmla="*/ 3746500 w 3746500"/>
              <a:gd name="connsiteY2" fmla="*/ 0 h 529167"/>
            </a:gdLst>
            <a:ahLst/>
            <a:cxnLst>
              <a:cxn ang="0">
                <a:pos x="connsiteX0" y="connsiteY0"/>
              </a:cxn>
              <a:cxn ang="0">
                <a:pos x="connsiteX1" y="connsiteY1"/>
              </a:cxn>
              <a:cxn ang="0">
                <a:pos x="connsiteX2" y="connsiteY2"/>
              </a:cxn>
            </a:cxnLst>
            <a:rect l="l" t="t" r="r" b="b"/>
            <a:pathLst>
              <a:path w="3746500" h="529167">
                <a:moveTo>
                  <a:pt x="0" y="508000"/>
                </a:moveTo>
                <a:cubicBezTo>
                  <a:pt x="729191" y="518583"/>
                  <a:pt x="1458383" y="529167"/>
                  <a:pt x="2082800" y="444500"/>
                </a:cubicBezTo>
                <a:cubicBezTo>
                  <a:pt x="2707217" y="359833"/>
                  <a:pt x="3630083" y="93133"/>
                  <a:pt x="3746500" y="0"/>
                </a:cubicBezTo>
              </a:path>
            </a:pathLst>
          </a:custGeom>
          <a:ln w="22225">
            <a:headEnd type="arrow"/>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000"/>
          </a:p>
        </p:txBody>
      </p:sp>
      <p:sp>
        <p:nvSpPr>
          <p:cNvPr id="14" name="Oval 13"/>
          <p:cNvSpPr/>
          <p:nvPr/>
        </p:nvSpPr>
        <p:spPr>
          <a:xfrm>
            <a:off x="279400" y="5272088"/>
            <a:ext cx="1285875" cy="900112"/>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b="1" dirty="0">
                <a:solidFill>
                  <a:schemeClr val="tx1"/>
                </a:solidFill>
                <a:latin typeface="Arial" pitchFamily="34" charset="0"/>
                <a:cs typeface="Arial" pitchFamily="34" charset="0"/>
              </a:rPr>
              <a:t>New Process</a:t>
            </a:r>
          </a:p>
        </p:txBody>
      </p:sp>
      <p:sp>
        <p:nvSpPr>
          <p:cNvPr id="20550" name="TextBox 240"/>
          <p:cNvSpPr txBox="1">
            <a:spLocks noChangeArrowheads="1"/>
          </p:cNvSpPr>
          <p:nvPr/>
        </p:nvSpPr>
        <p:spPr bwMode="auto">
          <a:xfrm>
            <a:off x="3351213" y="5700713"/>
            <a:ext cx="325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9" charset="-128"/>
              </a:defRPr>
            </a:lvl1pPr>
            <a:lvl2pPr marL="37931725" indent="-37474525" eaLnBrk="0" hangingPunct="0">
              <a:defRPr sz="2400">
                <a:solidFill>
                  <a:schemeClr val="tx1"/>
                </a:solidFill>
                <a:latin typeface="Arial" charset="0"/>
                <a:ea typeface="ＭＳ Ｐゴシック" pitchFamily="-109" charset="-128"/>
              </a:defRPr>
            </a:lvl2pPr>
            <a:lvl3pPr eaLnBrk="0" hangingPunct="0">
              <a:defRPr sz="2400">
                <a:solidFill>
                  <a:schemeClr val="tx1"/>
                </a:solidFill>
                <a:latin typeface="Arial" charset="0"/>
                <a:ea typeface="ＭＳ Ｐゴシック" pitchFamily="-109" charset="-128"/>
              </a:defRPr>
            </a:lvl3pPr>
            <a:lvl4pPr eaLnBrk="0" hangingPunct="0">
              <a:defRPr sz="2400">
                <a:solidFill>
                  <a:schemeClr val="tx1"/>
                </a:solidFill>
                <a:latin typeface="Arial" charset="0"/>
                <a:ea typeface="ＭＳ Ｐゴシック" pitchFamily="-109" charset="-128"/>
              </a:defRPr>
            </a:lvl4pPr>
            <a:lvl5pPr eaLnBrk="0" hangingPunct="0">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1" hangingPunct="1"/>
            <a:r>
              <a:rPr lang="en-GB" sz="2000">
                <a:latin typeface="Tw Cen MT" pitchFamily="-109" charset="-18"/>
              </a:rPr>
              <a:t>4</a:t>
            </a:r>
          </a:p>
        </p:txBody>
      </p:sp>
      <p:grpSp>
        <p:nvGrpSpPr>
          <p:cNvPr id="20551" name="Group 130"/>
          <p:cNvGrpSpPr>
            <a:grpSpLocks/>
          </p:cNvGrpSpPr>
          <p:nvPr/>
        </p:nvGrpSpPr>
        <p:grpSpPr bwMode="auto">
          <a:xfrm>
            <a:off x="5065713" y="4914900"/>
            <a:ext cx="1428750" cy="1714500"/>
            <a:chOff x="4786314" y="4000504"/>
            <a:chExt cx="1428760" cy="1714512"/>
          </a:xfrm>
        </p:grpSpPr>
        <p:sp>
          <p:nvSpPr>
            <p:cNvPr id="122" name="Rectangular Callout 121"/>
            <p:cNvSpPr/>
            <p:nvPr/>
          </p:nvSpPr>
          <p:spPr>
            <a:xfrm>
              <a:off x="5572131" y="4000504"/>
              <a:ext cx="642943" cy="652468"/>
            </a:xfrm>
            <a:prstGeom prst="wedgeRectCallout">
              <a:avLst>
                <a:gd name="adj1" fmla="val -64902"/>
                <a:gd name="adj2" fmla="val 80641"/>
              </a:avLst>
            </a:prstGeom>
            <a:solidFill>
              <a:schemeClr val="bg1"/>
            </a:solid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7" name="Oval 26"/>
            <p:cNvSpPr/>
            <p:nvPr/>
          </p:nvSpPr>
          <p:spPr>
            <a:xfrm>
              <a:off x="4786314" y="4857760"/>
              <a:ext cx="1214445" cy="857256"/>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a:solidFill>
                    <a:schemeClr val="tx1"/>
                  </a:solidFill>
                  <a:latin typeface="Arial" charset="0"/>
                  <a:ea typeface="ＭＳ Ｐゴシック" pitchFamily="-109" charset="-128"/>
                  <a:cs typeface="Arial" charset="0"/>
                </a:rPr>
                <a:t>Server</a:t>
              </a:r>
              <a:r>
                <a:rPr lang="en-GB" sz="1400" b="1" baseline="-25000">
                  <a:solidFill>
                    <a:schemeClr val="tx1"/>
                  </a:solidFill>
                  <a:latin typeface="Arial" charset="0"/>
                  <a:ea typeface="ＭＳ Ｐゴシック" pitchFamily="-109" charset="-128"/>
                  <a:cs typeface="Arial" charset="0"/>
                </a:rPr>
                <a:t>C</a:t>
              </a:r>
            </a:p>
          </p:txBody>
        </p:sp>
        <p:grpSp>
          <p:nvGrpSpPr>
            <p:cNvPr id="45" name="Group 114"/>
            <p:cNvGrpSpPr/>
            <p:nvPr/>
          </p:nvGrpSpPr>
          <p:grpSpPr>
            <a:xfrm>
              <a:off x="5715008" y="4143380"/>
              <a:ext cx="357190" cy="357190"/>
              <a:chOff x="6000760" y="3929066"/>
              <a:chExt cx="428628" cy="428628"/>
            </a:xfrm>
            <a:solidFill>
              <a:schemeClr val="bg1">
                <a:lumMod val="85000"/>
              </a:schemeClr>
            </a:solidFill>
          </p:grpSpPr>
          <p:sp>
            <p:nvSpPr>
              <p:cNvPr id="110" name="Rectangle 109"/>
              <p:cNvSpPr/>
              <p:nvPr/>
            </p:nvSpPr>
            <p:spPr>
              <a:xfrm>
                <a:off x="6072198" y="4000504"/>
                <a:ext cx="285752" cy="285752"/>
              </a:xfrm>
              <a:prstGeom prst="rect">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11" name="Oval 110"/>
              <p:cNvSpPr/>
              <p:nvPr/>
            </p:nvSpPr>
            <p:spPr>
              <a:xfrm>
                <a:off x="6000760" y="3929066"/>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12" name="Oval 111"/>
              <p:cNvSpPr/>
              <p:nvPr/>
            </p:nvSpPr>
            <p:spPr>
              <a:xfrm>
                <a:off x="6286512" y="3929066"/>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13" name="Oval 112"/>
              <p:cNvSpPr/>
              <p:nvPr/>
            </p:nvSpPr>
            <p:spPr>
              <a:xfrm>
                <a:off x="6286512" y="4214818"/>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14" name="Oval 113"/>
              <p:cNvSpPr/>
              <p:nvPr/>
            </p:nvSpPr>
            <p:spPr>
              <a:xfrm>
                <a:off x="6000760" y="4214818"/>
                <a:ext cx="142876" cy="142876"/>
              </a:xfrm>
              <a:prstGeom prst="ellipse">
                <a:avLst/>
              </a:prstGeom>
              <a:grp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grpSp>
      </p:grpSp>
      <p:sp>
        <p:nvSpPr>
          <p:cNvPr id="2" name="TextBox 1"/>
          <p:cNvSpPr txBox="1"/>
          <p:nvPr/>
        </p:nvSpPr>
        <p:spPr>
          <a:xfrm>
            <a:off x="2889796" y="596066"/>
            <a:ext cx="184666" cy="369332"/>
          </a:xfrm>
          <a:prstGeom prst="rect">
            <a:avLst/>
          </a:prstGeom>
          <a:noFill/>
        </p:spPr>
        <p:txBody>
          <a:bodyPr wrap="none" rtlCol="0">
            <a:spAutoFit/>
          </a:bodyPr>
          <a:lstStyle/>
          <a:p>
            <a:endParaRPr lang="en-US" dirty="0"/>
          </a:p>
        </p:txBody>
      </p:sp>
      <p:sp>
        <p:nvSpPr>
          <p:cNvPr id="4" name="Title 3"/>
          <p:cNvSpPr>
            <a:spLocks noGrp="1"/>
          </p:cNvSpPr>
          <p:nvPr>
            <p:ph type="title"/>
          </p:nvPr>
        </p:nvSpPr>
        <p:spPr/>
        <p:txBody>
          <a:bodyPr/>
          <a:lstStyle/>
          <a:p>
            <a:r>
              <a:rPr lang="en-US" dirty="0" smtClean="0"/>
              <a:t>Game Regions &amp; Instances</a:t>
            </a:r>
            <a:endParaRPr lang="en-US" dirty="0"/>
          </a:p>
        </p:txBody>
      </p:sp>
    </p:spTree>
    <p:extLst>
      <p:ext uri="{BB962C8B-B14F-4D97-AF65-F5344CB8AC3E}">
        <p14:creationId xmlns:p14="http://schemas.microsoft.com/office/powerpoint/2010/main" val="83659644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bookslides">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bookslides.pot</Template>
  <TotalTime>11455</TotalTime>
  <Words>3035</Words>
  <Application>Microsoft Macintosh PowerPoint</Application>
  <PresentationFormat>On-screen Show (4:3)</PresentationFormat>
  <Paragraphs>790</Paragraphs>
  <Slides>101</Slides>
  <Notes>28</Notes>
  <HiddenSlides>30</HiddenSlides>
  <MMClips>0</MMClips>
  <ScaleCrop>false</ScaleCrop>
  <HeadingPairs>
    <vt:vector size="4" baseType="variant">
      <vt:variant>
        <vt:lpstr>Theme</vt:lpstr>
      </vt:variant>
      <vt:variant>
        <vt:i4>1</vt:i4>
      </vt:variant>
      <vt:variant>
        <vt:lpstr>Slide Titles</vt:lpstr>
      </vt:variant>
      <vt:variant>
        <vt:i4>101</vt:i4>
      </vt:variant>
    </vt:vector>
  </HeadingPairs>
  <TitlesOfParts>
    <vt:vector size="102" baseType="lpstr">
      <vt:lpstr>bookslides</vt:lpstr>
      <vt:lpstr>Part 3: Latency Scalability </vt:lpstr>
      <vt:lpstr>PowerPoint Presentation</vt:lpstr>
      <vt:lpstr>Latency</vt:lpstr>
      <vt:lpstr>PowerPoint Presentation</vt:lpstr>
      <vt:lpstr>DUMB CLIENT AND LOCKSTEP SYNCHRONISATION</vt:lpstr>
      <vt:lpstr>Naïve (But Usable) Algorithms</vt:lpstr>
      <vt:lpstr>Total Consistency (Alternating Execute)</vt:lpstr>
      <vt:lpstr>Total Consistency (Alternating Execute)</vt:lpstr>
      <vt:lpstr>Total Consistency (Alternating Execute)</vt:lpstr>
      <vt:lpstr>Total Consistency (Alternating Execute)</vt:lpstr>
      <vt:lpstr>Total Consistency (Alternating Execute)</vt:lpstr>
      <vt:lpstr>Lock-Step (1)</vt:lpstr>
      <vt:lpstr>DOOM (1) – iD Software</vt:lpstr>
      <vt:lpstr>Lock-Step (2)</vt:lpstr>
      <vt:lpstr>Quake (1 Pre-QuakeWorld) – iD Software</vt:lpstr>
      <vt:lpstr>CONSERVATIVE SIMULATIONS</vt:lpstr>
      <vt:lpstr>Conservative Simulations</vt:lpstr>
      <vt:lpstr>PowerPoint Presentation</vt:lpstr>
      <vt:lpstr>Notes</vt:lpstr>
      <vt:lpstr>TIME</vt:lpstr>
      <vt:lpstr>Time</vt:lpstr>
      <vt:lpstr>Virtual Time</vt:lpstr>
      <vt:lpstr>PowerPoint Presentation</vt:lpstr>
      <vt:lpstr>For Large Simulations</vt:lpstr>
      <vt:lpstr>PowerPoint Presentation</vt:lpstr>
      <vt:lpstr>OPTIMISTIC ALGORITHMS</vt:lpstr>
      <vt:lpstr>Optimistic Algorithms</vt:lpstr>
      <vt:lpstr>PowerPoint Presentation</vt:lpstr>
      <vt:lpstr>CLIENT PREDICT AHEAD</vt:lpstr>
      <vt:lpstr>Predict Ahead</vt:lpstr>
      <vt:lpstr>PowerPoint Presentation</vt:lpstr>
      <vt:lpstr>PowerPoint Presentation</vt:lpstr>
      <vt:lpstr>PowerPoint Presentation</vt:lpstr>
      <vt:lpstr>EXTRAPOLATION ALGORITHMS</vt:lpstr>
      <vt:lpstr>Extrapolation Algorithms</vt:lpstr>
      <vt:lpstr>Dead Reckoning: Extrapolation</vt:lpstr>
      <vt:lpstr>When to Send Updates</vt:lpstr>
      <vt:lpstr>PowerPoint Presentation</vt:lpstr>
      <vt:lpstr>PowerPoint Presentation</vt:lpstr>
      <vt:lpstr>PowerPoint Presentation</vt:lpstr>
      <vt:lpstr>Convergence Algorithm</vt:lpstr>
      <vt:lpstr>PowerPoint Presentation</vt:lpstr>
      <vt:lpstr>Convergence Algorithm</vt:lpstr>
      <vt:lpstr>PowerPoint Presentation</vt:lpstr>
      <vt:lpstr>PowerPoint Presentation</vt:lpstr>
      <vt:lpstr>PowerPoint Presentation</vt:lpstr>
      <vt:lpstr>PowerPoint Presentation</vt:lpstr>
      <vt:lpstr>PowerPoint Presentation</vt:lpstr>
      <vt:lpstr>INTERPOLATION, PLAYOUT DELAYS AND LOCAL LAG</vt:lpstr>
      <vt:lpstr>Interpolation</vt:lpstr>
      <vt:lpstr>PowerPoint Presentation</vt:lpstr>
      <vt:lpstr>PowerPoint Presentation</vt:lpstr>
      <vt:lpstr>Non-Linear Interpolation</vt:lpstr>
      <vt:lpstr>PowerPoint Presentation</vt:lpstr>
      <vt:lpstr>Playout Delays</vt:lpstr>
      <vt:lpstr>Playout Delay</vt:lpstr>
      <vt:lpstr>Bucket Synchronization</vt:lpstr>
      <vt:lpstr>PERCEPTION FILTERS</vt:lpstr>
      <vt:lpstr>Perception Filters</vt:lpstr>
      <vt:lpstr>PowerPoint Presentation</vt:lpstr>
      <vt:lpstr>CASE STUDY: BURNOUT ™ PARADISE</vt:lpstr>
      <vt:lpstr>Burnout™ Paradise</vt:lpstr>
      <vt:lpstr>PowerPoint Presentation</vt:lpstr>
      <vt:lpstr>Scalability</vt:lpstr>
      <vt:lpstr>PowerPoint Presentation</vt:lpstr>
      <vt:lpstr>Goals for SCalability</vt:lpstr>
      <vt:lpstr>Interest Specification</vt:lpstr>
      <vt:lpstr>Awareness Categories</vt:lpstr>
      <vt:lpstr>System Goals</vt:lpstr>
      <vt:lpstr>Managing Awareness</vt:lpstr>
      <vt:lpstr>PowerPoint Presentation</vt:lpstr>
      <vt:lpstr>Spatial Partitioning</vt:lpstr>
      <vt:lpstr>Spatial Partitions</vt:lpstr>
      <vt:lpstr>Global Partitions: Static Cells</vt:lpstr>
      <vt:lpstr>Global Partitions: Hierarchal Grid</vt:lpstr>
      <vt:lpstr>Global Partitions: Irregular</vt:lpstr>
      <vt:lpstr>Global Partitions: Locales</vt:lpstr>
      <vt:lpstr>Global Partitions: Locales</vt:lpstr>
      <vt:lpstr>Global Partitions: Locales</vt:lpstr>
      <vt:lpstr>Local Partitions: Aura, Focus, Nimbus</vt:lpstr>
      <vt:lpstr>Local Partitions: Auras</vt:lpstr>
      <vt:lpstr>Local Partitions: Auras</vt:lpstr>
      <vt:lpstr>Local Partitions: Visibility</vt:lpstr>
      <vt:lpstr>Local Partitions: Visibility</vt:lpstr>
      <vt:lpstr>Local Partitions: Visibility</vt:lpstr>
      <vt:lpstr>Spatial Partitions: Visibility</vt:lpstr>
      <vt:lpstr>Spatial Partitions: Visibility</vt:lpstr>
      <vt:lpstr>Spatial Partitions: Visibility</vt:lpstr>
      <vt:lpstr>Local Partitions: Nearest Neighbours</vt:lpstr>
      <vt:lpstr>Local Partitions: Nearest Neighbours</vt:lpstr>
      <vt:lpstr>Managing Handover</vt:lpstr>
      <vt:lpstr>Server Interactions</vt:lpstr>
      <vt:lpstr>Server Interactions</vt:lpstr>
      <vt:lpstr>PowerPoint Presentation</vt:lpstr>
      <vt:lpstr>Multi-Server Management</vt:lpstr>
      <vt:lpstr>Practical Systems</vt:lpstr>
      <vt:lpstr>Game Shards</vt:lpstr>
      <vt:lpstr>Game Regions</vt:lpstr>
      <vt:lpstr>Game Regions &amp; Instances</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Anthony Steed</cp:lastModifiedBy>
  <cp:revision>203</cp:revision>
  <dcterms:created xsi:type="dcterms:W3CDTF">2010-06-11T15:32:19Z</dcterms:created>
  <dcterms:modified xsi:type="dcterms:W3CDTF">2011-03-21T01:48:54Z</dcterms:modified>
</cp:coreProperties>
</file>