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1" r:id="rId2"/>
  </p:sldMasterIdLst>
  <p:notesMasterIdLst>
    <p:notesMasterId r:id="rId32"/>
  </p:notesMasterIdLst>
  <p:handoutMasterIdLst>
    <p:handoutMasterId r:id="rId33"/>
  </p:handoutMasterIdLst>
  <p:sldIdLst>
    <p:sldId id="421" r:id="rId3"/>
    <p:sldId id="422" r:id="rId4"/>
    <p:sldId id="312" r:id="rId5"/>
    <p:sldId id="383" r:id="rId6"/>
    <p:sldId id="384" r:id="rId7"/>
    <p:sldId id="385" r:id="rId8"/>
    <p:sldId id="386" r:id="rId9"/>
    <p:sldId id="388" r:id="rId10"/>
    <p:sldId id="313" r:id="rId11"/>
    <p:sldId id="314" r:id="rId12"/>
    <p:sldId id="377" r:id="rId13"/>
    <p:sldId id="378" r:id="rId14"/>
    <p:sldId id="318" r:id="rId15"/>
    <p:sldId id="319" r:id="rId16"/>
    <p:sldId id="379" r:id="rId17"/>
    <p:sldId id="320" r:id="rId18"/>
    <p:sldId id="380" r:id="rId19"/>
    <p:sldId id="321" r:id="rId20"/>
    <p:sldId id="381" r:id="rId21"/>
    <p:sldId id="403" r:id="rId22"/>
    <p:sldId id="327" r:id="rId23"/>
    <p:sldId id="404" r:id="rId24"/>
    <p:sldId id="405" r:id="rId25"/>
    <p:sldId id="407" r:id="rId26"/>
    <p:sldId id="423" r:id="rId27"/>
    <p:sldId id="373" r:id="rId28"/>
    <p:sldId id="412" r:id="rId29"/>
    <p:sldId id="413" r:id="rId30"/>
    <p:sldId id="42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uel Fradinho" initials="M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  <a:srgbClr val="006699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56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6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162314-DABC-F047-8BF5-08133B3257C2}" type="datetime1">
              <a:rPr lang="en-US"/>
              <a:pPr>
                <a:defRPr/>
              </a:pPr>
              <a:t>14/12/2011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DB0CC0-071F-9849-B8CC-75DCB6FA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1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C4840F3-2D4F-C24F-A7D1-62CBD6B18BF0}" type="datetime1">
              <a:rPr lang="en-US"/>
              <a:pPr>
                <a:defRPr/>
              </a:pPr>
              <a:t>14/12/2011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BE59E9-147D-0B47-8EB8-CCAF3A9CF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13.1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A14FBCFD-0AA7-6B45-BBDF-4E0E69D8F808}" type="slidenum">
              <a:rPr lang="en-GB">
                <a:latin typeface="Calibri" charset="0"/>
              </a:rPr>
              <a:pPr/>
              <a:t>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13.9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BD24ADBD-4A56-984A-98E1-2914ACCB3055}" type="slidenum">
              <a:rPr lang="en-GB">
                <a:latin typeface="Calibri" charset="0"/>
              </a:rPr>
              <a:pPr/>
              <a:t>21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Packet In</a:t>
            </a:r>
            <a:r>
              <a:rPr lang="en-US" baseline="0" dirty="0" smtClean="0"/>
              <a:t>jection see the discussion between John </a:t>
            </a:r>
            <a:r>
              <a:rPr lang="en-US" baseline="0" dirty="0" err="1" smtClean="0"/>
              <a:t>Carmack</a:t>
            </a:r>
            <a:r>
              <a:rPr lang="en-US" baseline="0" dirty="0" smtClean="0"/>
              <a:t> and Richard </a:t>
            </a:r>
            <a:r>
              <a:rPr lang="en-US" baseline="0" dirty="0" err="1" smtClean="0"/>
              <a:t>Stalman</a:t>
            </a:r>
            <a:r>
              <a:rPr lang="en-US" baseline="0" dirty="0" smtClean="0"/>
              <a:t> regards the opening and exploitation of the Quake source code and protocol. </a:t>
            </a:r>
            <a:r>
              <a:rPr lang="en-US" baseline="0" smtClean="0"/>
              <a:t>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E59E9-147D-0B47-8EB8-CCAF3A9CF09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1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Calibri" charset="0"/>
              </a:rPr>
              <a:t>ClientA</a:t>
            </a:r>
            <a:r>
              <a:rPr lang="en-US" baseline="0" dirty="0" smtClean="0">
                <a:latin typeface="Calibri" charset="0"/>
              </a:rPr>
              <a:t> can’t contact </a:t>
            </a:r>
            <a:r>
              <a:rPr lang="en-US" baseline="0" dirty="0" err="1" smtClean="0">
                <a:latin typeface="Calibri" charset="0"/>
              </a:rPr>
              <a:t>ServerY</a:t>
            </a:r>
            <a:r>
              <a:rPr lang="en-US" baseline="0" dirty="0" smtClean="0">
                <a:latin typeface="Calibri" charset="0"/>
              </a:rPr>
              <a:t> directly. Probably a firewall prevents access.</a:t>
            </a:r>
            <a:endParaRPr lang="en-US" dirty="0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19A85C3B-4907-B044-8100-E5FD02C8562B}" type="slidenum">
              <a:rPr lang="en-GB">
                <a:latin typeface="Calibri" charset="0"/>
              </a:rPr>
              <a:pPr/>
              <a:t>9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Calibri" charset="0"/>
              </a:rPr>
              <a:t>ClientA</a:t>
            </a:r>
            <a:r>
              <a:rPr lang="en-US" baseline="0" dirty="0" smtClean="0">
                <a:latin typeface="Calibri" charset="0"/>
              </a:rPr>
              <a:t> connects to a VPN using </a:t>
            </a:r>
            <a:r>
              <a:rPr lang="en-US" baseline="0" dirty="0" err="1" smtClean="0">
                <a:latin typeface="Calibri" charset="0"/>
              </a:rPr>
              <a:t>IPSec</a:t>
            </a:r>
            <a:r>
              <a:rPr lang="en-US" baseline="0" dirty="0" smtClean="0">
                <a:latin typeface="Calibri" charset="0"/>
              </a:rPr>
              <a:t> (IP Secure). All traffic between them is encrypted. </a:t>
            </a:r>
            <a:r>
              <a:rPr lang="en-US" baseline="0" dirty="0" err="1" smtClean="0">
                <a:latin typeface="Calibri" charset="0"/>
              </a:rPr>
              <a:t>ClientA</a:t>
            </a:r>
            <a:r>
              <a:rPr lang="en-US" baseline="0" dirty="0" smtClean="0">
                <a:latin typeface="Calibri" charset="0"/>
              </a:rPr>
              <a:t> can now reach </a:t>
            </a:r>
            <a:r>
              <a:rPr lang="en-US" baseline="0" dirty="0" err="1" smtClean="0">
                <a:latin typeface="Calibri" charset="0"/>
              </a:rPr>
              <a:t>ServerY</a:t>
            </a:r>
            <a:r>
              <a:rPr lang="en-US" baseline="0" dirty="0" smtClean="0">
                <a:latin typeface="Calibri" charset="0"/>
              </a:rPr>
              <a:t>, but additionally to any other server, it looks as if they are on the LAN that includes </a:t>
            </a:r>
            <a:r>
              <a:rPr lang="en-US" baseline="0" dirty="0" err="1" smtClean="0">
                <a:latin typeface="Calibri" charset="0"/>
              </a:rPr>
              <a:t>ServerY</a:t>
            </a:r>
            <a:r>
              <a:rPr lang="en-US" baseline="0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46E6150C-997E-4548-B701-FB122CDF1B90}" type="slidenum">
              <a:rPr lang="en-GB">
                <a:latin typeface="Calibri" charset="0"/>
              </a:rPr>
              <a:pPr/>
              <a:t>10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13.4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D8F5C7B4-1D86-5543-A81D-F20F65C950A3}" type="slidenum">
              <a:rPr lang="en-GB">
                <a:latin typeface="Calibri" charset="0"/>
              </a:rPr>
              <a:pPr/>
              <a:t>13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Table 13.1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8A003719-BFFF-164D-8DA0-D142E0E7305F}" type="slidenum">
              <a:rPr lang="en-GB">
                <a:latin typeface="Calibri" charset="0"/>
              </a:rPr>
              <a:pPr/>
              <a:t>14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13.5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BB415065-B47A-384A-A009-DEE914B47005}" type="slidenum">
              <a:rPr lang="en-GB">
                <a:latin typeface="Calibri" charset="0"/>
              </a:rPr>
              <a:pPr/>
              <a:t>16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60A7431E-6CC3-254B-9B26-40E0FA6AC9C0}" type="slidenum">
              <a:rPr lang="en-GB">
                <a:latin typeface="Calibri" charset="0"/>
              </a:rPr>
              <a:pPr/>
              <a:t>18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60A7431E-6CC3-254B-9B26-40E0FA6AC9C0}" type="slidenum">
              <a:rPr lang="en-GB">
                <a:latin typeface="Calibri" charset="0"/>
              </a:rPr>
              <a:pPr/>
              <a:t>19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3636963"/>
            <a:ext cx="7772400" cy="1470025"/>
          </a:xfrm>
        </p:spPr>
        <p:txBody>
          <a:bodyPr/>
          <a:lstStyle/>
          <a:p>
            <a:pPr eaLnBrk="1" hangingPunct="1"/>
            <a:r>
              <a:rPr lang="en-GB" sz="3800" b="1" smtClean="0">
                <a:solidFill>
                  <a:srgbClr val="FFFFFF"/>
                </a:solidFill>
                <a:latin typeface="Helvetica" charset="0"/>
                <a:cs typeface="Verdana" charset="0"/>
              </a:rPr>
              <a:t>Click to edit Master title style</a:t>
            </a:r>
            <a:endParaRPr lang="en-US" sz="3800" b="1" dirty="0">
              <a:solidFill>
                <a:srgbClr val="FFFFFF"/>
              </a:solidFill>
              <a:latin typeface="Helvetica" charset="0"/>
              <a:cs typeface="Verdana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286000" y="5216525"/>
            <a:ext cx="6400800" cy="9906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FFFFFF"/>
                </a:solidFill>
                <a:latin typeface="Helvetica" charset="0"/>
                <a:cs typeface="Verdana" charset="0"/>
              </a:rPr>
              <a:t>Click to edit Master subtitle style</a:t>
            </a:r>
            <a:endParaRPr lang="en-US" sz="2800" dirty="0" smtClean="0">
              <a:solidFill>
                <a:srgbClr val="FFFFFF"/>
              </a:solidFill>
              <a:latin typeface="Helvetica" charset="0"/>
              <a:cs typeface="Verdana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362200" y="37338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dirty="0" smtClean="0">
                <a:solidFill>
                  <a:schemeClr val="tx2"/>
                </a:solidFill>
                <a:latin typeface="Tw Cen MT" charset="0"/>
              </a:rPr>
              <a:t>Introduction to Networked Graphics</a:t>
            </a:r>
            <a:br>
              <a:rPr lang="en-US" sz="5400" dirty="0" smtClean="0">
                <a:solidFill>
                  <a:schemeClr val="tx2"/>
                </a:solidFill>
                <a:latin typeface="Tw Cen MT" charset="0"/>
              </a:rPr>
            </a:br>
            <a:endParaRPr lang="en-US" sz="5400" dirty="0" smtClean="0">
              <a:solidFill>
                <a:schemeClr val="tx2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24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3636963"/>
            <a:ext cx="7772400" cy="1470025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FFFFFF"/>
                </a:solidFill>
                <a:latin typeface="Helvetica" charset="0"/>
                <a:cs typeface="Verdana" charset="0"/>
              </a:rPr>
              <a:t>Introduction to Networked Graphics</a:t>
            </a:r>
            <a:endParaRPr lang="en-US" sz="3800" b="1" dirty="0">
              <a:solidFill>
                <a:srgbClr val="FFFFFF"/>
              </a:solidFill>
              <a:latin typeface="Helvetica" charset="0"/>
              <a:cs typeface="Verdana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286000" y="5216525"/>
            <a:ext cx="64008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Helvetica" charset="0"/>
                <a:cs typeface="Verdana" charset="0"/>
              </a:rPr>
              <a:t>Anthony Steed</a:t>
            </a:r>
          </a:p>
        </p:txBody>
      </p:sp>
    </p:spTree>
    <p:extLst>
      <p:ext uri="{BB962C8B-B14F-4D97-AF65-F5344CB8AC3E}">
        <p14:creationId xmlns:p14="http://schemas.microsoft.com/office/powerpoint/2010/main" val="2731176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751440" cy="9906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FF81-A34D-9A4E-A7DD-E459287207F6}" type="datetime1">
              <a:rPr lang="en-US">
                <a:solidFill>
                  <a:prstClr val="black"/>
                </a:solidFill>
              </a:rPr>
              <a:pPr>
                <a:defRPr/>
              </a:pPr>
              <a:t>14/12/2011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A0E-09E7-E443-8ACA-A982BCE22C6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9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3200" b="0" cap="all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0BFC-1A67-E64E-BEA6-C2708A266282}" type="datetime1">
              <a:rPr lang="en-US">
                <a:solidFill>
                  <a:prstClr val="black"/>
                </a:solidFill>
              </a:rPr>
              <a:pPr>
                <a:defRPr/>
              </a:pPr>
              <a:t>14/12/2011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6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ACAF-DC96-964A-8872-C1A24943528E}" type="datetime1">
              <a:rPr lang="en-US">
                <a:solidFill>
                  <a:prstClr val="black"/>
                </a:solidFill>
              </a:rPr>
              <a:pPr>
                <a:defRPr/>
              </a:pPr>
              <a:t>14/12/2011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4470648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700808"/>
            <a:ext cx="3886200" cy="431899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700808"/>
            <a:ext cx="3886200" cy="431899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0095-5100-2543-985A-4F9C9622977F}" type="datetime1">
              <a:rPr lang="en-US">
                <a:solidFill>
                  <a:prstClr val="black"/>
                </a:solidFill>
              </a:rPr>
              <a:pPr>
                <a:defRPr/>
              </a:pPr>
              <a:t>14/12/2011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2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7857-AD8C-744F-8F73-B5856DD76853}" type="datetime1">
              <a:rPr lang="en-US">
                <a:solidFill>
                  <a:prstClr val="black"/>
                </a:solidFill>
              </a:rPr>
              <a:pPr>
                <a:defRPr/>
              </a:pPr>
              <a:t>14/12/2011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1418-1525-A347-A6B9-E0EF9BB05C15}" type="datetime1">
              <a:rPr lang="en-US">
                <a:solidFill>
                  <a:prstClr val="black"/>
                </a:solidFill>
              </a:rPr>
              <a:pPr>
                <a:defRPr/>
              </a:pPr>
              <a:t>14/12/2011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39C8BE-DBFB-F149-9874-246A1F58B855}" type="slidenum">
              <a:rPr lang="en-GB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3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3636963"/>
            <a:ext cx="7772400" cy="1470025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FFFFFF"/>
                </a:solidFill>
                <a:latin typeface="Helvetica" charset="0"/>
                <a:cs typeface="Verdana" charset="0"/>
              </a:rPr>
              <a:t>Introduction to Networked Graphics</a:t>
            </a:r>
            <a:endParaRPr lang="en-US" sz="3800" b="1" dirty="0">
              <a:solidFill>
                <a:srgbClr val="FFFFFF"/>
              </a:solidFill>
              <a:latin typeface="Helvetica" charset="0"/>
              <a:cs typeface="Verdana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286000" y="5216525"/>
            <a:ext cx="64008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Helvetica" charset="0"/>
                <a:cs typeface="Verdana" charset="0"/>
              </a:rPr>
              <a:t>Anthony Steed</a:t>
            </a:r>
          </a:p>
        </p:txBody>
      </p:sp>
    </p:spTree>
    <p:extLst>
      <p:ext uri="{BB962C8B-B14F-4D97-AF65-F5344CB8AC3E}">
        <p14:creationId xmlns:p14="http://schemas.microsoft.com/office/powerpoint/2010/main" val="4130582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751440" cy="9906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76E5-5E2E-4747-A215-B357804FE2B0}" type="datetime1">
              <a:rPr lang="en-US" smtClean="0"/>
              <a:pPr>
                <a:defRPr/>
              </a:pPr>
              <a:t>14/12/2011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65DD-D536-774D-A6ED-E07C98463D5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5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3200" b="0" cap="all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BC0A-D6C7-C145-BCBF-C695A17EB41F}" type="datetime1">
              <a:rPr lang="en-US" smtClean="0"/>
              <a:pPr>
                <a:defRPr/>
              </a:pPr>
              <a:t>14/12/2011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33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7CF7-40A7-3E48-A9E7-9CB6C7D13F57}" type="datetime1">
              <a:rPr lang="en-US" smtClean="0"/>
              <a:pPr>
                <a:defRPr/>
              </a:pPr>
              <a:t>14/12/2011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8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4470648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700808"/>
            <a:ext cx="3886200" cy="431899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700808"/>
            <a:ext cx="3886200" cy="431899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ABB2-FB92-F843-AA9A-0BF20FF5D69D}" type="datetime1">
              <a:rPr lang="en-US" smtClean="0"/>
              <a:pPr>
                <a:defRPr/>
              </a:pPr>
              <a:t>14/12/2011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2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ACB0-6AEA-A440-BE27-0C72D23794FB}" type="datetime1">
              <a:rPr lang="en-US" smtClean="0"/>
              <a:pPr>
                <a:defRPr/>
              </a:pPr>
              <a:t>14/12/2011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0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B66F-C8DC-4E44-9799-2C479AA65025}" type="datetime1">
              <a:rPr lang="en-US" smtClean="0"/>
              <a:pPr>
                <a:defRPr/>
              </a:pPr>
              <a:t>14/12/2011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64C503-9909-F146-BDE1-7201DAC2BF4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3636963"/>
            <a:ext cx="7772400" cy="1470025"/>
          </a:xfrm>
        </p:spPr>
        <p:txBody>
          <a:bodyPr/>
          <a:lstStyle/>
          <a:p>
            <a:pPr eaLnBrk="1" hangingPunct="1"/>
            <a:r>
              <a:rPr lang="en-GB" sz="3800" b="1" smtClean="0">
                <a:solidFill>
                  <a:srgbClr val="FFFFFF"/>
                </a:solidFill>
                <a:latin typeface="Helvetica" charset="0"/>
                <a:cs typeface="Verdana" charset="0"/>
              </a:rPr>
              <a:t>Click to edit Master title style</a:t>
            </a:r>
            <a:endParaRPr lang="en-US" sz="3800" b="1" dirty="0">
              <a:solidFill>
                <a:srgbClr val="FFFFFF"/>
              </a:solidFill>
              <a:latin typeface="Helvetica" charset="0"/>
              <a:cs typeface="Verdana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286000" y="5216525"/>
            <a:ext cx="6400800" cy="9906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FFFFFF"/>
                </a:solidFill>
                <a:latin typeface="Helvetica" charset="0"/>
                <a:cs typeface="Verdana" charset="0"/>
              </a:rPr>
              <a:t>Click to edit Master subtitle style</a:t>
            </a:r>
            <a:endParaRPr lang="en-US" sz="2800" dirty="0" smtClean="0">
              <a:solidFill>
                <a:srgbClr val="FFFFFF"/>
              </a:solidFill>
              <a:latin typeface="Helvetica" charset="0"/>
              <a:cs typeface="Verdana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362200" y="37338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smtClean="0">
                <a:solidFill>
                  <a:schemeClr val="tx2"/>
                </a:solidFill>
                <a:latin typeface="Tw Cen MT" charset="0"/>
              </a:rPr>
              <a:t>Networked Graphics</a:t>
            </a:r>
            <a:br>
              <a:rPr lang="en-US" sz="5400" smtClean="0">
                <a:solidFill>
                  <a:schemeClr val="tx2"/>
                </a:solidFill>
                <a:latin typeface="Tw Cen MT" charset="0"/>
              </a:rPr>
            </a:br>
            <a:endParaRPr lang="en-US" sz="5400" smtClean="0">
              <a:solidFill>
                <a:schemeClr val="tx2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6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362200" y="37338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smtClean="0">
                <a:solidFill>
                  <a:schemeClr val="tx2"/>
                </a:solidFill>
                <a:latin typeface="Tw Cen MT" charset="0"/>
              </a:rPr>
              <a:t>Networked Graphics</a:t>
            </a:r>
            <a:br>
              <a:rPr lang="en-US" sz="5400" smtClean="0">
                <a:solidFill>
                  <a:schemeClr val="tx2"/>
                </a:solidFill>
                <a:latin typeface="Tw Cen MT" charset="0"/>
              </a:rPr>
            </a:br>
            <a:endParaRPr lang="en-US" sz="5400" smtClean="0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362200" y="4800600"/>
            <a:ext cx="64770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9AB7EF-BAFD-0642-8D40-0C9FB3334A4D}" type="datetime1">
              <a:rPr lang="en-US"/>
              <a:pPr>
                <a:defRPr/>
              </a:pPr>
              <a:t>14/12/2011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29AACD-0C50-5341-9548-A96B92F690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9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theme" Target="../theme/theme2.xml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47544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i="0" kern="1200">
          <a:solidFill>
            <a:srgbClr val="FFFF00"/>
          </a:solidFill>
          <a:latin typeface="Helvetica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bg1"/>
        </a:buClr>
        <a:buSzPct val="60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ＭＳ Ｐゴシック" pitchFamily="-109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bg1"/>
        </a:buClr>
        <a:buSzPct val="70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bg1"/>
        </a:buClr>
        <a:buSzPct val="75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chemeClr val="bg1"/>
        </a:buClr>
        <a:buSzPct val="75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chemeClr val="bg1"/>
        </a:buClr>
        <a:buSzPct val="65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47544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0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 kern="1200">
          <a:solidFill>
            <a:srgbClr val="FFFF00"/>
          </a:solidFill>
          <a:latin typeface="Helvetica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bg1"/>
        </a:buClr>
        <a:buSzPct val="60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ＭＳ Ｐゴシック" pitchFamily="-109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bg1"/>
        </a:buClr>
        <a:buSzPct val="70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SzPct val="75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chemeClr val="bg1"/>
        </a:buClr>
        <a:buSzPct val="75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chemeClr val="bg1"/>
        </a:buClr>
        <a:buSzPct val="65000"/>
        <a:buFont typeface="Arial"/>
        <a:buChar char="•"/>
        <a:defRPr sz="2400" b="1" i="0" kern="1200">
          <a:solidFill>
            <a:schemeClr val="bg1"/>
          </a:solidFill>
          <a:latin typeface="Helvetica"/>
          <a:ea typeface="ＭＳ Ｐゴシック" pitchFamily="-109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0" y="3636963"/>
            <a:ext cx="7772400" cy="1470025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FFFFFF"/>
                </a:solidFill>
                <a:latin typeface="Helvetica" charset="0"/>
                <a:cs typeface="Verdana" charset="0"/>
              </a:rPr>
              <a:t>Introduction to Networked Graphics</a:t>
            </a:r>
            <a:endParaRPr lang="en-US" sz="3800" b="1" dirty="0">
              <a:solidFill>
                <a:srgbClr val="FFFFFF"/>
              </a:solidFill>
              <a:latin typeface="Helvetica" charset="0"/>
              <a:cs typeface="Verdana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286000" y="5216525"/>
            <a:ext cx="64008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Helvetica" charset="0"/>
                <a:cs typeface="Verdana" charset="0"/>
              </a:rPr>
              <a:t>Part 5 of 5: </a:t>
            </a:r>
            <a:r>
              <a:rPr lang="en-US" sz="2800" dirty="0">
                <a:solidFill>
                  <a:srgbClr val="FFFFFF"/>
                </a:solidFill>
                <a:latin typeface="Helvetica" charset="0"/>
                <a:cs typeface="Verdana" charset="0"/>
              </a:rPr>
              <a:t>Application Support &amp; Recent Research </a:t>
            </a:r>
            <a:endParaRPr lang="en-US" sz="2800" dirty="0" smtClean="0">
              <a:solidFill>
                <a:srgbClr val="FFFFFF"/>
              </a:solidFill>
              <a:latin typeface="Helvetic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717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loud 44"/>
          <p:cNvSpPr/>
          <p:nvPr/>
        </p:nvSpPr>
        <p:spPr>
          <a:xfrm>
            <a:off x="4106716" y="2595563"/>
            <a:ext cx="4143375" cy="242887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3403" y="3524251"/>
            <a:ext cx="1214438" cy="8572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200" b="1" baseline="-25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3606653" y="1738313"/>
            <a:ext cx="1214438" cy="8572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200" b="1" baseline="-25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48" name="Oval 47"/>
          <p:cNvSpPr/>
          <p:nvPr/>
        </p:nvSpPr>
        <p:spPr>
          <a:xfrm>
            <a:off x="6249841" y="3238501"/>
            <a:ext cx="1214437" cy="8572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200" b="1" baseline="-25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Y</a:t>
            </a:r>
          </a:p>
        </p:txBody>
      </p:sp>
      <p:cxnSp>
        <p:nvCxnSpPr>
          <p:cNvPr id="50" name="Straight Arrow Connector 49"/>
          <p:cNvCxnSpPr>
            <a:stCxn id="46" idx="6"/>
            <a:endCxn id="53" idx="2"/>
          </p:cNvCxnSpPr>
          <p:nvPr/>
        </p:nvCxnSpPr>
        <p:spPr>
          <a:xfrm flipV="1">
            <a:off x="1677841" y="3810001"/>
            <a:ext cx="1857375" cy="14287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35216" y="3381376"/>
            <a:ext cx="1214437" cy="8572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VPN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Gateway</a:t>
            </a:r>
          </a:p>
        </p:txBody>
      </p:sp>
      <p:cxnSp>
        <p:nvCxnSpPr>
          <p:cNvPr id="58" name="Straight Arrow Connector 57"/>
          <p:cNvCxnSpPr>
            <a:stCxn id="53" idx="6"/>
            <a:endCxn id="48" idx="2"/>
          </p:cNvCxnSpPr>
          <p:nvPr/>
        </p:nvCxnSpPr>
        <p:spPr>
          <a:xfrm flipV="1">
            <a:off x="4749653" y="3667126"/>
            <a:ext cx="1500188" cy="14287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4606778" y="2524126"/>
            <a:ext cx="430213" cy="1039812"/>
          </a:xfrm>
          <a:custGeom>
            <a:avLst/>
            <a:gdLst>
              <a:gd name="connsiteX0" fmla="*/ 0 w 382016"/>
              <a:gd name="connsiteY0" fmla="*/ 1072896 h 1072896"/>
              <a:gd name="connsiteX1" fmla="*/ 377952 w 382016"/>
              <a:gd name="connsiteY1" fmla="*/ 548640 h 1072896"/>
              <a:gd name="connsiteX2" fmla="*/ 24384 w 382016"/>
              <a:gd name="connsiteY2" fmla="*/ 0 h 10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016" h="1072896">
                <a:moveTo>
                  <a:pt x="0" y="1072896"/>
                </a:moveTo>
                <a:cubicBezTo>
                  <a:pt x="186944" y="900176"/>
                  <a:pt x="373888" y="727456"/>
                  <a:pt x="377952" y="548640"/>
                </a:cubicBezTo>
                <a:cubicBezTo>
                  <a:pt x="382016" y="369824"/>
                  <a:pt x="203200" y="184912"/>
                  <a:pt x="24384" y="0"/>
                </a:cubicBezTo>
              </a:path>
            </a:pathLst>
          </a:cu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0490" name="TextBox 66"/>
          <p:cNvSpPr txBox="1">
            <a:spLocks noChangeArrowheads="1"/>
          </p:cNvSpPr>
          <p:nvPr/>
        </p:nvSpPr>
        <p:spPr bwMode="auto">
          <a:xfrm>
            <a:off x="2249341" y="3381376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IPSec</a:t>
            </a:r>
          </a:p>
        </p:txBody>
      </p:sp>
      <p:sp>
        <p:nvSpPr>
          <p:cNvPr id="20491" name="TextBox 67"/>
          <p:cNvSpPr txBox="1">
            <a:spLocks noChangeArrowheads="1"/>
          </p:cNvSpPr>
          <p:nvPr/>
        </p:nvSpPr>
        <p:spPr bwMode="auto">
          <a:xfrm>
            <a:off x="5106841" y="3024188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20492" name="TextBox 68"/>
          <p:cNvSpPr txBox="1">
            <a:spLocks noChangeArrowheads="1"/>
          </p:cNvSpPr>
          <p:nvPr/>
        </p:nvSpPr>
        <p:spPr bwMode="auto">
          <a:xfrm>
            <a:off x="5535466" y="3810001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VPNs and IPSec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9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Uses of Streaming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Streaming Protocols</a:t>
            </a:r>
          </a:p>
          <a:p>
            <a:r>
              <a:rPr lang="en-US" dirty="0" smtClean="0"/>
              <a:t>Streaming Animations</a:t>
            </a:r>
          </a:p>
          <a:p>
            <a:r>
              <a:rPr lang="en-US" dirty="0" smtClean="0"/>
              <a:t>Streaming Geometry (i.e. incremental download)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Audio/video transport is well developed on the Internet</a:t>
            </a:r>
          </a:p>
          <a:p>
            <a:r>
              <a:rPr lang="en-US" dirty="0" smtClean="0"/>
              <a:t>However “well developed” means lots of competing solutions</a:t>
            </a:r>
          </a:p>
          <a:p>
            <a:r>
              <a:rPr lang="en-US" dirty="0" smtClean="0"/>
              <a:t>Several plug and play libraries</a:t>
            </a:r>
          </a:p>
          <a:p>
            <a:r>
              <a:rPr lang="en-US" dirty="0" smtClean="0"/>
              <a:t>Real-Time Protocol an extension of UDP to support streaming (though not all streaming protocols use it)</a:t>
            </a:r>
          </a:p>
          <a:p>
            <a:r>
              <a:rPr lang="en-US" dirty="0" smtClean="0"/>
              <a:t>Can get RTP compliant libraries which enables streaming and receiving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AccessGrid</a:t>
            </a:r>
            <a:r>
              <a:rPr lang="en-US" dirty="0" smtClean="0"/>
              <a:t>, some VoIP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6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2133600"/>
          <a:ext cx="7069138" cy="3529965"/>
        </p:xfrm>
        <a:graphic>
          <a:graphicData uri="http://schemas.openxmlformats.org/drawingml/2006/table">
            <a:tbl>
              <a:tblPr/>
              <a:tblGrid>
                <a:gridCol w="1000125"/>
                <a:gridCol w="1522413"/>
                <a:gridCol w="1665287"/>
                <a:gridCol w="2881313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16                                          31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Version, config, flags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Payload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Sequence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Timestamp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Synchronisation Source (SSRC) Identifier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Contributing Source (CSRC) Identifiers (Optional)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Header Extensions (Optional)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Payload Header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128+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Payload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0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RTP Payloads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00200"/>
            <a:ext cx="695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9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already looked at streaming positions and orientations of objects</a:t>
            </a:r>
          </a:p>
          <a:p>
            <a:r>
              <a:rPr lang="en-US" dirty="0" smtClean="0"/>
              <a:t>However, a large class of objects are humans or animals (or aliens) which deform</a:t>
            </a:r>
          </a:p>
          <a:p>
            <a:r>
              <a:rPr lang="en-US" dirty="0" smtClean="0"/>
              <a:t>Typically modeled from the graphics side as a skeleton</a:t>
            </a:r>
          </a:p>
          <a:p>
            <a:r>
              <a:rPr lang="en-US" dirty="0" smtClean="0"/>
              <a:t>Animation is controlled by indicating which </a:t>
            </a:r>
            <a:r>
              <a:rPr lang="en-US" i="1" dirty="0" smtClean="0"/>
              <a:t>motion</a:t>
            </a:r>
            <a:r>
              <a:rPr lang="en-US" dirty="0" smtClean="0"/>
              <a:t> the character is in and the </a:t>
            </a:r>
            <a:r>
              <a:rPr lang="en-US" i="1" dirty="0" err="1" smtClean="0"/>
              <a:t>keyframe</a:t>
            </a:r>
            <a:r>
              <a:rPr lang="en-US" dirty="0" smtClean="0"/>
              <a:t> in that motion</a:t>
            </a:r>
            <a:endParaRPr lang="en-US" dirty="0"/>
          </a:p>
          <a:p>
            <a:r>
              <a:rPr lang="en-US" dirty="0" smtClean="0"/>
              <a:t>Because motion is continuous (e.g. motion capture) information might only need to be sent &gt; 1s</a:t>
            </a:r>
          </a:p>
        </p:txBody>
      </p:sp>
    </p:spTree>
    <p:extLst>
      <p:ext uri="{BB962C8B-B14F-4D97-AF65-F5344CB8AC3E}">
        <p14:creationId xmlns:p14="http://schemas.microsoft.com/office/powerpoint/2010/main" val="8671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Examples of </a:t>
            </a:r>
            <a:r>
              <a:rPr lang="en-US" dirty="0" err="1" smtClean="0">
                <a:latin typeface="Tw Cen MT" charset="0"/>
                <a:ea typeface="ＭＳ Ｐゴシック" charset="0"/>
                <a:cs typeface="ＭＳ Ｐゴシック" charset="0"/>
              </a:rPr>
              <a:t>Keyframe</a:t>
            </a:r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 Animation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727200"/>
            <a:ext cx="58293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1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NVEs use very large worlds which need to be downloaded because user modifiable or just vast</a:t>
            </a:r>
          </a:p>
          <a:p>
            <a:r>
              <a:rPr lang="en-US" dirty="0" smtClean="0"/>
              <a:t>System needs to determine which parts of the models should be transferred</a:t>
            </a:r>
          </a:p>
          <a:p>
            <a:r>
              <a:rPr lang="en-US" dirty="0" smtClean="0"/>
              <a:t>Typically done in a </a:t>
            </a:r>
            <a:r>
              <a:rPr lang="en-US" i="1" dirty="0" smtClean="0"/>
              <a:t>priority order </a:t>
            </a:r>
            <a:r>
              <a:rPr lang="en-US" dirty="0" smtClean="0"/>
              <a:t>from the viewpoint of the client, e.g. in increasing distance order</a:t>
            </a:r>
          </a:p>
          <a:p>
            <a:r>
              <a:rPr lang="en-US" dirty="0" smtClean="0"/>
              <a:t>Two ways of doing this</a:t>
            </a:r>
          </a:p>
          <a:p>
            <a:pPr lvl="1"/>
            <a:r>
              <a:rPr lang="en-US" dirty="0" smtClean="0"/>
              <a:t>Client-pull</a:t>
            </a:r>
          </a:p>
          <a:p>
            <a:pPr lvl="1"/>
            <a:r>
              <a:rPr lang="en-US" dirty="0" smtClean="0"/>
              <a:t>Server-push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6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rot="5400000">
            <a:off x="1848470" y="3565947"/>
            <a:ext cx="3000375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05845" y="3565947"/>
            <a:ext cx="3000375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46"/>
          <p:cNvSpPr txBox="1">
            <a:spLocks noChangeArrowheads="1"/>
          </p:cNvSpPr>
          <p:nvPr/>
        </p:nvSpPr>
        <p:spPr bwMode="auto">
          <a:xfrm>
            <a:off x="2562051" y="5116140"/>
            <a:ext cx="157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Client</a:t>
            </a:r>
          </a:p>
        </p:txBody>
      </p:sp>
      <p:sp>
        <p:nvSpPr>
          <p:cNvPr id="32773" name="TextBox 47"/>
          <p:cNvSpPr txBox="1">
            <a:spLocks noChangeArrowheads="1"/>
          </p:cNvSpPr>
          <p:nvPr/>
        </p:nvSpPr>
        <p:spPr bwMode="auto">
          <a:xfrm>
            <a:off x="4133676" y="5116140"/>
            <a:ext cx="2071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Server</a:t>
            </a:r>
            <a:endParaRPr lang="en-GB" sz="2000" b="1" baseline="-250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endParaRPr lang="en-GB" sz="20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347864" y="2209428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33564" y="2209428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33564" y="2852365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49439" y="3495303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33564" y="4138240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49439" y="4781178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90939" y="2209428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92526" y="2852365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08401" y="3495303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92526" y="4138240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08401" y="4781178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3347864" y="2852365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195737" y="1923678"/>
            <a:ext cx="866377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PositionX</a:t>
            </a:r>
            <a:endParaRPr lang="en-GB" sz="12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19551" y="2566615"/>
            <a:ext cx="1071563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Send A</a:t>
            </a:r>
            <a:r>
              <a:rPr lang="en-GB" sz="1200" b="1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High</a:t>
            </a:r>
            <a:r>
              <a:rPr lang="en-GB" sz="12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, B</a:t>
            </a:r>
            <a:r>
              <a:rPr lang="en-GB" sz="1200" b="1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Low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rot="10800000" flipV="1">
            <a:off x="3347864" y="3495303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419551" y="3209553"/>
            <a:ext cx="1071563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Send B</a:t>
            </a:r>
            <a:r>
              <a:rPr lang="en-GB" sz="1200" b="1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High</a:t>
            </a:r>
            <a:r>
              <a:rPr lang="en-GB" sz="12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, C</a:t>
            </a:r>
            <a:r>
              <a:rPr lang="en-GB" sz="1200" b="1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Low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347864" y="2780928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347864" y="3566740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195737" y="2566615"/>
            <a:ext cx="866378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PositionY</a:t>
            </a:r>
            <a:endParaRPr lang="en-GB" sz="12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95737" y="3209553"/>
            <a:ext cx="866377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Position Z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419551" y="3923928"/>
            <a:ext cx="1071563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Send D</a:t>
            </a:r>
            <a:r>
              <a:rPr lang="en-GB" sz="1200" b="1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Low</a:t>
            </a:r>
            <a:r>
              <a:rPr lang="en-GB" sz="12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, E</a:t>
            </a:r>
            <a:r>
              <a:rPr lang="en-GB" sz="1200" b="1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9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 rot="5400000">
            <a:off x="1900734" y="3666827"/>
            <a:ext cx="3357562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3793827" y="3631109"/>
            <a:ext cx="3286125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7" name="TextBox 94"/>
          <p:cNvSpPr txBox="1">
            <a:spLocks noChangeArrowheads="1"/>
          </p:cNvSpPr>
          <p:nvPr/>
        </p:nvSpPr>
        <p:spPr bwMode="auto">
          <a:xfrm>
            <a:off x="2792908" y="5346402"/>
            <a:ext cx="157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Client</a:t>
            </a:r>
          </a:p>
        </p:txBody>
      </p:sp>
      <p:sp>
        <p:nvSpPr>
          <p:cNvPr id="32798" name="TextBox 95"/>
          <p:cNvSpPr txBox="1">
            <a:spLocks noChangeArrowheads="1"/>
          </p:cNvSpPr>
          <p:nvPr/>
        </p:nvSpPr>
        <p:spPr bwMode="auto">
          <a:xfrm>
            <a:off x="4364533" y="5346402"/>
            <a:ext cx="2071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Server</a:t>
            </a:r>
            <a:endParaRPr lang="en-GB" sz="2000" baseline="-250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endParaRPr lang="en-GB" sz="20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3578721" y="2131715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464421" y="2131715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464421" y="2774652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480296" y="3417590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464421" y="4060527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480296" y="4703465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321796" y="2131715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323383" y="2774652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339258" y="3417590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323383" y="4060527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339258" y="4703465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0800000" flipV="1">
            <a:off x="3578721" y="2774652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364283" y="1845965"/>
            <a:ext cx="928688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Fetch Index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650408" y="2488902"/>
            <a:ext cx="1071563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Send Index</a:t>
            </a:r>
            <a:endParaRPr lang="en-GB" sz="1200" baseline="-25000">
              <a:solidFill>
                <a:schemeClr val="bg1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V="1">
            <a:off x="3578721" y="4131965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5650409" y="4560590"/>
            <a:ext cx="1071562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Send B</a:t>
            </a:r>
            <a:r>
              <a:rPr lang="en-GB" sz="1200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High</a:t>
            </a:r>
            <a:r>
              <a:rPr lang="en-GB" sz="12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, C</a:t>
            </a:r>
            <a:r>
              <a:rPr lang="en-GB" sz="1200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Low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3578721" y="3489027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2364283" y="3131840"/>
            <a:ext cx="928688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Fetch A</a:t>
            </a:r>
            <a:r>
              <a:rPr lang="en-GB" sz="1200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High</a:t>
            </a:r>
            <a:r>
              <a:rPr lang="en-GB" sz="12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, B</a:t>
            </a:r>
            <a:r>
              <a:rPr lang="en-GB" sz="1200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Low</a:t>
            </a:r>
          </a:p>
          <a:p>
            <a:pPr algn="ctr"/>
            <a:endParaRPr lang="en-GB" sz="1200">
              <a:solidFill>
                <a:schemeClr val="bg1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650408" y="3774777"/>
            <a:ext cx="1071563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Send A</a:t>
            </a:r>
            <a:r>
              <a:rPr lang="en-GB" sz="1200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High</a:t>
            </a:r>
            <a:r>
              <a:rPr lang="en-GB" sz="12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, B</a:t>
            </a:r>
            <a:r>
              <a:rPr lang="en-GB" sz="1200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Low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364283" y="3846215"/>
            <a:ext cx="928688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2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Fetch B</a:t>
            </a:r>
            <a:r>
              <a:rPr lang="en-GB" sz="1200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High</a:t>
            </a:r>
            <a:r>
              <a:rPr lang="en-GB" sz="12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, C</a:t>
            </a:r>
            <a:r>
              <a:rPr lang="en-GB" sz="1200" baseline="-2500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Low</a:t>
            </a:r>
          </a:p>
          <a:p>
            <a:pPr algn="ctr"/>
            <a:endParaRPr lang="en-GB" sz="1200">
              <a:solidFill>
                <a:schemeClr val="bg1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rot="10800000" flipV="1">
            <a:off x="3578721" y="4774902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578721" y="4131965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3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Goal:</a:t>
            </a:r>
          </a:p>
          <a:p>
            <a:pPr lvl="1"/>
            <a:r>
              <a:rPr lang="en-GB" dirty="0" smtClean="0"/>
              <a:t>To explain some other application issues and areas of recent research. </a:t>
            </a:r>
          </a:p>
          <a:p>
            <a:endParaRPr lang="en-GB" dirty="0" smtClean="0"/>
          </a:p>
          <a:p>
            <a:r>
              <a:rPr lang="en-GB" dirty="0" smtClean="0"/>
              <a:t>Topics:</a:t>
            </a:r>
            <a:endParaRPr lang="en-GB" dirty="0"/>
          </a:p>
          <a:p>
            <a:pPr marL="663575" lvl="1" indent="-342900"/>
            <a:r>
              <a:rPr lang="en-GB" dirty="0" smtClean="0"/>
              <a:t>Security and secure networks</a:t>
            </a:r>
          </a:p>
          <a:p>
            <a:pPr marL="663575" lvl="1" indent="-342900"/>
            <a:r>
              <a:rPr lang="en-GB" dirty="0" smtClean="0"/>
              <a:t>Streaming</a:t>
            </a:r>
            <a:endParaRPr lang="en-GB" dirty="0"/>
          </a:p>
          <a:p>
            <a:pPr marL="663575" lvl="1" indent="-342900"/>
            <a:r>
              <a:rPr lang="en-GB" dirty="0" smtClean="0"/>
              <a:t>Cluster graphics</a:t>
            </a:r>
            <a:endParaRPr lang="en-GB" dirty="0"/>
          </a:p>
          <a:p>
            <a:pPr marL="663575" lvl="1" indent="-342900"/>
            <a:r>
              <a:rPr lang="en-GB" dirty="0" smtClean="0"/>
              <a:t>Thin clients</a:t>
            </a:r>
          </a:p>
          <a:p>
            <a:pPr marL="663575" lvl="1" indent="-342900"/>
            <a:r>
              <a:rPr lang="en-GB" dirty="0" smtClean="0"/>
              <a:t>Peer to peer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Cluster graphics is a particular concern of Virtual Reality system designers</a:t>
            </a:r>
          </a:p>
          <a:p>
            <a:r>
              <a:rPr lang="en-US" dirty="0" smtClean="0"/>
              <a:t>One GPU card generates one or two video to get maximum throughput, but we might need 4+ displays</a:t>
            </a:r>
          </a:p>
          <a:p>
            <a:r>
              <a:rPr lang="en-US" dirty="0" smtClean="0"/>
              <a:t>Need to synchronize graphics at two levels</a:t>
            </a:r>
          </a:p>
          <a:p>
            <a:pPr lvl="1"/>
            <a:r>
              <a:rPr lang="en-US" dirty="0" smtClean="0"/>
              <a:t>Synchronize graphics state on input to rendering</a:t>
            </a:r>
          </a:p>
          <a:p>
            <a:pPr lvl="1"/>
            <a:r>
              <a:rPr lang="en-US" dirty="0" smtClean="0"/>
              <a:t>Need to synchronize video output</a:t>
            </a:r>
          </a:p>
        </p:txBody>
      </p:sp>
    </p:spTree>
    <p:extLst>
      <p:ext uri="{BB962C8B-B14F-4D97-AF65-F5344CB8AC3E}">
        <p14:creationId xmlns:p14="http://schemas.microsoft.com/office/powerpoint/2010/main" val="190429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7"/>
          <p:cNvGrpSpPr>
            <a:grpSpLocks/>
          </p:cNvGrpSpPr>
          <p:nvPr/>
        </p:nvGrpSpPr>
        <p:grpSpPr bwMode="auto">
          <a:xfrm>
            <a:off x="990600" y="2133600"/>
            <a:ext cx="7194550" cy="3213100"/>
            <a:chOff x="1428728" y="2120882"/>
            <a:chExt cx="6000792" cy="2679718"/>
          </a:xfrm>
          <a:solidFill>
            <a:schemeClr val="bg1">
              <a:lumMod val="50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2143739" y="2299619"/>
              <a:ext cx="1641876" cy="49913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Helvetica" pitchFamily="34" charset="0"/>
                  <a:ea typeface="ＭＳ Ｐゴシック" charset="0"/>
                  <a:cs typeface="Helvetica" pitchFamily="34" charset="0"/>
                </a:rPr>
                <a:t>Application</a:t>
              </a:r>
              <a:endParaRPr lang="en-GB" sz="14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43739" y="3301864"/>
              <a:ext cx="1641876" cy="49913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Helvetica" pitchFamily="34" charset="0"/>
                  <a:ea typeface="ＭＳ Ｐゴシック" charset="0"/>
                  <a:cs typeface="Helvetica" pitchFamily="34" charset="0"/>
                </a:rPr>
                <a:t>Scene Graph</a:t>
              </a:r>
              <a:endParaRPr lang="en-GB" sz="14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43739" y="4300139"/>
              <a:ext cx="1641876" cy="49913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Helvetica" pitchFamily="34" charset="0"/>
                  <a:ea typeface="ＭＳ Ｐゴシック" charset="0"/>
                  <a:cs typeface="Helvetica" pitchFamily="34" charset="0"/>
                </a:rPr>
                <a:t>Graphics Drivers</a:t>
              </a:r>
              <a:endParaRPr lang="en-GB" sz="14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0" idx="2"/>
              <a:endCxn id="21" idx="0"/>
            </p:cNvCxnSpPr>
            <p:nvPr/>
          </p:nvCxnSpPr>
          <p:spPr>
            <a:xfrm rot="5400000">
              <a:off x="2713123" y="3050310"/>
              <a:ext cx="503109" cy="2648"/>
            </a:xfrm>
            <a:prstGeom prst="straightConnector1">
              <a:avLst/>
            </a:prstGeom>
            <a:grpFill/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2"/>
              <a:endCxn id="22" idx="0"/>
            </p:cNvCxnSpPr>
            <p:nvPr/>
          </p:nvCxnSpPr>
          <p:spPr>
            <a:xfrm rot="5400000">
              <a:off x="2714446" y="4049909"/>
              <a:ext cx="500461" cy="2648"/>
            </a:xfrm>
            <a:prstGeom prst="straightConnector1">
              <a:avLst/>
            </a:prstGeom>
            <a:grpFill/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2" name="TextBox 32"/>
            <p:cNvSpPr txBox="1">
              <a:spLocks noChangeArrowheads="1"/>
            </p:cNvSpPr>
            <p:nvPr/>
          </p:nvSpPr>
          <p:spPr bwMode="auto">
            <a:xfrm>
              <a:off x="1428728" y="2800336"/>
              <a:ext cx="1509388" cy="4876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Modifies scene graph</a:t>
              </a:r>
            </a:p>
          </p:txBody>
        </p:sp>
        <p:sp>
          <p:nvSpPr>
            <p:cNvPr id="41993" name="TextBox 33"/>
            <p:cNvSpPr txBox="1">
              <a:spLocks noChangeArrowheads="1"/>
            </p:cNvSpPr>
            <p:nvPr/>
          </p:nvSpPr>
          <p:spPr bwMode="auto">
            <a:xfrm>
              <a:off x="1728618" y="3800468"/>
              <a:ext cx="1209498" cy="4877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Render traversal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86320" y="2302266"/>
              <a:ext cx="1643200" cy="49781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Helvetica" pitchFamily="34" charset="0"/>
                  <a:ea typeface="ＭＳ Ｐゴシック" charset="0"/>
                  <a:cs typeface="Helvetica" pitchFamily="34" charset="0"/>
                </a:rPr>
                <a:t>Application</a:t>
              </a:r>
              <a:endParaRPr lang="en-GB" sz="14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86320" y="3303189"/>
              <a:ext cx="1643200" cy="49913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Helvetica" pitchFamily="34" charset="0"/>
                  <a:ea typeface="ＭＳ Ｐゴシック" charset="0"/>
                  <a:cs typeface="Helvetica" pitchFamily="34" charset="0"/>
                </a:rPr>
                <a:t>Scene Graph</a:t>
              </a:r>
              <a:endParaRPr lang="en-GB" sz="14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86320" y="4301463"/>
              <a:ext cx="1643200" cy="49913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Helvetica" pitchFamily="34" charset="0"/>
                  <a:ea typeface="ＭＳ Ｐゴシック" charset="0"/>
                  <a:cs typeface="Helvetica" pitchFamily="34" charset="0"/>
                </a:rPr>
                <a:t>Graphics Drivers</a:t>
              </a:r>
              <a:endParaRPr lang="en-GB" sz="1400" b="1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Helvetica" pitchFamily="34" charset="0"/>
              </a:endParaRPr>
            </a:p>
          </p:txBody>
        </p:sp>
        <p:sp>
          <p:nvSpPr>
            <p:cNvPr id="41997" name="TextBox 39"/>
            <p:cNvSpPr txBox="1">
              <a:spLocks noChangeArrowheads="1"/>
            </p:cNvSpPr>
            <p:nvPr/>
          </p:nvSpPr>
          <p:spPr bwMode="auto">
            <a:xfrm>
              <a:off x="4130243" y="3076526"/>
              <a:ext cx="1311449" cy="4876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Copy scene graph </a:t>
              </a:r>
            </a:p>
          </p:txBody>
        </p:sp>
        <p:cxnSp>
          <p:nvCxnSpPr>
            <p:cNvPr id="43" name="Straight Arrow Connector 42"/>
            <p:cNvCxnSpPr>
              <a:stCxn id="20" idx="3"/>
              <a:endCxn id="35" idx="1"/>
            </p:cNvCxnSpPr>
            <p:nvPr/>
          </p:nvCxnSpPr>
          <p:spPr>
            <a:xfrm>
              <a:off x="3785615" y="2549849"/>
              <a:ext cx="2000706" cy="1324"/>
            </a:xfrm>
            <a:prstGeom prst="straightConnector1">
              <a:avLst/>
            </a:prstGeom>
            <a:grpFill/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9" name="TextBox 43"/>
            <p:cNvSpPr txBox="1">
              <a:spLocks noChangeArrowheads="1"/>
            </p:cNvSpPr>
            <p:nvPr/>
          </p:nvSpPr>
          <p:spPr bwMode="auto">
            <a:xfrm>
              <a:off x="3866409" y="2120882"/>
              <a:ext cx="1705723" cy="4876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Synchronize applications</a:t>
              </a:r>
            </a:p>
          </p:txBody>
        </p:sp>
        <p:cxnSp>
          <p:nvCxnSpPr>
            <p:cNvPr id="52" name="Straight Arrow Connector 51"/>
            <p:cNvCxnSpPr>
              <a:stCxn id="21" idx="3"/>
              <a:endCxn id="36" idx="1"/>
            </p:cNvCxnSpPr>
            <p:nvPr/>
          </p:nvCxnSpPr>
          <p:spPr>
            <a:xfrm>
              <a:off x="3785615" y="3550771"/>
              <a:ext cx="2000706" cy="2648"/>
            </a:xfrm>
            <a:prstGeom prst="straightConnector1">
              <a:avLst/>
            </a:prstGeom>
            <a:grpFill/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1" name="TextBox 54"/>
            <p:cNvSpPr txBox="1">
              <a:spLocks noChangeArrowheads="1"/>
            </p:cNvSpPr>
            <p:nvPr/>
          </p:nvSpPr>
          <p:spPr bwMode="auto">
            <a:xfrm>
              <a:off x="3885901" y="4063995"/>
              <a:ext cx="1686231" cy="4876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Copy render  commands</a:t>
              </a:r>
            </a:p>
          </p:txBody>
        </p:sp>
        <p:cxnSp>
          <p:nvCxnSpPr>
            <p:cNvPr id="56" name="Straight Arrow Connector 55"/>
            <p:cNvCxnSpPr>
              <a:stCxn id="22" idx="3"/>
              <a:endCxn id="37" idx="1"/>
            </p:cNvCxnSpPr>
            <p:nvPr/>
          </p:nvCxnSpPr>
          <p:spPr>
            <a:xfrm>
              <a:off x="3785615" y="4550370"/>
              <a:ext cx="2000706" cy="1324"/>
            </a:xfrm>
            <a:prstGeom prst="straightConnector1">
              <a:avLst/>
            </a:prstGeom>
            <a:grpFill/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Layers of Sharing Graphics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90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Copy render commands</a:t>
            </a:r>
          </a:p>
          <a:p>
            <a:pPr lvl="1"/>
            <a:r>
              <a:rPr lang="en-US" dirty="0" smtClean="0"/>
              <a:t>E.G. Chromium – stream OpenGL commands over TCP/Ethernet, or other non-IP-based interconnects</a:t>
            </a:r>
          </a:p>
          <a:p>
            <a:r>
              <a:rPr lang="en-US" dirty="0" smtClean="0"/>
              <a:t>Copy scene graph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OpenSG</a:t>
            </a:r>
            <a:r>
              <a:rPr lang="en-US" dirty="0" smtClean="0"/>
              <a:t> – stream an edit change list for a scene-graph</a:t>
            </a:r>
          </a:p>
          <a:p>
            <a:r>
              <a:rPr lang="en-US" dirty="0" smtClean="0"/>
              <a:t>Synchronize applications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VRJuggler</a:t>
            </a:r>
            <a:r>
              <a:rPr lang="en-US" dirty="0" smtClean="0"/>
              <a:t> – isolate all input in to one (or more) C++ classes that can serialize themselves to the network, stream the resulting serializations.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5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Clients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Might be considered “backwards” but graphics architectures go in circles, so why not networked graphics architectures</a:t>
            </a:r>
          </a:p>
          <a:p>
            <a:r>
              <a:rPr lang="en-US" dirty="0" smtClean="0"/>
              <a:t>Render the graphics on a server, stream the results as video</a:t>
            </a:r>
            <a:endParaRPr lang="en-US" dirty="0"/>
          </a:p>
          <a:p>
            <a:r>
              <a:rPr lang="en-US" dirty="0" smtClean="0"/>
              <a:t>Recent consumer examples: </a:t>
            </a:r>
            <a:r>
              <a:rPr lang="en-US" dirty="0" err="1" smtClean="0"/>
              <a:t>OnLive</a:t>
            </a:r>
            <a:r>
              <a:rPr lang="en-US" dirty="0" smtClean="0"/>
              <a:t>, </a:t>
            </a:r>
            <a:r>
              <a:rPr lang="en-US" dirty="0" err="1" smtClean="0"/>
              <a:t>OToy</a:t>
            </a:r>
            <a:r>
              <a:rPr lang="en-US" dirty="0" smtClean="0"/>
              <a:t>, </a:t>
            </a:r>
            <a:r>
              <a:rPr lang="en-US" dirty="0" err="1" smtClean="0"/>
              <a:t>GaiKai</a:t>
            </a:r>
            <a:endParaRPr lang="en-US" dirty="0" smtClean="0"/>
          </a:p>
          <a:p>
            <a:r>
              <a:rPr lang="en-US" dirty="0" smtClean="0"/>
              <a:t>However many OS vendors have such a functionality for supporting thin clients over </a:t>
            </a:r>
            <a:r>
              <a:rPr lang="en-US" dirty="0" smtClean="0"/>
              <a:t>LANs</a:t>
            </a:r>
          </a:p>
        </p:txBody>
      </p:sp>
    </p:spTree>
    <p:extLst>
      <p:ext uri="{BB962C8B-B14F-4D97-AF65-F5344CB8AC3E}">
        <p14:creationId xmlns:p14="http://schemas.microsoft.com/office/powerpoint/2010/main" val="419269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/>
          <a:lstStyle/>
          <a:p>
            <a:r>
              <a:rPr lang="en-US" dirty="0" smtClean="0"/>
              <a:t>Very small installable on client, client doesn’t need to be high-powered (hence thin </a:t>
            </a:r>
            <a:r>
              <a:rPr lang="en-US" dirty="0" smtClean="0"/>
              <a:t>client, e.g. tablet)</a:t>
            </a:r>
            <a:endParaRPr lang="en-US" dirty="0" smtClean="0"/>
          </a:p>
          <a:p>
            <a:r>
              <a:rPr lang="en-US" dirty="0" smtClean="0"/>
              <a:t>Stream </a:t>
            </a:r>
            <a:r>
              <a:rPr lang="en-US" dirty="0"/>
              <a:t>your controller </a:t>
            </a:r>
            <a:r>
              <a:rPr lang="en-US" dirty="0" smtClean="0"/>
              <a:t>input to </a:t>
            </a:r>
            <a:r>
              <a:rPr lang="en-US" dirty="0"/>
              <a:t>server</a:t>
            </a:r>
            <a:endParaRPr lang="en-US" dirty="0" smtClean="0"/>
          </a:p>
          <a:p>
            <a:r>
              <a:rPr lang="en-US" dirty="0" smtClean="0"/>
              <a:t>Stream back video (e.g. 720p from </a:t>
            </a:r>
            <a:r>
              <a:rPr lang="en-US" dirty="0" err="1" smtClean="0"/>
              <a:t>OnLive</a:t>
            </a:r>
            <a:r>
              <a:rPr lang="en-US" dirty="0" smtClean="0"/>
              <a:t>) OR stream back window rendering code (X11, RDP, OpenGL derivatives)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428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 smtClean="0"/>
              <a:t>Clients: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/>
          <a:lstStyle/>
          <a:p>
            <a:r>
              <a:rPr lang="en-US" dirty="0" smtClean="0"/>
              <a:t>Main pro: install cost close to zero, immediate start</a:t>
            </a:r>
          </a:p>
          <a:p>
            <a:r>
              <a:rPr lang="en-US" dirty="0" smtClean="0"/>
              <a:t>Main con(1): latency</a:t>
            </a:r>
          </a:p>
          <a:p>
            <a:pPr lvl="1"/>
            <a:r>
              <a:rPr lang="en-US" dirty="0" smtClean="0"/>
              <a:t>No question that some actions (e.g. camera rotation) are very easily noticeable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smtClean="0"/>
              <a:t>consider </a:t>
            </a:r>
            <a:r>
              <a:rPr lang="en-US" dirty="0" err="1" smtClean="0"/>
              <a:t>OnLive</a:t>
            </a:r>
            <a:r>
              <a:rPr lang="en-US" dirty="0"/>
              <a:t>:</a:t>
            </a:r>
            <a:r>
              <a:rPr lang="en-US" dirty="0" smtClean="0"/>
              <a:t> the server c</a:t>
            </a:r>
            <a:r>
              <a:rPr lang="en-US" dirty="0" smtClean="0"/>
              <a:t>an </a:t>
            </a:r>
            <a:r>
              <a:rPr lang="en-US" dirty="0" smtClean="0"/>
              <a:t>run </a:t>
            </a:r>
            <a:r>
              <a:rPr lang="en-US" dirty="0" smtClean="0"/>
              <a:t>both game client and game </a:t>
            </a:r>
            <a:r>
              <a:rPr lang="en-US" dirty="0" smtClean="0"/>
              <a:t>server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ultiuser might be fairer (to be investigated!)</a:t>
            </a:r>
          </a:p>
          <a:p>
            <a:pPr lvl="1"/>
            <a:r>
              <a:rPr lang="en-US" dirty="0"/>
              <a:t>Almost like </a:t>
            </a:r>
            <a:r>
              <a:rPr lang="en-US" dirty="0" err="1"/>
              <a:t>playout</a:t>
            </a:r>
            <a:r>
              <a:rPr lang="en-US" dirty="0"/>
              <a:t> delay via video</a:t>
            </a:r>
            <a:r>
              <a:rPr lang="en-US" dirty="0" smtClean="0"/>
              <a:t>!</a:t>
            </a:r>
            <a:endParaRPr lang="en-US" dirty="0" smtClean="0"/>
          </a:p>
          <a:p>
            <a:pPr lvl="1"/>
            <a:r>
              <a:rPr lang="en-US" dirty="0" smtClean="0"/>
              <a:t>(N.B. </a:t>
            </a:r>
            <a:r>
              <a:rPr lang="en-US" dirty="0" err="1" smtClean="0"/>
              <a:t>OnLive</a:t>
            </a:r>
            <a:r>
              <a:rPr lang="en-US" dirty="0" smtClean="0"/>
              <a:t> actual architecture </a:t>
            </a:r>
            <a:r>
              <a:rPr lang="en-US" dirty="0" smtClean="0"/>
              <a:t>not </a:t>
            </a:r>
            <a:r>
              <a:rPr lang="en-US" dirty="0" smtClean="0"/>
              <a:t>revealed)</a:t>
            </a:r>
          </a:p>
          <a:p>
            <a:r>
              <a:rPr lang="en-US" dirty="0" smtClean="0"/>
              <a:t>Main con(2): bandwidth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0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to Peer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live challenge: how can peer to peer networks scale up to very large numbers</a:t>
            </a:r>
          </a:p>
          <a:p>
            <a:r>
              <a:rPr lang="en-US" dirty="0" smtClean="0"/>
              <a:t>Key to this is how to distribute awareness management</a:t>
            </a:r>
          </a:p>
          <a:p>
            <a:r>
              <a:rPr lang="en-US" dirty="0" smtClean="0"/>
              <a:t>A secondary issue is how to “bootstrap”: how does a user find their local users?</a:t>
            </a:r>
          </a:p>
        </p:txBody>
      </p:sp>
    </p:spTree>
    <p:extLst>
      <p:ext uri="{BB962C8B-B14F-4D97-AF65-F5344CB8AC3E}">
        <p14:creationId xmlns:p14="http://schemas.microsoft.com/office/powerpoint/2010/main" val="97723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Peer to Peer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Enormous work in networking community on generic large scale peer to peer databases</a:t>
            </a:r>
          </a:p>
          <a:p>
            <a:r>
              <a:rPr lang="en-US" dirty="0" smtClean="0"/>
              <a:t>Key technologies </a:t>
            </a:r>
          </a:p>
          <a:p>
            <a:pPr lvl="1"/>
            <a:r>
              <a:rPr lang="en-US" i="1" dirty="0"/>
              <a:t>D</a:t>
            </a:r>
            <a:r>
              <a:rPr lang="en-US" i="1" dirty="0" smtClean="0"/>
              <a:t>istributed hash tables</a:t>
            </a:r>
            <a:r>
              <a:rPr lang="en-US" dirty="0" smtClean="0"/>
              <a:t>: a way of storing data sets across multiple hosts but ensuring </a:t>
            </a:r>
            <a:r>
              <a:rPr lang="en-US" dirty="0" smtClean="0"/>
              <a:t>fast (</a:t>
            </a:r>
            <a:r>
              <a:rPr lang="en-US" dirty="0" smtClean="0"/>
              <a:t>O(</a:t>
            </a:r>
            <a:r>
              <a:rPr lang="en-US" dirty="0" smtClean="0"/>
              <a:t>log(N</a:t>
            </a:r>
            <a:r>
              <a:rPr lang="en-US" dirty="0" smtClean="0"/>
              <a:t>)</a:t>
            </a:r>
            <a:r>
              <a:rPr lang="en-US" dirty="0" smtClean="0"/>
              <a:t>)) </a:t>
            </a:r>
            <a:r>
              <a:rPr lang="en-US" dirty="0" smtClean="0"/>
              <a:t>access to any data item</a:t>
            </a:r>
            <a:endParaRPr lang="en-US" i="1" dirty="0" smtClean="0"/>
          </a:p>
          <a:p>
            <a:pPr lvl="1"/>
            <a:r>
              <a:rPr lang="en-US" i="1" dirty="0" smtClean="0"/>
              <a:t>Application-level routing:</a:t>
            </a:r>
            <a:r>
              <a:rPr lang="en-US" dirty="0" smtClean="0"/>
              <a:t> a mechanism for supporting group peer to peer communication without any underlying network support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75230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 NVE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99512" cy="4495800"/>
          </a:xfrm>
        </p:spPr>
        <p:txBody>
          <a:bodyPr/>
          <a:lstStyle/>
          <a:p>
            <a:r>
              <a:rPr lang="en-US" dirty="0" smtClean="0"/>
              <a:t>Very active line of research</a:t>
            </a:r>
          </a:p>
          <a:p>
            <a:r>
              <a:rPr lang="en-US" dirty="0" smtClean="0"/>
              <a:t>For example, can one maintain a set of closest peers with something similar to a </a:t>
            </a:r>
            <a:r>
              <a:rPr lang="en-US" dirty="0" err="1" smtClean="0"/>
              <a:t>Voronoi</a:t>
            </a:r>
            <a:r>
              <a:rPr lang="en-US" dirty="0" smtClean="0"/>
              <a:t> Tessellation?</a:t>
            </a:r>
          </a:p>
          <a:p>
            <a:r>
              <a:rPr lang="en-US" dirty="0" smtClean="0"/>
              <a:t>If peers can identify their </a:t>
            </a:r>
            <a:r>
              <a:rPr lang="en-US" dirty="0" err="1" smtClean="0"/>
              <a:t>Voronoi</a:t>
            </a:r>
            <a:r>
              <a:rPr lang="en-US" dirty="0" smtClean="0"/>
              <a:t> Cell, they can identify their </a:t>
            </a:r>
            <a:r>
              <a:rPr lang="en-US" dirty="0" err="1" smtClean="0"/>
              <a:t>neighbours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New clients can walk the cells to get to find their true </a:t>
            </a:r>
            <a:r>
              <a:rPr lang="en-US" dirty="0" err="1" smtClean="0"/>
              <a:t>neighbours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420888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3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Plenty of tools and options to support your NG or NVE project</a:t>
            </a:r>
          </a:p>
          <a:p>
            <a:r>
              <a:rPr lang="en-US" dirty="0" smtClean="0"/>
              <a:t>Security is a big challenge if you can’t get your users on to a VPN</a:t>
            </a:r>
          </a:p>
          <a:p>
            <a:r>
              <a:rPr lang="en-US" dirty="0" smtClean="0"/>
              <a:t>Other facilities require more infrastructure and are very domain specific</a:t>
            </a:r>
          </a:p>
          <a:p>
            <a:r>
              <a:rPr lang="en-US" dirty="0" smtClean="0"/>
              <a:t>Plenty of research issues: thin clients being a wild card at the moment</a:t>
            </a:r>
          </a:p>
        </p:txBody>
      </p:sp>
    </p:spTree>
    <p:extLst>
      <p:ext uri="{BB962C8B-B14F-4D97-AF65-F5344CB8AC3E}">
        <p14:creationId xmlns:p14="http://schemas.microsoft.com/office/powerpoint/2010/main" val="32341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0" y="2918619"/>
            <a:ext cx="1295400" cy="1219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600" b="1" baseline="-25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X </a:t>
            </a:r>
          </a:p>
        </p:txBody>
      </p:sp>
      <p:sp>
        <p:nvSpPr>
          <p:cNvPr id="8" name="Oval 7"/>
          <p:cNvSpPr/>
          <p:nvPr/>
        </p:nvSpPr>
        <p:spPr>
          <a:xfrm>
            <a:off x="3733800" y="4518819"/>
            <a:ext cx="1076325" cy="1143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600" b="1" baseline="-25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2057400" y="2937669"/>
            <a:ext cx="1085850" cy="10477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600" b="1" baseline="-25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</a:p>
        </p:txBody>
      </p:sp>
      <p:cxnSp>
        <p:nvCxnSpPr>
          <p:cNvPr id="16" name="Straight Arrow Connector 15"/>
          <p:cNvCxnSpPr>
            <a:stCxn id="9" idx="6"/>
            <a:endCxn id="5" idx="2"/>
          </p:cNvCxnSpPr>
          <p:nvPr/>
        </p:nvCxnSpPr>
        <p:spPr>
          <a:xfrm>
            <a:off x="3143250" y="3461544"/>
            <a:ext cx="2952750" cy="6667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7"/>
            <a:endCxn id="5" idx="3"/>
          </p:cNvCxnSpPr>
          <p:nvPr/>
        </p:nvCxnSpPr>
        <p:spPr>
          <a:xfrm rot="5400000" flipH="1" flipV="1">
            <a:off x="5106194" y="3506788"/>
            <a:ext cx="727075" cy="1633537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114800" y="1866107"/>
            <a:ext cx="1100138" cy="112871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600" b="1" baseline="-25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cxnSp>
        <p:nvCxnSpPr>
          <p:cNvPr id="44" name="Straight Arrow Connector 43"/>
          <p:cNvCxnSpPr>
            <a:stCxn id="42" idx="4"/>
          </p:cNvCxnSpPr>
          <p:nvPr/>
        </p:nvCxnSpPr>
        <p:spPr>
          <a:xfrm rot="5400000">
            <a:off x="4390232" y="3252787"/>
            <a:ext cx="533400" cy="17463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ular Callout 45"/>
          <p:cNvSpPr/>
          <p:nvPr/>
        </p:nvSpPr>
        <p:spPr>
          <a:xfrm flipV="1">
            <a:off x="3929063" y="1794669"/>
            <a:ext cx="1500187" cy="1928813"/>
          </a:xfrm>
          <a:prstGeom prst="wedgeRectCallout">
            <a:avLst>
              <a:gd name="adj1" fmla="val -63195"/>
              <a:gd name="adj2" fmla="val 73167"/>
            </a:avLst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 flipV="1">
            <a:off x="2000250" y="2794794"/>
            <a:ext cx="1285875" cy="1285875"/>
          </a:xfrm>
          <a:prstGeom prst="wedgeRectCallout">
            <a:avLst>
              <a:gd name="adj1" fmla="val -63195"/>
              <a:gd name="adj2" fmla="val 73167"/>
            </a:avLst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ular Callout 50"/>
          <p:cNvSpPr/>
          <p:nvPr/>
        </p:nvSpPr>
        <p:spPr>
          <a:xfrm flipH="1" flipV="1">
            <a:off x="6019800" y="2842419"/>
            <a:ext cx="1511300" cy="1419225"/>
          </a:xfrm>
          <a:prstGeom prst="wedgeRectCallout">
            <a:avLst>
              <a:gd name="adj1" fmla="val -63195"/>
              <a:gd name="adj2" fmla="val 73167"/>
            </a:avLst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3657600" y="4442619"/>
            <a:ext cx="1214438" cy="1214438"/>
          </a:xfrm>
          <a:prstGeom prst="wedgeRectCallout">
            <a:avLst>
              <a:gd name="adj1" fmla="val -63195"/>
              <a:gd name="adj2" fmla="val 73167"/>
            </a:avLst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TextBox 54"/>
          <p:cNvSpPr txBox="1">
            <a:spLocks noChangeArrowheads="1"/>
          </p:cNvSpPr>
          <p:nvPr/>
        </p:nvSpPr>
        <p:spPr bwMode="auto">
          <a:xfrm>
            <a:off x="3000375" y="1008857"/>
            <a:ext cx="4014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</a:rPr>
              <a:t>Client</a:t>
            </a:r>
            <a:r>
              <a:rPr lang="en-GB" sz="2000" baseline="-25000">
                <a:solidFill>
                  <a:schemeClr val="bg1"/>
                </a:solidFill>
              </a:rPr>
              <a:t>C</a:t>
            </a:r>
            <a:r>
              <a:rPr lang="en-GB" sz="2000">
                <a:solidFill>
                  <a:schemeClr val="bg1"/>
                </a:solidFill>
              </a:rPr>
              <a:t> may be interfering with traffic</a:t>
            </a:r>
            <a:endParaRPr lang="en-GB" sz="2000" baseline="-25000">
              <a:solidFill>
                <a:schemeClr val="bg1"/>
              </a:solidFill>
            </a:endParaRPr>
          </a:p>
        </p:txBody>
      </p:sp>
      <p:sp>
        <p:nvSpPr>
          <p:cNvPr id="16398" name="TextBox 55"/>
          <p:cNvSpPr txBox="1">
            <a:spLocks noChangeArrowheads="1"/>
          </p:cNvSpPr>
          <p:nvPr/>
        </p:nvSpPr>
        <p:spPr bwMode="auto">
          <a:xfrm>
            <a:off x="642938" y="1937544"/>
            <a:ext cx="2587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</a:rPr>
              <a:t>Client</a:t>
            </a:r>
            <a:r>
              <a:rPr lang="en-GB" sz="2000" baseline="-25000">
                <a:solidFill>
                  <a:schemeClr val="bg1"/>
                </a:solidFill>
              </a:rPr>
              <a:t>A</a:t>
            </a:r>
            <a:r>
              <a:rPr lang="en-GB" sz="2000">
                <a:solidFill>
                  <a:schemeClr val="bg1"/>
                </a:solidFill>
              </a:rPr>
              <a:t> may be running </a:t>
            </a:r>
          </a:p>
          <a:p>
            <a:r>
              <a:rPr lang="en-GB" sz="2000">
                <a:solidFill>
                  <a:schemeClr val="bg1"/>
                </a:solidFill>
              </a:rPr>
              <a:t>Compromised code</a:t>
            </a:r>
            <a:endParaRPr lang="en-GB" sz="2000" baseline="-25000">
              <a:solidFill>
                <a:schemeClr val="bg1"/>
              </a:solidFill>
            </a:endParaRPr>
          </a:p>
        </p:txBody>
      </p:sp>
      <p:sp>
        <p:nvSpPr>
          <p:cNvPr id="16399" name="TextBox 56"/>
          <p:cNvSpPr txBox="1">
            <a:spLocks noChangeArrowheads="1"/>
          </p:cNvSpPr>
          <p:nvPr/>
        </p:nvSpPr>
        <p:spPr bwMode="auto">
          <a:xfrm>
            <a:off x="1447800" y="5585619"/>
            <a:ext cx="2668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</a:rPr>
              <a:t>Client</a:t>
            </a:r>
            <a:r>
              <a:rPr lang="en-GB" sz="2000" baseline="-25000">
                <a:solidFill>
                  <a:schemeClr val="bg1"/>
                </a:solidFill>
              </a:rPr>
              <a:t>B</a:t>
            </a:r>
            <a:r>
              <a:rPr lang="en-GB" sz="2000">
                <a:solidFill>
                  <a:schemeClr val="bg1"/>
                </a:solidFill>
              </a:rPr>
              <a:t> may be colluding</a:t>
            </a:r>
          </a:p>
          <a:p>
            <a:r>
              <a:rPr lang="en-GB" sz="2000">
                <a:solidFill>
                  <a:schemeClr val="bg1"/>
                </a:solidFill>
              </a:rPr>
              <a:t>with Client</a:t>
            </a:r>
            <a:r>
              <a:rPr lang="en-GB" sz="2000" baseline="-25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400" name="TextBox 57"/>
          <p:cNvSpPr txBox="1">
            <a:spLocks noChangeArrowheads="1"/>
          </p:cNvSpPr>
          <p:nvPr/>
        </p:nvSpPr>
        <p:spPr bwMode="auto">
          <a:xfrm>
            <a:off x="6786563" y="1866107"/>
            <a:ext cx="20871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</a:rPr>
              <a:t>Server</a:t>
            </a:r>
            <a:r>
              <a:rPr lang="en-GB" sz="2000" baseline="-25000">
                <a:solidFill>
                  <a:schemeClr val="bg1"/>
                </a:solidFill>
              </a:rPr>
              <a:t>X</a:t>
            </a:r>
            <a:r>
              <a:rPr lang="en-GB" sz="2000">
                <a:solidFill>
                  <a:schemeClr val="bg1"/>
                </a:solidFill>
              </a:rPr>
              <a:t> may have </a:t>
            </a:r>
          </a:p>
          <a:p>
            <a:r>
              <a:rPr lang="en-GB" sz="2000">
                <a:solidFill>
                  <a:schemeClr val="bg1"/>
                </a:solidFill>
              </a:rPr>
              <a:t>exploitable bugs</a:t>
            </a:r>
            <a:endParaRPr lang="en-GB" sz="2000" baseline="-25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Security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8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Compromised Clients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pervasive problem in gaming</a:t>
            </a:r>
          </a:p>
          <a:p>
            <a:pPr lvl="1"/>
            <a:r>
              <a:rPr lang="en-US" dirty="0" smtClean="0"/>
              <a:t>E.G. notable problems with </a:t>
            </a:r>
            <a:r>
              <a:rPr lang="en-US" dirty="0" err="1" smtClean="0"/>
              <a:t>PSNet</a:t>
            </a:r>
            <a:r>
              <a:rPr lang="en-US" dirty="0" smtClean="0"/>
              <a:t> games after the PS3 master key was found allowing modified code on the PS3</a:t>
            </a:r>
          </a:p>
          <a:p>
            <a:r>
              <a:rPr lang="en-US" dirty="0" smtClean="0"/>
              <a:t>For console gaming, hardware vendors try to lock down the hardware so only verified programs can run</a:t>
            </a:r>
          </a:p>
          <a:p>
            <a:r>
              <a:rPr lang="en-US" dirty="0" smtClean="0"/>
              <a:t>For PC gaming, various detection techniques such as </a:t>
            </a:r>
            <a:r>
              <a:rPr lang="en-US" dirty="0" err="1" smtClean="0"/>
              <a:t>PunkBuster</a:t>
            </a:r>
            <a:r>
              <a:rPr lang="en-US" dirty="0" smtClean="0"/>
              <a:t> that detect malicious software</a:t>
            </a:r>
          </a:p>
          <a:p>
            <a:pPr lvl="1"/>
            <a:r>
              <a:rPr lang="en-US" dirty="0" smtClean="0"/>
              <a:t>Countermeasure are typically ahead of amateur cheats but not professional cheats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9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data is on the network it is public</a:t>
            </a:r>
          </a:p>
          <a:p>
            <a:r>
              <a:rPr lang="en-US" dirty="0" smtClean="0"/>
              <a:t>Various attacks</a:t>
            </a:r>
          </a:p>
          <a:p>
            <a:pPr lvl="1"/>
            <a:r>
              <a:rPr lang="en-US" dirty="0" smtClean="0"/>
              <a:t>Packet </a:t>
            </a:r>
            <a:r>
              <a:rPr lang="en-US" dirty="0" smtClean="0"/>
              <a:t>injection</a:t>
            </a:r>
            <a:endParaRPr lang="en-US" dirty="0" smtClean="0"/>
          </a:p>
          <a:p>
            <a:pPr lvl="1"/>
            <a:r>
              <a:rPr lang="en-US" dirty="0" smtClean="0"/>
              <a:t>Packet hiding</a:t>
            </a:r>
          </a:p>
          <a:p>
            <a:pPr lvl="1"/>
            <a:r>
              <a:rPr lang="en-US" dirty="0" smtClean="0"/>
              <a:t>Latency asymmetry</a:t>
            </a:r>
          </a:p>
          <a:p>
            <a:r>
              <a:rPr lang="en-US" dirty="0" smtClean="0"/>
              <a:t>Some are mitigated by secure networks</a:t>
            </a:r>
          </a:p>
          <a:p>
            <a:pPr lvl="1"/>
            <a:r>
              <a:rPr lang="en-US" dirty="0" smtClean="0"/>
              <a:t>Some servers specifically support </a:t>
            </a:r>
            <a:r>
              <a:rPr lang="en-US" dirty="0" smtClean="0"/>
              <a:t>secure protocols for certain actions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21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Exploitable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Users need to trust </a:t>
            </a:r>
            <a:r>
              <a:rPr lang="en-US" dirty="0" smtClean="0"/>
              <a:t>server</a:t>
            </a:r>
            <a:endParaRPr lang="en-US" dirty="0"/>
          </a:p>
          <a:p>
            <a:pPr lvl="1"/>
            <a:r>
              <a:rPr lang="en-US" dirty="0" smtClean="0"/>
              <a:t>User-hosted </a:t>
            </a:r>
            <a:r>
              <a:rPr lang="en-US" dirty="0" smtClean="0"/>
              <a:t>games are not accepted for ranking tournaments or cash games</a:t>
            </a:r>
          </a:p>
          <a:p>
            <a:r>
              <a:rPr lang="en-US" dirty="0" smtClean="0"/>
              <a:t>Server might be have a loophole</a:t>
            </a:r>
          </a:p>
          <a:p>
            <a:pPr lvl="1"/>
            <a:r>
              <a:rPr lang="en-US" dirty="0" smtClean="0"/>
              <a:t>E.G. Dupe bugs</a:t>
            </a:r>
          </a:p>
          <a:p>
            <a:r>
              <a:rPr lang="en-US" dirty="0" smtClean="0"/>
              <a:t>Denial of service </a:t>
            </a:r>
            <a:r>
              <a:rPr lang="en-US" dirty="0" smtClean="0"/>
              <a:t>attack</a:t>
            </a:r>
          </a:p>
          <a:p>
            <a:pPr lvl="1"/>
            <a:r>
              <a:rPr lang="en-US" dirty="0" smtClean="0"/>
              <a:t>E.G. Deny a win to an opponent  by crashing the score server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319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very difficult social situation to counter</a:t>
            </a:r>
          </a:p>
          <a:p>
            <a:pPr lvl="1"/>
            <a:r>
              <a:rPr lang="en-US" dirty="0" smtClean="0"/>
              <a:t>E.G. Chip dumping</a:t>
            </a:r>
          </a:p>
          <a:p>
            <a:endParaRPr lang="en-US" dirty="0"/>
          </a:p>
          <a:p>
            <a:r>
              <a:rPr lang="en-US" dirty="0" smtClean="0"/>
              <a:t>With this and all other security problems </a:t>
            </a:r>
            <a:r>
              <a:rPr lang="en-US" i="1" dirty="0" smtClean="0"/>
              <a:t>monitoring</a:t>
            </a:r>
            <a:r>
              <a:rPr lang="en-US" dirty="0" smtClean="0"/>
              <a:t> of exceptions is important</a:t>
            </a:r>
          </a:p>
          <a:p>
            <a:pPr lvl="1"/>
            <a:r>
              <a:rPr lang="en-US" dirty="0" smtClean="0"/>
              <a:t>Players being too skillful</a:t>
            </a:r>
          </a:p>
          <a:p>
            <a:pPr lvl="1"/>
            <a:r>
              <a:rPr lang="en-US" dirty="0" smtClean="0"/>
              <a:t>Unlikely plays</a:t>
            </a:r>
          </a:p>
          <a:p>
            <a:pPr lvl="1"/>
            <a:r>
              <a:rPr lang="en-US" dirty="0" smtClean="0"/>
              <a:t>Game inventory inflation</a:t>
            </a:r>
          </a:p>
        </p:txBody>
      </p:sp>
    </p:spTree>
    <p:extLst>
      <p:ext uri="{BB962C8B-B14F-4D97-AF65-F5344CB8AC3E}">
        <p14:creationId xmlns:p14="http://schemas.microsoft.com/office/powerpoint/2010/main" val="391081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Private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very common for corporations and universities</a:t>
            </a:r>
          </a:p>
          <a:p>
            <a:r>
              <a:rPr lang="en-US" dirty="0" smtClean="0"/>
              <a:t>Three reasons</a:t>
            </a:r>
          </a:p>
          <a:p>
            <a:pPr lvl="1"/>
            <a:r>
              <a:rPr lang="en-US" dirty="0" smtClean="0"/>
              <a:t>Protection of internal services</a:t>
            </a:r>
          </a:p>
          <a:p>
            <a:pPr lvl="1"/>
            <a:r>
              <a:rPr lang="en-US" dirty="0" smtClean="0"/>
              <a:t>Giving a different “appearance” to the outside world (e.g. ACM Digital Library)</a:t>
            </a:r>
          </a:p>
          <a:p>
            <a:pPr lvl="1"/>
            <a:r>
              <a:rPr lang="en-US" dirty="0" smtClean="0"/>
              <a:t>Security of access from anywhere (no need to trust local network)</a:t>
            </a:r>
          </a:p>
          <a:p>
            <a:r>
              <a:rPr lang="en-US" dirty="0" smtClean="0"/>
              <a:t>The very easiest way to protect a NVE or NG is to require someone go on a trusted VPN first</a:t>
            </a:r>
          </a:p>
          <a:p>
            <a:pPr lvl="1"/>
            <a:r>
              <a:rPr lang="en-US" dirty="0" smtClean="0"/>
              <a:t>Incurs latency/bandwidth overhead of routing all information to the VPN access point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2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4038600" y="2743200"/>
            <a:ext cx="4143375" cy="242887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5288" y="3671888"/>
            <a:ext cx="1214437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3538538" y="1885950"/>
            <a:ext cx="1214437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33" name="Oval 32"/>
          <p:cNvSpPr/>
          <p:nvPr/>
        </p:nvSpPr>
        <p:spPr>
          <a:xfrm>
            <a:off x="6181725" y="3386138"/>
            <a:ext cx="1214438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Y</a:t>
            </a:r>
          </a:p>
        </p:txBody>
      </p:sp>
      <p:cxnSp>
        <p:nvCxnSpPr>
          <p:cNvPr id="36" name="Straight Arrow Connector 35"/>
          <p:cNvCxnSpPr>
            <a:stCxn id="11" idx="7"/>
            <a:endCxn id="23" idx="3"/>
          </p:cNvCxnSpPr>
          <p:nvPr/>
        </p:nvCxnSpPr>
        <p:spPr>
          <a:xfrm rot="5400000" flipH="1" flipV="1">
            <a:off x="1984376" y="2065337"/>
            <a:ext cx="1179512" cy="2284413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6"/>
            <a:endCxn id="34" idx="2"/>
          </p:cNvCxnSpPr>
          <p:nvPr/>
        </p:nvCxnSpPr>
        <p:spPr>
          <a:xfrm flipV="1">
            <a:off x="1609725" y="3957638"/>
            <a:ext cx="2441575" cy="14287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&quot;No&quot; Symbol 40"/>
          <p:cNvSpPr/>
          <p:nvPr/>
        </p:nvSpPr>
        <p:spPr>
          <a:xfrm>
            <a:off x="3395663" y="3743325"/>
            <a:ext cx="500062" cy="500063"/>
          </a:xfrm>
          <a:prstGeom prst="noSmoking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34" idx="2"/>
            <a:endCxn id="33" idx="2"/>
          </p:cNvCxnSpPr>
          <p:nvPr/>
        </p:nvCxnSpPr>
        <p:spPr>
          <a:xfrm rot="10800000" flipH="1">
            <a:off x="4051300" y="3814763"/>
            <a:ext cx="2130425" cy="142875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69"/>
          <p:cNvSpPr txBox="1">
            <a:spLocks noChangeArrowheads="1"/>
          </p:cNvSpPr>
          <p:nvPr/>
        </p:nvSpPr>
        <p:spPr bwMode="auto">
          <a:xfrm>
            <a:off x="2252663" y="2671763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IP</a:t>
            </a:r>
          </a:p>
        </p:txBody>
      </p:sp>
      <p:sp>
        <p:nvSpPr>
          <p:cNvPr id="18443" name="TextBox 70"/>
          <p:cNvSpPr txBox="1">
            <a:spLocks noChangeArrowheads="1"/>
          </p:cNvSpPr>
          <p:nvPr/>
        </p:nvSpPr>
        <p:spPr bwMode="auto">
          <a:xfrm>
            <a:off x="2609850" y="360045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Private Networks (VPNs)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ookslid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wrap="square">
        <a:spAutoFit/>
      </a:bodyPr>
      <a:lstStyle>
        <a:defPPr marL="319088" indent="-319088">
          <a:spcBef>
            <a:spcPts val="700"/>
          </a:spcBef>
          <a:buSzPct val="60000"/>
          <a:buFont typeface="Arial"/>
          <a:buChar char="•"/>
          <a:defRPr sz="2400" dirty="0">
            <a:solidFill>
              <a:srgbClr val="FFFFFF"/>
            </a:solidFill>
            <a:latin typeface="Helvetica"/>
            <a:cs typeface="Helvetica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ookslid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wrap="square">
        <a:spAutoFit/>
      </a:bodyPr>
      <a:lstStyle>
        <a:defPPr marL="319088" indent="-319088">
          <a:spcBef>
            <a:spcPts val="700"/>
          </a:spcBef>
          <a:buSzPct val="60000"/>
          <a:buFont typeface="Arial"/>
          <a:buChar char="•"/>
          <a:defRPr sz="2400" dirty="0">
            <a:solidFill>
              <a:srgbClr val="FFFFFF"/>
            </a:solidFill>
            <a:latin typeface="Helvetica"/>
            <a:cs typeface="Helvetica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s.potx</Template>
  <TotalTime>11597</TotalTime>
  <Words>1364</Words>
  <Application>Microsoft Macintosh PowerPoint</Application>
  <PresentationFormat>On-screen Show (4:3)</PresentationFormat>
  <Paragraphs>220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bookslides</vt:lpstr>
      <vt:lpstr>1_bookslides</vt:lpstr>
      <vt:lpstr>Introduction to Networked Graphics</vt:lpstr>
      <vt:lpstr>Overview</vt:lpstr>
      <vt:lpstr>Overview of Security Problems</vt:lpstr>
      <vt:lpstr>Compromised Clients</vt:lpstr>
      <vt:lpstr>Traffic Interference</vt:lpstr>
      <vt:lpstr>Exploitable Server</vt:lpstr>
      <vt:lpstr>User Collusion</vt:lpstr>
      <vt:lpstr>Virtual Private Networks</vt:lpstr>
      <vt:lpstr>Virtual Private Networks (VPNs)</vt:lpstr>
      <vt:lpstr>VPNs and IPSec</vt:lpstr>
      <vt:lpstr>Different Uses of Streaming</vt:lpstr>
      <vt:lpstr>Streaming Protocols</vt:lpstr>
      <vt:lpstr>Real-Time Protocol</vt:lpstr>
      <vt:lpstr>RTP Payloads</vt:lpstr>
      <vt:lpstr>Streaming Animations</vt:lpstr>
      <vt:lpstr>Examples of Keyframe Animation</vt:lpstr>
      <vt:lpstr>Streaming Geometry</vt:lpstr>
      <vt:lpstr>Server Push</vt:lpstr>
      <vt:lpstr>Client Pull</vt:lpstr>
      <vt:lpstr>Clusters</vt:lpstr>
      <vt:lpstr>Layers of Sharing Graphics</vt:lpstr>
      <vt:lpstr>Tools</vt:lpstr>
      <vt:lpstr>Thin Clients</vt:lpstr>
      <vt:lpstr>Thin Clients</vt:lpstr>
      <vt:lpstr>Thin Clients: Pros &amp; Cons</vt:lpstr>
      <vt:lpstr>Peer to Peer</vt:lpstr>
      <vt:lpstr>Larger Peer to Peer Context</vt:lpstr>
      <vt:lpstr>Within a NVE Context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Anthony Steed</cp:lastModifiedBy>
  <cp:revision>219</cp:revision>
  <dcterms:created xsi:type="dcterms:W3CDTF">2010-06-11T15:32:19Z</dcterms:created>
  <dcterms:modified xsi:type="dcterms:W3CDTF">2011-12-14T13:58:51Z</dcterms:modified>
</cp:coreProperties>
</file>