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1" r:id="rId2"/>
  </p:sldMasterIdLst>
  <p:notesMasterIdLst>
    <p:notesMasterId r:id="rId29"/>
  </p:notesMasterIdLst>
  <p:handoutMasterIdLst>
    <p:handoutMasterId r:id="rId30"/>
  </p:handoutMasterIdLst>
  <p:sldIdLst>
    <p:sldId id="422" r:id="rId3"/>
    <p:sldId id="401" r:id="rId4"/>
    <p:sldId id="402" r:id="rId5"/>
    <p:sldId id="403" r:id="rId6"/>
    <p:sldId id="405" r:id="rId7"/>
    <p:sldId id="406" r:id="rId8"/>
    <p:sldId id="316" r:id="rId9"/>
    <p:sldId id="412" r:id="rId10"/>
    <p:sldId id="324" r:id="rId11"/>
    <p:sldId id="413" r:id="rId12"/>
    <p:sldId id="326" r:id="rId13"/>
    <p:sldId id="327" r:id="rId14"/>
    <p:sldId id="414" r:id="rId15"/>
    <p:sldId id="415" r:id="rId16"/>
    <p:sldId id="416" r:id="rId17"/>
    <p:sldId id="330" r:id="rId18"/>
    <p:sldId id="331" r:id="rId19"/>
    <p:sldId id="417" r:id="rId20"/>
    <p:sldId id="333" r:id="rId21"/>
    <p:sldId id="419" r:id="rId22"/>
    <p:sldId id="421" r:id="rId23"/>
    <p:sldId id="344" r:id="rId24"/>
    <p:sldId id="424" r:id="rId25"/>
    <p:sldId id="425" r:id="rId26"/>
    <p:sldId id="426" r:id="rId27"/>
    <p:sldId id="42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el Fradinho"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6600"/>
    <a:srgbClr val="006699"/>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480"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049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7162314-DABC-F047-8BF5-08133B3257C2}" type="datetime1">
              <a:rPr lang="en-US"/>
              <a:pPr>
                <a:defRPr/>
              </a:pPr>
              <a:t>14/12/2011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9DDB0CC0-071F-9849-B8CC-75DCB6FA599F}" type="slidenum">
              <a:rPr lang="en-US"/>
              <a:pPr>
                <a:defRPr/>
              </a:pPr>
              <a:t>‹#›</a:t>
            </a:fld>
            <a:endParaRPr lang="en-US"/>
          </a:p>
        </p:txBody>
      </p:sp>
    </p:spTree>
    <p:extLst>
      <p:ext uri="{BB962C8B-B14F-4D97-AF65-F5344CB8AC3E}">
        <p14:creationId xmlns:p14="http://schemas.microsoft.com/office/powerpoint/2010/main" val="315021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0C4840F3-2D4F-C24F-A7D1-62CBD6B18BF0}" type="datetime1">
              <a:rPr lang="en-US"/>
              <a:pPr>
                <a:defRPr/>
              </a:pPr>
              <a:t>14/12/2011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7BE59E9-147D-0B47-8EB8-CCAF3A9CF097}" type="slidenum">
              <a:rPr lang="en-GB"/>
              <a:pPr>
                <a:defRPr/>
              </a:pPr>
              <a:t>‹#›</a:t>
            </a:fld>
            <a:endParaRPr lang="en-GB"/>
          </a:p>
        </p:txBody>
      </p:sp>
    </p:spTree>
    <p:extLst>
      <p:ext uri="{BB962C8B-B14F-4D97-AF65-F5344CB8AC3E}">
        <p14:creationId xmlns:p14="http://schemas.microsoft.com/office/powerpoint/2010/main" val="1604919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ＭＳ Ｐゴシック" charset="0"/>
                <a:cs typeface="ＭＳ Ｐゴシック" charset="0"/>
              </a:rPr>
              <a:t>Figure 11.5</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5F8BE7-FE05-1446-B4D8-1D52D16574DA}" type="slidenum">
              <a:rPr lang="en-GB" sz="1200">
                <a:latin typeface="Calibri" charset="0"/>
              </a:rPr>
              <a:pPr eaLnBrk="1" hangingPunct="1"/>
              <a:t>7</a:t>
            </a:fld>
            <a:endParaRPr lang="en-GB"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Here two clients make events very</a:t>
            </a:r>
            <a:r>
              <a:rPr lang="en-US" baseline="0" dirty="0" smtClean="0">
                <a:latin typeface="Calibri" charset="0"/>
                <a:ea typeface="ＭＳ Ｐゴシック" charset="0"/>
                <a:cs typeface="ＭＳ Ｐゴシック" charset="0"/>
              </a:rPr>
              <a:t> close in time. </a:t>
            </a:r>
            <a:r>
              <a:rPr lang="en-US" baseline="0" dirty="0" err="1" smtClean="0">
                <a:latin typeface="Calibri" charset="0"/>
                <a:ea typeface="ＭＳ Ｐゴシック" charset="0"/>
                <a:cs typeface="ＭＳ Ｐゴシック" charset="0"/>
              </a:rPr>
              <a:t>ClientB</a:t>
            </a:r>
            <a:r>
              <a:rPr lang="en-US" baseline="0" dirty="0" smtClean="0">
                <a:latin typeface="Calibri" charset="0"/>
                <a:ea typeface="ＭＳ Ｐゴシック" charset="0"/>
                <a:cs typeface="ＭＳ Ｐゴシック" charset="0"/>
              </a:rPr>
              <a:t> doesn’t know that </a:t>
            </a:r>
            <a:r>
              <a:rPr lang="en-US" baseline="0" dirty="0" err="1" smtClean="0">
                <a:latin typeface="Calibri" charset="0"/>
                <a:ea typeface="ＭＳ Ｐゴシック" charset="0"/>
                <a:cs typeface="ＭＳ Ｐゴシック" charset="0"/>
              </a:rPr>
              <a:t>ClientA</a:t>
            </a:r>
            <a:r>
              <a:rPr lang="en-US" baseline="0" dirty="0" smtClean="0">
                <a:latin typeface="Calibri" charset="0"/>
                <a:ea typeface="ＭＳ Ｐゴシック" charset="0"/>
                <a:cs typeface="ＭＳ Ｐゴシック" charset="0"/>
              </a:rPr>
              <a:t> locked the door, so opens it. </a:t>
            </a:r>
            <a:r>
              <a:rPr lang="en-US" baseline="0" dirty="0" err="1" smtClean="0">
                <a:latin typeface="Calibri" charset="0"/>
                <a:ea typeface="ＭＳ Ｐゴシック" charset="0"/>
                <a:cs typeface="ＭＳ Ｐゴシック" charset="0"/>
              </a:rPr>
              <a:t>ClientC</a:t>
            </a:r>
            <a:r>
              <a:rPr lang="en-US" baseline="0" dirty="0" smtClean="0">
                <a:latin typeface="Calibri" charset="0"/>
                <a:ea typeface="ＭＳ Ｐゴシック" charset="0"/>
                <a:cs typeface="ＭＳ Ｐゴシック" charset="0"/>
              </a:rPr>
              <a:t> see the open door and releases zombies. However the temporally correct order would prevent the door opening. Thus </a:t>
            </a:r>
            <a:r>
              <a:rPr lang="en-US" baseline="0" dirty="0" err="1" smtClean="0">
                <a:latin typeface="Calibri" charset="0"/>
                <a:ea typeface="ＭＳ Ｐゴシック" charset="0"/>
                <a:cs typeface="ＭＳ Ｐゴシック" charset="0"/>
              </a:rPr>
              <a:t>ClientB</a:t>
            </a:r>
            <a:r>
              <a:rPr lang="en-US" baseline="0" dirty="0" smtClean="0">
                <a:latin typeface="Calibri" charset="0"/>
                <a:ea typeface="ＭＳ Ｐゴシック" charset="0"/>
                <a:cs typeface="ＭＳ Ｐゴシック" charset="0"/>
              </a:rPr>
              <a:t> has to undo its command. This then forces </a:t>
            </a:r>
            <a:r>
              <a:rPr lang="en-US" baseline="0" dirty="0" err="1" smtClean="0">
                <a:latin typeface="Calibri" charset="0"/>
                <a:ea typeface="ＭＳ Ｐゴシック" charset="0"/>
                <a:cs typeface="ＭＳ Ｐゴシック" charset="0"/>
              </a:rPr>
              <a:t>ClientC</a:t>
            </a:r>
            <a:r>
              <a:rPr lang="en-US" baseline="0" dirty="0" smtClean="0">
                <a:latin typeface="Calibri" charset="0"/>
                <a:ea typeface="ＭＳ Ｐゴシック" charset="0"/>
                <a:cs typeface="ＭＳ Ｐゴシック" charset="0"/>
              </a:rPr>
              <a:t> to do an undo too.</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CF5266-23B2-954B-B61E-5BAE7EB2469D}" type="slidenum">
              <a:rPr lang="en-GB" sz="1200">
                <a:latin typeface="Calibri" charset="0"/>
              </a:rPr>
              <a:pPr eaLnBrk="1" hangingPunct="1"/>
              <a:t>9</a:t>
            </a:fld>
            <a:endParaRPr lang="en-GB"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ＭＳ Ｐゴシック" charset="0"/>
                <a:cs typeface="ＭＳ Ｐゴシック" charset="0"/>
              </a:rPr>
              <a:t>Figure 11.11</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21F524-314B-8944-95B8-C53044709F66}" type="slidenum">
              <a:rPr lang="en-GB" sz="1200">
                <a:latin typeface="Calibri" charset="0"/>
              </a:rPr>
              <a:pPr eaLnBrk="1" hangingPunct="1"/>
              <a:t>11</a:t>
            </a:fld>
            <a:endParaRPr lang="en-GB"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ＭＳ Ｐゴシック" charset="0"/>
                <a:cs typeface="ＭＳ Ｐゴシック" charset="0"/>
              </a:rPr>
              <a:t>Figure 11.12</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7DA9D2-6082-5D46-BBAD-C3E5147D25C7}" type="slidenum">
              <a:rPr lang="en-GB" sz="1200">
                <a:latin typeface="Calibri" charset="0"/>
              </a:rPr>
              <a:pPr eaLnBrk="1" hangingPunct="1"/>
              <a:t>12</a:t>
            </a:fld>
            <a:endParaRPr lang="en-GB"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78E34F-97B8-944C-96C1-903F1B3B541D}" type="slidenum">
              <a:rPr lang="en-GB" sz="1200">
                <a:latin typeface="Calibri" charset="0"/>
              </a:rPr>
              <a:pPr eaLnBrk="1" hangingPunct="1"/>
              <a:t>19</a:t>
            </a:fld>
            <a:endParaRPr lang="en-GB"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a </a:t>
            </a:r>
            <a:r>
              <a:rPr lang="en-GB" dirty="0" err="1" smtClean="0"/>
              <a:t>playout</a:t>
            </a:r>
            <a:r>
              <a:rPr lang="en-GB" dirty="0" smtClean="0"/>
              <a:t> delay and linear interpolation,</a:t>
            </a:r>
            <a:r>
              <a:rPr lang="en-GB" baseline="0" dirty="0" smtClean="0"/>
              <a:t> here we see that the receiver can interpolate the position of the sender’s entity. From t2 to t3 the receiver is moving the entity from p1 to p2. In practice the </a:t>
            </a:r>
            <a:r>
              <a:rPr lang="en-GB" baseline="0" dirty="0" err="1" smtClean="0"/>
              <a:t>playout</a:t>
            </a:r>
            <a:r>
              <a:rPr lang="en-GB" baseline="0" dirty="0" smtClean="0"/>
              <a:t> delay might be longer to accommodate more jitter or latency.</a:t>
            </a:r>
            <a:endParaRPr lang="en-GB" dirty="0"/>
          </a:p>
        </p:txBody>
      </p:sp>
      <p:sp>
        <p:nvSpPr>
          <p:cNvPr id="4" name="Slide Number Placeholder 3"/>
          <p:cNvSpPr>
            <a:spLocks noGrp="1"/>
          </p:cNvSpPr>
          <p:nvPr>
            <p:ph type="sldNum" sz="quarter" idx="10"/>
          </p:nvPr>
        </p:nvSpPr>
        <p:spPr/>
        <p:txBody>
          <a:bodyPr/>
          <a:lstStyle/>
          <a:p>
            <a:pPr>
              <a:defRPr/>
            </a:pPr>
            <a:fld id="{B7BE59E9-147D-0B47-8EB8-CCAF3A9CF097}" type="slidenum">
              <a:rPr lang="en-GB" smtClean="0"/>
              <a:pPr>
                <a:defRPr/>
              </a:pPr>
              <a:t>23</a:t>
            </a:fld>
            <a:endParaRPr lang="en-GB"/>
          </a:p>
        </p:txBody>
      </p:sp>
    </p:spTree>
    <p:extLst>
      <p:ext uri="{BB962C8B-B14F-4D97-AF65-F5344CB8AC3E}">
        <p14:creationId xmlns:p14="http://schemas.microsoft.com/office/powerpoint/2010/main" val="48110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use</a:t>
            </a:r>
            <a:r>
              <a:rPr lang="en-GB" baseline="0" dirty="0" smtClean="0"/>
              <a:t> quadric interpolation. You need to have three points in order to interpolate. </a:t>
            </a:r>
            <a:r>
              <a:rPr lang="en-GB" baseline="0" dirty="0" err="1" smtClean="0"/>
              <a:t>Thust</a:t>
            </a:r>
            <a:r>
              <a:rPr lang="en-GB" baseline="0" dirty="0" smtClean="0"/>
              <a:t> at t4 the receiver can start to interpolate between the positions received from sender at t1 and t2. When they reach t5, they will be showing the position of the sender at t2</a:t>
            </a:r>
            <a:endParaRPr lang="en-GB" dirty="0"/>
          </a:p>
        </p:txBody>
      </p:sp>
      <p:sp>
        <p:nvSpPr>
          <p:cNvPr id="4" name="Slide Number Placeholder 3"/>
          <p:cNvSpPr>
            <a:spLocks noGrp="1"/>
          </p:cNvSpPr>
          <p:nvPr>
            <p:ph type="sldNum" sz="quarter" idx="10"/>
          </p:nvPr>
        </p:nvSpPr>
        <p:spPr/>
        <p:txBody>
          <a:bodyPr/>
          <a:lstStyle/>
          <a:p>
            <a:pPr>
              <a:defRPr/>
            </a:pPr>
            <a:fld id="{B7BE59E9-147D-0B47-8EB8-CCAF3A9CF097}" type="slidenum">
              <a:rPr lang="en-GB" smtClean="0"/>
              <a:pPr>
                <a:defRPr/>
              </a:pPr>
              <a:t>25</a:t>
            </a:fld>
            <a:endParaRPr lang="en-GB"/>
          </a:p>
        </p:txBody>
      </p:sp>
    </p:spTree>
    <p:extLst>
      <p:ext uri="{BB962C8B-B14F-4D97-AF65-F5344CB8AC3E}">
        <p14:creationId xmlns:p14="http://schemas.microsoft.com/office/powerpoint/2010/main" val="104068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GB" sz="3800" b="1" smtClean="0">
                <a:solidFill>
                  <a:srgbClr val="FFFFFF"/>
                </a:solidFill>
                <a:latin typeface="Helvetica" charset="0"/>
                <a:cs typeface="Verdana" charset="0"/>
              </a:rPr>
              <a:t>Click to edit Master title style</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GB" sz="2800" smtClean="0">
                <a:solidFill>
                  <a:srgbClr val="FFFFFF"/>
                </a:solidFill>
                <a:latin typeface="Helvetica" charset="0"/>
                <a:cs typeface="Verdana" charset="0"/>
              </a:rPr>
              <a:t>Click to edit Master subtitle style</a:t>
            </a:r>
            <a:endParaRPr lang="en-US" sz="2800" dirty="0" smtClean="0">
              <a:solidFill>
                <a:srgbClr val="FFFFFF"/>
              </a:solidFill>
              <a:latin typeface="Helvetica" charset="0"/>
              <a:cs typeface="Verdana" charset="0"/>
            </a:endParaRPr>
          </a:p>
        </p:txBody>
      </p:sp>
      <p:sp>
        <p:nvSpPr>
          <p:cNvPr id="4" name="Title 1"/>
          <p:cNvSpPr txBox="1">
            <a:spLocks/>
          </p:cNvSpPr>
          <p:nvPr userDrawn="1"/>
        </p:nvSpPr>
        <p:spPr bwMode="auto">
          <a:xfrm>
            <a:off x="2362200" y="37338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dirty="0" smtClean="0">
                <a:solidFill>
                  <a:schemeClr val="tx2"/>
                </a:solidFill>
                <a:latin typeface="Helvetica"/>
              </a:rPr>
              <a:t>Introduction to Networked Graphics</a:t>
            </a:r>
            <a:br>
              <a:rPr lang="en-US" sz="5400" dirty="0" smtClean="0">
                <a:solidFill>
                  <a:schemeClr val="tx2"/>
                </a:solidFill>
                <a:latin typeface="Helvetica"/>
              </a:rPr>
            </a:br>
            <a:endParaRPr lang="en-US" sz="5400" dirty="0" smtClean="0">
              <a:solidFill>
                <a:schemeClr val="tx2"/>
              </a:solidFill>
              <a:latin typeface="Helvetica"/>
            </a:endParaRPr>
          </a:p>
        </p:txBody>
      </p:sp>
    </p:spTree>
    <p:extLst>
      <p:ext uri="{BB962C8B-B14F-4D97-AF65-F5344CB8AC3E}">
        <p14:creationId xmlns:p14="http://schemas.microsoft.com/office/powerpoint/2010/main" val="23878249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US" sz="3800" b="1" dirty="0" smtClean="0">
                <a:solidFill>
                  <a:srgbClr val="FFFFFF"/>
                </a:solidFill>
                <a:latin typeface="Helvetica" charset="0"/>
                <a:cs typeface="Verdana" charset="0"/>
              </a:rPr>
              <a:t>Introduction to Networked Graphics</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US" sz="2800" dirty="0" smtClean="0">
                <a:solidFill>
                  <a:srgbClr val="FFFFFF"/>
                </a:solidFill>
                <a:latin typeface="Helvetica" charset="0"/>
                <a:cs typeface="Verdana" charset="0"/>
              </a:rPr>
              <a:t>Anthony Steed</a:t>
            </a:r>
          </a:p>
        </p:txBody>
      </p:sp>
    </p:spTree>
    <p:extLst>
      <p:ext uri="{BB962C8B-B14F-4D97-AF65-F5344CB8AC3E}">
        <p14:creationId xmlns:p14="http://schemas.microsoft.com/office/powerpoint/2010/main" val="234751324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751440" cy="990600"/>
          </a:xfrm>
        </p:spPr>
        <p:txBody>
          <a:bodyPr/>
          <a:lstStyle>
            <a:lvl1pPr>
              <a:defRPr>
                <a:solidFill>
                  <a:srgbClr val="FFFF00"/>
                </a:solidFill>
              </a:defRPr>
            </a:lvl1pPr>
          </a:lstStyle>
          <a:p>
            <a:r>
              <a:rPr lang="en-GB"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fld id="{77FDFF81-A34D-9A4E-A7DD-E459287207F6}" type="datetime1">
              <a:rPr lang="en-US">
                <a:solidFill>
                  <a:prstClr val="black"/>
                </a:solidFill>
              </a:rPr>
              <a:pPr>
                <a:defRPr/>
              </a:pPr>
              <a:t>14/12/2011</a:t>
            </a:fld>
            <a:endParaRPr lang="en-GB">
              <a:solidFill>
                <a:prstClr val="black"/>
              </a:solidFill>
            </a:endParaRPr>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E85CCA0E-09E7-E443-8ACA-A982BCE22C6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42227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dirty="0" smtClean="0"/>
              <a:t>Click to edit Master text styles</a:t>
            </a:r>
          </a:p>
        </p:txBody>
      </p:sp>
      <p:sp>
        <p:nvSpPr>
          <p:cNvPr id="2" name="Title 1"/>
          <p:cNvSpPr>
            <a:spLocks noGrp="1"/>
          </p:cNvSpPr>
          <p:nvPr>
            <p:ph type="title"/>
          </p:nvPr>
        </p:nvSpPr>
        <p:spPr>
          <a:xfrm>
            <a:off x="1371600" y="1600200"/>
            <a:ext cx="7620000" cy="990600"/>
          </a:xfrm>
        </p:spPr>
        <p:txBody>
          <a:bodyPr>
            <a:normAutofit/>
          </a:bodyPr>
          <a:lstStyle>
            <a:lvl1pPr algn="l">
              <a:buNone/>
              <a:defRPr sz="3200" b="0" cap="all">
                <a:solidFill>
                  <a:srgbClr val="FFFFFF"/>
                </a:solidFill>
              </a:defRPr>
            </a:lvl1pPr>
          </a:lstStyle>
          <a:p>
            <a:r>
              <a:rPr lang="en-GB" dirty="0" smtClean="0"/>
              <a:t>Click to edit Master title style</a:t>
            </a:r>
            <a:endParaRPr lang="en-US" dirty="0"/>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lvl1pPr>
          </a:lstStyle>
          <a:p>
            <a:pPr>
              <a:defRPr/>
            </a:pPr>
            <a:fld id="{6FCA0BFC-1A67-E64E-BEA6-C2708A266282}" type="datetime1">
              <a:rPr lang="en-US">
                <a:solidFill>
                  <a:prstClr val="black"/>
                </a:solidFill>
              </a:rPr>
              <a:pPr>
                <a:defRPr/>
              </a:pPr>
              <a:t>14/12/2011</a:t>
            </a:fld>
            <a:endParaRPr lang="en-GB">
              <a:solidFill>
                <a:prstClr val="black"/>
              </a:solidFill>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8706201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GB"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a:lstStyle>
            <a:lvl1pPr>
              <a:defRPr/>
            </a:lvl1pPr>
          </a:lstStyle>
          <a:p>
            <a:pPr>
              <a:defRPr/>
            </a:pPr>
            <a:fld id="{6E0DACAF-DC96-964A-8872-C1A24943528E}" type="datetime1">
              <a:rPr lang="en-US">
                <a:solidFill>
                  <a:prstClr val="black"/>
                </a:solidFill>
              </a:rPr>
              <a:pPr>
                <a:defRPr/>
              </a:pPr>
              <a:t>14/12/2011</a:t>
            </a:fld>
            <a:endParaRPr lang="en-GB">
              <a:solidFill>
                <a:prstClr val="black"/>
              </a:solidFill>
            </a:endParaRPr>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949606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4470648" cy="869950"/>
          </a:xfrm>
        </p:spPr>
        <p:txBody>
          <a:bodyPr/>
          <a:lstStyle>
            <a:lvl1pPr>
              <a:defRPr/>
            </a:lvl1pPr>
          </a:lstStyle>
          <a:p>
            <a:r>
              <a:rPr lang="en-GB" smtClean="0"/>
              <a:t>Click to edit Master title style</a:t>
            </a:r>
            <a:endParaRPr lang="en-US"/>
          </a:p>
        </p:txBody>
      </p:sp>
      <p:sp>
        <p:nvSpPr>
          <p:cNvPr id="11" name="Content Placeholder 10"/>
          <p:cNvSpPr>
            <a:spLocks noGrp="1"/>
          </p:cNvSpPr>
          <p:nvPr>
            <p:ph sz="quarter" idx="2"/>
          </p:nvPr>
        </p:nvSpPr>
        <p:spPr>
          <a:xfrm>
            <a:off x="609600" y="1700808"/>
            <a:ext cx="3886200" cy="43189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2"/>
          <p:cNvSpPr>
            <a:spLocks noGrp="1"/>
          </p:cNvSpPr>
          <p:nvPr>
            <p:ph sz="quarter" idx="4"/>
          </p:nvPr>
        </p:nvSpPr>
        <p:spPr>
          <a:xfrm>
            <a:off x="4800600" y="1700808"/>
            <a:ext cx="3886200" cy="431899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9"/>
          <p:cNvSpPr>
            <a:spLocks noGrp="1"/>
          </p:cNvSpPr>
          <p:nvPr>
            <p:ph type="dt" sz="half" idx="10"/>
          </p:nvPr>
        </p:nvSpPr>
        <p:spPr>
          <a:xfrm>
            <a:off x="6096000" y="6248400"/>
            <a:ext cx="2667000" cy="365125"/>
          </a:xfrm>
          <a:prstGeom prst="rect">
            <a:avLst/>
          </a:prstGeom>
        </p:spPr>
        <p:txBody>
          <a:bodyPr/>
          <a:lstStyle>
            <a:lvl1pPr>
              <a:defRPr/>
            </a:lvl1pPr>
          </a:lstStyle>
          <a:p>
            <a:pPr>
              <a:defRPr/>
            </a:pPr>
            <a:fld id="{2BB90095-5100-2543-985A-4F9C9622977F}" type="datetime1">
              <a:rPr lang="en-US">
                <a:solidFill>
                  <a:prstClr val="black"/>
                </a:solidFill>
              </a:rPr>
              <a:pPr>
                <a:defRPr/>
              </a:pPr>
              <a:t>14/12/2011</a:t>
            </a:fld>
            <a:endParaRPr lang="en-GB">
              <a:solidFill>
                <a:prstClr val="black"/>
              </a:solidFill>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77359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fld id="{FE677857-AD8C-744F-8F73-B5856DD76853}" type="datetime1">
              <a:rPr lang="en-US">
                <a:solidFill>
                  <a:prstClr val="black"/>
                </a:solidFill>
              </a:rPr>
              <a:pPr>
                <a:defRPr/>
              </a:pPr>
              <a:t>14/12/2011</a:t>
            </a:fld>
            <a:endParaRPr lang="en-GB">
              <a:solidFill>
                <a:prstClr val="black"/>
              </a:solidFill>
            </a:endParaRPr>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12961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vl1pPr>
          </a:lstStyle>
          <a:p>
            <a:pPr>
              <a:defRPr/>
            </a:pPr>
            <a:fld id="{C5F21418-1525-A347-A6B9-E0EF9BB05C15}" type="datetime1">
              <a:rPr lang="en-US">
                <a:solidFill>
                  <a:prstClr val="black"/>
                </a:solidFill>
              </a:rPr>
              <a:pPr>
                <a:defRPr/>
              </a:pPr>
              <a:t>14/12/2011</a:t>
            </a:fld>
            <a:endParaRPr lang="en-GB">
              <a:solidFill>
                <a:prstClr val="black"/>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a:defRPr/>
            </a:pPr>
            <a:fld id="{C039C8BE-DBFB-F149-9874-246A1F58B855}" type="slidenum">
              <a:rPr lang="en-GB">
                <a:solidFill>
                  <a:srgbClr val="775F55"/>
                </a:solidFill>
              </a:rPr>
              <a:pPr>
                <a:defRPr/>
              </a:pPr>
              <a:t>‹#›</a:t>
            </a:fld>
            <a:endParaRPr lang="en-GB">
              <a:solidFill>
                <a:srgbClr val="775F55"/>
              </a:solidFill>
            </a:endParaRPr>
          </a:p>
        </p:txBody>
      </p:sp>
    </p:spTree>
    <p:extLst>
      <p:ext uri="{BB962C8B-B14F-4D97-AF65-F5344CB8AC3E}">
        <p14:creationId xmlns:p14="http://schemas.microsoft.com/office/powerpoint/2010/main" val="374528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US" sz="3800" b="1" dirty="0" smtClean="0">
                <a:solidFill>
                  <a:srgbClr val="FFFFFF"/>
                </a:solidFill>
                <a:latin typeface="Helvetica" charset="0"/>
                <a:cs typeface="Verdana" charset="0"/>
              </a:rPr>
              <a:t>Introduction to Networked Graphics</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US" sz="2800" dirty="0" smtClean="0">
                <a:solidFill>
                  <a:srgbClr val="FFFFFF"/>
                </a:solidFill>
                <a:latin typeface="Helvetica" charset="0"/>
                <a:cs typeface="Verdana" charset="0"/>
              </a:rPr>
              <a:t>Anthony Steed</a:t>
            </a:r>
          </a:p>
        </p:txBody>
      </p:sp>
    </p:spTree>
    <p:extLst>
      <p:ext uri="{BB962C8B-B14F-4D97-AF65-F5344CB8AC3E}">
        <p14:creationId xmlns:p14="http://schemas.microsoft.com/office/powerpoint/2010/main" val="158237178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751440" cy="990600"/>
          </a:xfrm>
        </p:spPr>
        <p:txBody>
          <a:bodyPr/>
          <a:lstStyle>
            <a:lvl1pPr>
              <a:defRPr>
                <a:solidFill>
                  <a:srgbClr val="FFFF00"/>
                </a:solidFill>
              </a:defRPr>
            </a:lvl1pPr>
          </a:lstStyle>
          <a:p>
            <a:r>
              <a:rPr lang="en-GB"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fld id="{1A7276E5-5E2E-4747-A215-B357804FE2B0}" type="datetime1">
              <a:rPr lang="en-US" smtClean="0"/>
              <a:pPr>
                <a:defRPr/>
              </a:pPr>
              <a:t>14/12/2011</a:t>
            </a:fld>
            <a:endParaRPr lang="en-GB"/>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GB"/>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218D65DD-D536-774D-A6ED-E07C98463D5E}" type="slidenum">
              <a:rPr lang="en-GB" smtClean="0"/>
              <a:pPr>
                <a:defRPr/>
              </a:pPr>
              <a:t>‹#›</a:t>
            </a:fld>
            <a:endParaRPr lang="en-GB"/>
          </a:p>
        </p:txBody>
      </p:sp>
    </p:spTree>
    <p:extLst>
      <p:ext uri="{BB962C8B-B14F-4D97-AF65-F5344CB8AC3E}">
        <p14:creationId xmlns:p14="http://schemas.microsoft.com/office/powerpoint/2010/main" val="321065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2" name="Title 1"/>
          <p:cNvSpPr>
            <a:spLocks noGrp="1"/>
          </p:cNvSpPr>
          <p:nvPr>
            <p:ph type="title"/>
          </p:nvPr>
        </p:nvSpPr>
        <p:spPr>
          <a:xfrm>
            <a:off x="1371600" y="1600200"/>
            <a:ext cx="7620000" cy="990600"/>
          </a:xfrm>
        </p:spPr>
        <p:txBody>
          <a:bodyPr>
            <a:normAutofit/>
          </a:bodyPr>
          <a:lstStyle>
            <a:lvl1pPr algn="l">
              <a:buNone/>
              <a:defRPr sz="3200" b="0" cap="all">
                <a:solidFill>
                  <a:srgbClr val="FFFFFF"/>
                </a:solidFill>
              </a:defRPr>
            </a:lvl1pPr>
          </a:lstStyle>
          <a:p>
            <a:r>
              <a:rPr lang="en-GB" smtClean="0"/>
              <a:t>Click to edit Master title style</a:t>
            </a:r>
            <a:endParaRPr lang="en-US" dirty="0"/>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lvl1pPr>
          </a:lstStyle>
          <a:p>
            <a:pPr>
              <a:defRPr/>
            </a:pPr>
            <a:fld id="{69FABC0A-D6C7-C145-BCBF-C695A17EB41F}" type="datetime1">
              <a:rPr lang="en-US" smtClean="0"/>
              <a:pPr>
                <a:defRPr/>
              </a:pPr>
              <a:t>14/12/2011</a:t>
            </a:fld>
            <a:endParaRPr lang="en-GB"/>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26437339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GB"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a:lstStyle>
            <a:lvl1pPr>
              <a:defRPr/>
            </a:lvl1pPr>
          </a:lstStyle>
          <a:p>
            <a:pPr>
              <a:defRPr/>
            </a:pPr>
            <a:fld id="{55417CF7-40A7-3E48-A9E7-9CB6C7D13F57}" type="datetime1">
              <a:rPr lang="en-US" smtClean="0"/>
              <a:pPr>
                <a:defRPr/>
              </a:pPr>
              <a:t>14/12/2011</a:t>
            </a:fld>
            <a:endParaRPr lang="en-GB"/>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371168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4470648" cy="869950"/>
          </a:xfrm>
        </p:spPr>
        <p:txBody>
          <a:bodyPr/>
          <a:lstStyle>
            <a:lvl1pPr>
              <a:defRPr/>
            </a:lvl1pPr>
          </a:lstStyle>
          <a:p>
            <a:r>
              <a:rPr lang="en-GB" smtClean="0"/>
              <a:t>Click to edit Master title style</a:t>
            </a:r>
            <a:endParaRPr lang="en-US"/>
          </a:p>
        </p:txBody>
      </p:sp>
      <p:sp>
        <p:nvSpPr>
          <p:cNvPr id="11" name="Content Placeholder 10"/>
          <p:cNvSpPr>
            <a:spLocks noGrp="1"/>
          </p:cNvSpPr>
          <p:nvPr>
            <p:ph sz="quarter" idx="2"/>
          </p:nvPr>
        </p:nvSpPr>
        <p:spPr>
          <a:xfrm>
            <a:off x="609600" y="1700808"/>
            <a:ext cx="3886200" cy="43189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2"/>
          <p:cNvSpPr>
            <a:spLocks noGrp="1"/>
          </p:cNvSpPr>
          <p:nvPr>
            <p:ph sz="quarter" idx="4"/>
          </p:nvPr>
        </p:nvSpPr>
        <p:spPr>
          <a:xfrm>
            <a:off x="4800600" y="1700808"/>
            <a:ext cx="3886200" cy="43189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9"/>
          <p:cNvSpPr>
            <a:spLocks noGrp="1"/>
          </p:cNvSpPr>
          <p:nvPr>
            <p:ph type="dt" sz="half" idx="10"/>
          </p:nvPr>
        </p:nvSpPr>
        <p:spPr>
          <a:xfrm>
            <a:off x="6096000" y="6248400"/>
            <a:ext cx="2667000" cy="365125"/>
          </a:xfrm>
          <a:prstGeom prst="rect">
            <a:avLst/>
          </a:prstGeom>
        </p:spPr>
        <p:txBody>
          <a:bodyPr/>
          <a:lstStyle>
            <a:lvl1pPr>
              <a:defRPr/>
            </a:lvl1pPr>
          </a:lstStyle>
          <a:p>
            <a:pPr>
              <a:defRPr/>
            </a:pPr>
            <a:fld id="{169DABB2-FB92-F843-AA9A-0BF20FF5D69D}" type="datetime1">
              <a:rPr lang="en-US" smtClean="0"/>
              <a:pPr>
                <a:defRPr/>
              </a:pPr>
              <a:t>14/12/2011</a:t>
            </a:fld>
            <a:endParaRPr lang="en-GB"/>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49522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fld id="{5AF2ACB0-6AEA-A440-BE27-0C72D23794FB}" type="datetime1">
              <a:rPr lang="en-US" smtClean="0"/>
              <a:pPr>
                <a:defRPr/>
              </a:pPr>
              <a:t>14/12/2011</a:t>
            </a:fld>
            <a:endParaRPr lang="en-GB"/>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277590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vl1pPr>
          </a:lstStyle>
          <a:p>
            <a:pPr>
              <a:defRPr/>
            </a:pPr>
            <a:fld id="{4D00B66F-C8DC-4E44-9799-2C479AA65025}" type="datetime1">
              <a:rPr lang="en-US" smtClean="0"/>
              <a:pPr>
                <a:defRPr/>
              </a:pPr>
              <a:t>14/12/2011</a:t>
            </a:fld>
            <a:endParaRPr lang="en-GB"/>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pPr>
              <a:defRPr/>
            </a:pPr>
            <a:fld id="{6D64C503-9909-F146-BDE1-7201DAC2BF4C}" type="slidenum">
              <a:rPr lang="en-GB" smtClean="0"/>
              <a:pPr>
                <a:defRPr/>
              </a:pPr>
              <a:t>‹#›</a:t>
            </a:fld>
            <a:endParaRPr lang="en-GB"/>
          </a:p>
        </p:txBody>
      </p:sp>
    </p:spTree>
    <p:extLst>
      <p:ext uri="{BB962C8B-B14F-4D97-AF65-F5344CB8AC3E}">
        <p14:creationId xmlns:p14="http://schemas.microsoft.com/office/powerpoint/2010/main" val="204316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GB" sz="3800" b="1" smtClean="0">
                <a:solidFill>
                  <a:srgbClr val="FFFFFF"/>
                </a:solidFill>
                <a:latin typeface="Helvetica" charset="0"/>
                <a:cs typeface="Verdana" charset="0"/>
              </a:rPr>
              <a:t>Click to edit Master title style</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GB" sz="2800" smtClean="0">
                <a:solidFill>
                  <a:srgbClr val="FFFFFF"/>
                </a:solidFill>
                <a:latin typeface="Helvetica" charset="0"/>
                <a:cs typeface="Verdana" charset="0"/>
              </a:rPr>
              <a:t>Click to edit Master subtitle style</a:t>
            </a:r>
            <a:endParaRPr lang="en-US" sz="2800" dirty="0" smtClean="0">
              <a:solidFill>
                <a:srgbClr val="FFFFFF"/>
              </a:solidFill>
              <a:latin typeface="Helvetica" charset="0"/>
              <a:cs typeface="Verdana" charset="0"/>
            </a:endParaRPr>
          </a:p>
        </p:txBody>
      </p:sp>
      <p:sp>
        <p:nvSpPr>
          <p:cNvPr id="4" name="Title 1"/>
          <p:cNvSpPr txBox="1">
            <a:spLocks/>
          </p:cNvSpPr>
          <p:nvPr userDrawn="1"/>
        </p:nvSpPr>
        <p:spPr bwMode="auto">
          <a:xfrm>
            <a:off x="2362200" y="37338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dirty="0" smtClean="0">
                <a:solidFill>
                  <a:schemeClr val="tx2"/>
                </a:solidFill>
                <a:latin typeface="Helvetica"/>
              </a:rPr>
              <a:t>Networked Graphics</a:t>
            </a:r>
            <a:br>
              <a:rPr lang="en-US" sz="5400" dirty="0" smtClean="0">
                <a:solidFill>
                  <a:schemeClr val="tx2"/>
                </a:solidFill>
                <a:latin typeface="Helvetica"/>
              </a:rPr>
            </a:br>
            <a:endParaRPr lang="en-US" sz="5400" dirty="0" smtClean="0">
              <a:solidFill>
                <a:schemeClr val="tx2"/>
              </a:solidFill>
              <a:latin typeface="Helvetica"/>
            </a:endParaRPr>
          </a:p>
        </p:txBody>
      </p:sp>
    </p:spTree>
    <p:extLst>
      <p:ext uri="{BB962C8B-B14F-4D97-AF65-F5344CB8AC3E}">
        <p14:creationId xmlns:p14="http://schemas.microsoft.com/office/powerpoint/2010/main" val="57716529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Helvetica"/>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Helvetica"/>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Helvetica"/>
            </a:endParaRPr>
          </a:p>
        </p:txBody>
      </p:sp>
      <p:sp>
        <p:nvSpPr>
          <p:cNvPr id="7" name="Title 1"/>
          <p:cNvSpPr txBox="1">
            <a:spLocks/>
          </p:cNvSpPr>
          <p:nvPr userDrawn="1"/>
        </p:nvSpPr>
        <p:spPr bwMode="auto">
          <a:xfrm>
            <a:off x="2362200" y="37338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dirty="0" smtClean="0">
                <a:solidFill>
                  <a:schemeClr val="tx2"/>
                </a:solidFill>
                <a:latin typeface="Helvetica"/>
              </a:rPr>
              <a:t>Networked Graphics</a:t>
            </a:r>
            <a:br>
              <a:rPr lang="en-US" sz="5400" dirty="0" smtClean="0">
                <a:solidFill>
                  <a:schemeClr val="tx2"/>
                </a:solidFill>
                <a:latin typeface="Helvetica"/>
              </a:rPr>
            </a:br>
            <a:endParaRPr lang="en-US" sz="5400" dirty="0" smtClean="0">
              <a:solidFill>
                <a:schemeClr val="tx2"/>
              </a:solidFill>
              <a:latin typeface="Helvetica"/>
            </a:endParaRP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a:p>
        </p:txBody>
      </p:sp>
      <p:sp>
        <p:nvSpPr>
          <p:cNvPr id="12" name="Title 1"/>
          <p:cNvSpPr>
            <a:spLocks noGrp="1"/>
          </p:cNvSpPr>
          <p:nvPr>
            <p:ph type="ctrTitle"/>
          </p:nvPr>
        </p:nvSpPr>
        <p:spPr>
          <a:xfrm>
            <a:off x="2362200" y="4800600"/>
            <a:ext cx="6477000" cy="1066800"/>
          </a:xfrm>
        </p:spPr>
        <p:txBody>
          <a:bodyPr>
            <a:normAutofit/>
          </a:bodyPr>
          <a:lstStyle>
            <a:lvl1pPr>
              <a:defRPr sz="2800"/>
            </a:lvl1pPr>
          </a:lstStyle>
          <a:p>
            <a:r>
              <a:rPr lang="en-GB" smtClean="0"/>
              <a:t>Click to edit Master title style</a:t>
            </a:r>
            <a:endParaRPr lang="en-US" dirty="0"/>
          </a:p>
        </p:txBody>
      </p:sp>
      <p:sp>
        <p:nvSpPr>
          <p:cNvPr id="8"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759AB7EF-BAFD-0642-8D40-0C9FB3334A4D}" type="datetime1">
              <a:rPr lang="en-US"/>
              <a:pPr>
                <a:defRPr/>
              </a:pPr>
              <a:t>14/12/2011</a:t>
            </a:fld>
            <a:endParaRPr lang="en-GB"/>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chemeClr val="tx2"/>
                </a:solidFill>
              </a:defRPr>
            </a:lvl1pPr>
          </a:lstStyle>
          <a:p>
            <a:pPr>
              <a:defRPr/>
            </a:pPr>
            <a:endParaRPr lang="en-GB"/>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pPr>
              <a:defRPr/>
            </a:pPr>
            <a:fld id="{EC29AACD-0C50-5341-9548-A96B92F690C7}" type="slidenum">
              <a:rPr lang="en-GB"/>
              <a:pPr>
                <a:defRPr/>
              </a:pPr>
              <a:t>‹#›</a:t>
            </a:fld>
            <a:endParaRPr lang="en-GB"/>
          </a:p>
        </p:txBody>
      </p:sp>
    </p:spTree>
    <p:extLst>
      <p:ext uri="{BB962C8B-B14F-4D97-AF65-F5344CB8AC3E}">
        <p14:creationId xmlns:p14="http://schemas.microsoft.com/office/powerpoint/2010/main" val="5956953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theme" Target="../theme/theme2.xml"/><Relationship Id="rId10"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4754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81" r:id="rId9"/>
  </p:sldLayoutIdLst>
  <p:txStyles>
    <p:titleStyle>
      <a:lvl1pPr algn="l" rtl="0" eaLnBrk="1" fontAlgn="base" hangingPunct="1">
        <a:spcBef>
          <a:spcPct val="0"/>
        </a:spcBef>
        <a:spcAft>
          <a:spcPct val="0"/>
        </a:spcAft>
        <a:defRPr sz="3000" b="1" i="0" kern="1200">
          <a:solidFill>
            <a:srgbClr val="FFFF00"/>
          </a:solidFill>
          <a:latin typeface="Helvetica"/>
          <a:ea typeface="ＭＳ Ｐゴシック" pitchFamily="-109" charset="-128"/>
          <a:cs typeface="ＭＳ Ｐゴシック" pitchFamily="-109" charset="-128"/>
        </a:defRPr>
      </a:lvl1pPr>
      <a:lvl2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2pPr>
      <a:lvl3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3pPr>
      <a:lvl4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4pPr>
      <a:lvl5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5pPr>
      <a:lvl6pPr marL="4572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6pPr>
      <a:lvl7pPr marL="9144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7pPr>
      <a:lvl8pPr marL="13716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8pPr>
      <a:lvl9pPr marL="18288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9pPr>
    </p:titleStyle>
    <p:bodyStyle>
      <a:lvl1pPr marL="319088" indent="-319088" algn="l" rtl="0" eaLnBrk="1" fontAlgn="base" hangingPunct="1">
        <a:spcBef>
          <a:spcPts val="700"/>
        </a:spcBef>
        <a:spcAft>
          <a:spcPct val="0"/>
        </a:spcAft>
        <a:buClr>
          <a:schemeClr val="bg1"/>
        </a:buClr>
        <a:buSzPct val="60000"/>
        <a:buFont typeface="Arial"/>
        <a:buChar char="•"/>
        <a:defRPr sz="2400" b="1" i="0" kern="1200">
          <a:solidFill>
            <a:schemeClr val="bg1"/>
          </a:solidFill>
          <a:latin typeface="Helvetica"/>
          <a:ea typeface="ＭＳ Ｐゴシック" pitchFamily="-109" charset="-128"/>
          <a:cs typeface="ＭＳ Ｐゴシック" pitchFamily="-109" charset="-128"/>
        </a:defRPr>
      </a:lvl1pPr>
      <a:lvl2pPr marL="639763" indent="-273050" algn="l" rtl="0" eaLnBrk="1" fontAlgn="base" hangingPunct="1">
        <a:spcBef>
          <a:spcPts val="550"/>
        </a:spcBef>
        <a:spcAft>
          <a:spcPct val="0"/>
        </a:spcAft>
        <a:buClr>
          <a:schemeClr val="bg1"/>
        </a:buClr>
        <a:buSzPct val="70000"/>
        <a:buFont typeface="Arial"/>
        <a:buChar char="•"/>
        <a:defRPr sz="2400" b="1" i="0" kern="1200">
          <a:solidFill>
            <a:schemeClr val="bg1"/>
          </a:solidFill>
          <a:latin typeface="Helvetica"/>
          <a:ea typeface="ＭＳ Ｐゴシック" pitchFamily="-109" charset="-128"/>
          <a:cs typeface="+mn-cs"/>
        </a:defRPr>
      </a:lvl2pPr>
      <a:lvl3pPr marL="914400" indent="-228600" algn="l" rtl="0" eaLnBrk="1" fontAlgn="base" hangingPunct="1">
        <a:spcBef>
          <a:spcPts val="500"/>
        </a:spcBef>
        <a:spcAft>
          <a:spcPct val="0"/>
        </a:spcAft>
        <a:buClr>
          <a:schemeClr val="bg1"/>
        </a:buClr>
        <a:buSzPct val="75000"/>
        <a:buFont typeface="Arial"/>
        <a:buChar char="•"/>
        <a:defRPr sz="2400" b="1" i="0" kern="1200">
          <a:solidFill>
            <a:schemeClr val="bg1"/>
          </a:solidFill>
          <a:latin typeface="Helvetica"/>
          <a:ea typeface="ＭＳ Ｐゴシック" pitchFamily="-109" charset="-128"/>
          <a:cs typeface="+mn-cs"/>
        </a:defRPr>
      </a:lvl3pPr>
      <a:lvl4pPr marL="1371600" indent="-228600" algn="l" rtl="0" eaLnBrk="1" fontAlgn="base" hangingPunct="1">
        <a:spcBef>
          <a:spcPts val="400"/>
        </a:spcBef>
        <a:spcAft>
          <a:spcPct val="0"/>
        </a:spcAft>
        <a:buClr>
          <a:schemeClr val="bg1"/>
        </a:buClr>
        <a:buSzPct val="75000"/>
        <a:buFont typeface="Arial"/>
        <a:buChar char="•"/>
        <a:defRPr sz="2400" b="1" i="0" kern="1200">
          <a:solidFill>
            <a:schemeClr val="bg1"/>
          </a:solidFill>
          <a:latin typeface="Helvetica"/>
          <a:ea typeface="ＭＳ Ｐゴシック" pitchFamily="-109" charset="-128"/>
          <a:cs typeface="+mn-cs"/>
        </a:defRPr>
      </a:lvl4pPr>
      <a:lvl5pPr marL="1828800" indent="-228600" algn="l" rtl="0" eaLnBrk="1" fontAlgn="base" hangingPunct="1">
        <a:spcBef>
          <a:spcPts val="400"/>
        </a:spcBef>
        <a:spcAft>
          <a:spcPct val="0"/>
        </a:spcAft>
        <a:buClr>
          <a:schemeClr val="bg1"/>
        </a:buClr>
        <a:buSzPct val="65000"/>
        <a:buFont typeface="Arial"/>
        <a:buChar char="•"/>
        <a:defRPr sz="2400" b="1" i="0" kern="1200">
          <a:solidFill>
            <a:schemeClr val="bg1"/>
          </a:solidFill>
          <a:latin typeface="Helvetica"/>
          <a:ea typeface="ＭＳ Ｐゴシック" pitchFamily="-109"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4754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2847598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p:txStyles>
    <p:titleStyle>
      <a:lvl1pPr algn="l" rtl="0" eaLnBrk="0" fontAlgn="base" hangingPunct="0">
        <a:spcBef>
          <a:spcPct val="0"/>
        </a:spcBef>
        <a:spcAft>
          <a:spcPct val="0"/>
        </a:spcAft>
        <a:defRPr sz="3000" b="1" i="0" kern="1200">
          <a:solidFill>
            <a:srgbClr val="FFFF00"/>
          </a:solidFill>
          <a:latin typeface="Helvetica"/>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5pPr>
      <a:lvl6pPr marL="4572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6pPr>
      <a:lvl7pPr marL="9144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7pPr>
      <a:lvl8pPr marL="13716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8pPr>
      <a:lvl9pPr marL="18288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9pPr>
    </p:titleStyle>
    <p:bodyStyle>
      <a:lvl1pPr marL="319088" indent="-319088" algn="l" rtl="0" eaLnBrk="0" fontAlgn="base" hangingPunct="0">
        <a:spcBef>
          <a:spcPts val="700"/>
        </a:spcBef>
        <a:spcAft>
          <a:spcPct val="0"/>
        </a:spcAft>
        <a:buClr>
          <a:schemeClr val="bg1"/>
        </a:buClr>
        <a:buSzPct val="60000"/>
        <a:buFont typeface="Arial"/>
        <a:buChar char="•"/>
        <a:defRPr sz="2400" b="1" i="0" kern="1200">
          <a:solidFill>
            <a:schemeClr val="bg1"/>
          </a:solidFill>
          <a:latin typeface="Helvetica"/>
          <a:ea typeface="ＭＳ Ｐゴシック" pitchFamily="-109" charset="-128"/>
          <a:cs typeface="ＭＳ Ｐゴシック" pitchFamily="-109" charset="-128"/>
        </a:defRPr>
      </a:lvl1pPr>
      <a:lvl2pPr marL="639763" indent="-273050" algn="l" rtl="0" eaLnBrk="0" fontAlgn="base" hangingPunct="0">
        <a:spcBef>
          <a:spcPts val="550"/>
        </a:spcBef>
        <a:spcAft>
          <a:spcPct val="0"/>
        </a:spcAft>
        <a:buClr>
          <a:schemeClr val="bg1"/>
        </a:buClr>
        <a:buSzPct val="70000"/>
        <a:buFont typeface="Arial"/>
        <a:buChar char="•"/>
        <a:defRPr sz="2400" b="1" i="0" kern="1200">
          <a:solidFill>
            <a:schemeClr val="bg1"/>
          </a:solidFill>
          <a:latin typeface="Helvetica"/>
          <a:ea typeface="ＭＳ Ｐゴシック" pitchFamily="-109" charset="-128"/>
          <a:cs typeface="+mn-cs"/>
        </a:defRPr>
      </a:lvl2pPr>
      <a:lvl3pPr marL="914400" indent="-228600" algn="l" rtl="0" eaLnBrk="0" fontAlgn="base" hangingPunct="0">
        <a:spcBef>
          <a:spcPts val="500"/>
        </a:spcBef>
        <a:spcAft>
          <a:spcPct val="0"/>
        </a:spcAft>
        <a:buClr>
          <a:schemeClr val="bg1"/>
        </a:buClr>
        <a:buSzPct val="75000"/>
        <a:buFont typeface="Arial"/>
        <a:buChar char="•"/>
        <a:defRPr sz="2400" b="1" i="0" kern="1200">
          <a:solidFill>
            <a:schemeClr val="bg1"/>
          </a:solidFill>
          <a:latin typeface="Helvetica"/>
          <a:ea typeface="ＭＳ Ｐゴシック" pitchFamily="-109" charset="-128"/>
          <a:cs typeface="+mn-cs"/>
        </a:defRPr>
      </a:lvl3pPr>
      <a:lvl4pPr marL="1371600" indent="-228600" algn="l" rtl="0" eaLnBrk="0" fontAlgn="base" hangingPunct="0">
        <a:spcBef>
          <a:spcPts val="400"/>
        </a:spcBef>
        <a:spcAft>
          <a:spcPct val="0"/>
        </a:spcAft>
        <a:buClr>
          <a:schemeClr val="bg1"/>
        </a:buClr>
        <a:buSzPct val="75000"/>
        <a:buFont typeface="Arial"/>
        <a:buChar char="•"/>
        <a:defRPr sz="2400" b="1" i="0" kern="1200">
          <a:solidFill>
            <a:schemeClr val="bg1"/>
          </a:solidFill>
          <a:latin typeface="Helvetica"/>
          <a:ea typeface="ＭＳ Ｐゴシック" pitchFamily="-109" charset="-128"/>
          <a:cs typeface="+mn-cs"/>
        </a:defRPr>
      </a:lvl4pPr>
      <a:lvl5pPr marL="1828800" indent="-228600" algn="l" rtl="0" eaLnBrk="0" fontAlgn="base" hangingPunct="0">
        <a:spcBef>
          <a:spcPts val="400"/>
        </a:spcBef>
        <a:spcAft>
          <a:spcPct val="0"/>
        </a:spcAft>
        <a:buClr>
          <a:schemeClr val="bg1"/>
        </a:buClr>
        <a:buSzPct val="65000"/>
        <a:buFont typeface="Arial"/>
        <a:buChar char="•"/>
        <a:defRPr sz="2400" b="1" i="0" kern="1200">
          <a:solidFill>
            <a:schemeClr val="bg1"/>
          </a:solidFill>
          <a:latin typeface="Helvetica"/>
          <a:ea typeface="ＭＳ Ｐゴシック" pitchFamily="-109"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0" y="3636963"/>
            <a:ext cx="7772400" cy="1470025"/>
          </a:xfrm>
        </p:spPr>
        <p:txBody>
          <a:bodyPr/>
          <a:lstStyle/>
          <a:p>
            <a:pPr eaLnBrk="1" hangingPunct="1"/>
            <a:r>
              <a:rPr lang="en-US" sz="3800" b="1" dirty="0" smtClean="0">
                <a:solidFill>
                  <a:srgbClr val="FFFFFF"/>
                </a:solidFill>
                <a:latin typeface="Helvetica" charset="0"/>
                <a:cs typeface="Verdana" charset="0"/>
              </a:rPr>
              <a:t>Introduction to Networked Graphics</a:t>
            </a:r>
            <a:endParaRPr lang="en-US" sz="3800" b="1" dirty="0">
              <a:solidFill>
                <a:srgbClr val="FFFFFF"/>
              </a:solidFill>
              <a:latin typeface="Helvetica" charset="0"/>
              <a:cs typeface="Verdana" charset="0"/>
            </a:endParaRPr>
          </a:p>
        </p:txBody>
      </p:sp>
      <p:sp>
        <p:nvSpPr>
          <p:cNvPr id="2051" name="Subtitle 2"/>
          <p:cNvSpPr>
            <a:spLocks noGrp="1"/>
          </p:cNvSpPr>
          <p:nvPr>
            <p:ph type="subTitle" idx="1"/>
          </p:nvPr>
        </p:nvSpPr>
        <p:spPr>
          <a:xfrm>
            <a:off x="2286000" y="5216525"/>
            <a:ext cx="6400800" cy="990600"/>
          </a:xfrm>
        </p:spPr>
        <p:txBody>
          <a:bodyPr/>
          <a:lstStyle/>
          <a:p>
            <a:pPr eaLnBrk="1" hangingPunct="1"/>
            <a:r>
              <a:rPr lang="en-US" sz="2800" dirty="0" smtClean="0">
                <a:solidFill>
                  <a:srgbClr val="FFFFFF"/>
                </a:solidFill>
                <a:latin typeface="Helvetica" charset="0"/>
                <a:cs typeface="Verdana" charset="0"/>
              </a:rPr>
              <a:t>Part 3 of 5: Latency</a:t>
            </a:r>
          </a:p>
        </p:txBody>
      </p:sp>
    </p:spTree>
    <p:extLst>
      <p:ext uri="{BB962C8B-B14F-4D97-AF65-F5344CB8AC3E}">
        <p14:creationId xmlns:p14="http://schemas.microsoft.com/office/powerpoint/2010/main" val="27262527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Client Predict Ahead</a:t>
            </a:r>
            <a:endParaRPr lang="en-US" dirty="0"/>
          </a:p>
        </p:txBody>
      </p:sp>
      <p:sp>
        <p:nvSpPr>
          <p:cNvPr id="5" name="Content Placeholder 4"/>
          <p:cNvSpPr>
            <a:spLocks noGrp="1"/>
          </p:cNvSpPr>
          <p:nvPr>
            <p:ph sz="quarter" idx="1"/>
          </p:nvPr>
        </p:nvSpPr>
        <p:spPr/>
        <p:txBody>
          <a:bodyPr/>
          <a:lstStyle/>
          <a:p>
            <a:r>
              <a:rPr lang="en-US" dirty="0" smtClean="0"/>
              <a:t>A form of optimism: assume that you can predict what a server (or another peer) is going to do with your simulation</a:t>
            </a:r>
          </a:p>
          <a:p>
            <a:r>
              <a:rPr lang="en-US" dirty="0" smtClean="0"/>
              <a:t>Very commonly applied in games &amp; simulations for your own player/vehicle movement</a:t>
            </a:r>
          </a:p>
          <a:p>
            <a:r>
              <a:rPr lang="en-US" dirty="0" smtClean="0"/>
              <a:t>You assume that your control input (e.g. move forward) is going to be accepted by the server</a:t>
            </a:r>
          </a:p>
          <a:p>
            <a:r>
              <a:rPr lang="en-US" dirty="0" smtClean="0"/>
              <a:t>If it isn’t, then you are moved back Note this isn’t </a:t>
            </a:r>
            <a:r>
              <a:rPr lang="en-US" i="1" dirty="0" smtClean="0"/>
              <a:t>forwards in time</a:t>
            </a:r>
            <a:r>
              <a:rPr lang="en-US" dirty="0" smtClean="0"/>
              <a:t> but a prediction of the current canonical state (which isn’t yet known!)</a:t>
            </a:r>
          </a:p>
        </p:txBody>
      </p:sp>
    </p:spTree>
    <p:extLst>
      <p:ext uri="{BB962C8B-B14F-4D97-AF65-F5344CB8AC3E}">
        <p14:creationId xmlns:p14="http://schemas.microsoft.com/office/powerpoint/2010/main" val="28994669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1"/>
          <p:cNvSpPr txBox="1">
            <a:spLocks noChangeArrowheads="1"/>
          </p:cNvSpPr>
          <p:nvPr/>
        </p:nvSpPr>
        <p:spPr bwMode="auto">
          <a:xfrm>
            <a:off x="1717675" y="6188075"/>
            <a:ext cx="139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chemeClr val="bg1"/>
                </a:solidFill>
                <a:latin typeface="Calibri" charset="0"/>
              </a:rPr>
              <a:t>Client</a:t>
            </a:r>
            <a:r>
              <a:rPr lang="en-GB" baseline="-25000">
                <a:solidFill>
                  <a:schemeClr val="bg1"/>
                </a:solidFill>
                <a:latin typeface="Calibri" charset="0"/>
              </a:rPr>
              <a:t>A</a:t>
            </a:r>
            <a:endParaRPr lang="en-GB">
              <a:solidFill>
                <a:schemeClr val="bg1"/>
              </a:solidFill>
              <a:latin typeface="Calibri" charset="0"/>
            </a:endParaRPr>
          </a:p>
        </p:txBody>
      </p:sp>
      <p:cxnSp>
        <p:nvCxnSpPr>
          <p:cNvPr id="35" name="Straight Connector 34"/>
          <p:cNvCxnSpPr/>
          <p:nvPr/>
        </p:nvCxnSpPr>
        <p:spPr bwMode="auto">
          <a:xfrm rot="5400000">
            <a:off x="2056607" y="2942431"/>
            <a:ext cx="2533650"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2056607" y="5223669"/>
            <a:ext cx="2533650"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3221038" y="4083050"/>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3235325" y="5224463"/>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3235325" y="6364288"/>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a:off x="4804569" y="2942431"/>
            <a:ext cx="253365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a:off x="4804569" y="5223669"/>
            <a:ext cx="253365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5967413" y="1801813"/>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a:off x="5967413" y="2943225"/>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5967413" y="4083050"/>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a:off x="5970588" y="5224463"/>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a:off x="5970588" y="6364288"/>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sp>
        <p:nvSpPr>
          <p:cNvPr id="41999" name="TextBox 63"/>
          <p:cNvSpPr txBox="1">
            <a:spLocks noChangeArrowheads="1"/>
          </p:cNvSpPr>
          <p:nvPr/>
        </p:nvSpPr>
        <p:spPr bwMode="auto">
          <a:xfrm>
            <a:off x="6313488" y="6188075"/>
            <a:ext cx="139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chemeClr val="bg1"/>
                </a:solidFill>
                <a:latin typeface="Calibri" charset="0"/>
              </a:rPr>
              <a:t>Server</a:t>
            </a:r>
          </a:p>
        </p:txBody>
      </p:sp>
      <p:cxnSp>
        <p:nvCxnSpPr>
          <p:cNvPr id="65" name="Straight Connector 64"/>
          <p:cNvCxnSpPr/>
          <p:nvPr/>
        </p:nvCxnSpPr>
        <p:spPr bwMode="auto">
          <a:xfrm>
            <a:off x="3221038" y="1801813"/>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a:off x="3221038" y="2943225"/>
            <a:ext cx="19050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grpSp>
        <p:nvGrpSpPr>
          <p:cNvPr id="42002" name="Group 74"/>
          <p:cNvGrpSpPr>
            <a:grpSpLocks/>
          </p:cNvGrpSpPr>
          <p:nvPr/>
        </p:nvGrpSpPr>
        <p:grpSpPr bwMode="auto">
          <a:xfrm>
            <a:off x="1066800" y="1295400"/>
            <a:ext cx="2090738" cy="1077913"/>
            <a:chOff x="1285852" y="357166"/>
            <a:chExt cx="2357221" cy="1215133"/>
          </a:xfrm>
        </p:grpSpPr>
        <p:sp>
          <p:nvSpPr>
            <p:cNvPr id="67" name="Rectangle 66"/>
            <p:cNvSpPr/>
            <p:nvPr/>
          </p:nvSpPr>
          <p:spPr>
            <a:xfrm>
              <a:off x="1285852" y="357166"/>
              <a:ext cx="2357221" cy="121513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68" name="Teardrop 67"/>
            <p:cNvSpPr/>
            <p:nvPr/>
          </p:nvSpPr>
          <p:spPr>
            <a:xfrm rot="2891724">
              <a:off x="1757494" y="767859"/>
              <a:ext cx="259491" cy="26131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69" name="Teardrop 68"/>
            <p:cNvSpPr/>
            <p:nvPr/>
          </p:nvSpPr>
          <p:spPr>
            <a:xfrm rot="2891724">
              <a:off x="1329721" y="767859"/>
              <a:ext cx="259491" cy="261317"/>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56" name="TextBox 70"/>
            <p:cNvSpPr txBox="1">
              <a:spLocks noChangeArrowheads="1"/>
            </p:cNvSpPr>
            <p:nvPr/>
          </p:nvSpPr>
          <p:spPr bwMode="auto">
            <a:xfrm>
              <a:off x="1357290" y="1024250"/>
              <a:ext cx="550022"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0</a:t>
              </a:r>
              <a:endParaRPr lang="en-GB" sz="1800">
                <a:solidFill>
                  <a:schemeClr val="bg1"/>
                </a:solidFill>
                <a:latin typeface="Calibri" charset="0"/>
              </a:endParaRPr>
            </a:p>
          </p:txBody>
        </p:sp>
        <p:sp>
          <p:nvSpPr>
            <p:cNvPr id="42057" name="TextBox 71"/>
            <p:cNvSpPr txBox="1">
              <a:spLocks noChangeArrowheads="1"/>
            </p:cNvSpPr>
            <p:nvPr/>
          </p:nvSpPr>
          <p:spPr bwMode="auto">
            <a:xfrm>
              <a:off x="1766779" y="1024250"/>
              <a:ext cx="550022"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cxnSp>
        <p:nvCxnSpPr>
          <p:cNvPr id="74" name="Straight Arrow Connector 73"/>
          <p:cNvCxnSpPr/>
          <p:nvPr/>
        </p:nvCxnSpPr>
        <p:spPr bwMode="auto">
          <a:xfrm>
            <a:off x="3348038" y="1801813"/>
            <a:ext cx="2724150" cy="1014412"/>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3284538" y="2943225"/>
            <a:ext cx="2787650" cy="9509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a:off x="3348038" y="4083050"/>
            <a:ext cx="2724150" cy="9509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a:off x="3348038" y="5224463"/>
            <a:ext cx="2724150" cy="950912"/>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bwMode="auto">
          <a:xfrm rot="10800000" flipV="1">
            <a:off x="3348038" y="2943225"/>
            <a:ext cx="2724150" cy="9509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bwMode="auto">
          <a:xfrm rot="10800000" flipV="1">
            <a:off x="3348038" y="4083050"/>
            <a:ext cx="2724150" cy="9509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bwMode="auto">
          <a:xfrm rot="10800000" flipV="1">
            <a:off x="3348038" y="5224463"/>
            <a:ext cx="2724150" cy="950912"/>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bwMode="auto">
          <a:xfrm>
            <a:off x="4953000" y="2743200"/>
            <a:ext cx="1033463" cy="6858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0</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1</a:t>
            </a:r>
          </a:p>
        </p:txBody>
      </p:sp>
      <p:sp>
        <p:nvSpPr>
          <p:cNvPr id="98" name="Rectangle 97"/>
          <p:cNvSpPr/>
          <p:nvPr/>
        </p:nvSpPr>
        <p:spPr bwMode="auto">
          <a:xfrm>
            <a:off x="3538538" y="2879725"/>
            <a:ext cx="1033462" cy="6858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1</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2</a:t>
            </a:r>
          </a:p>
        </p:txBody>
      </p:sp>
      <p:sp>
        <p:nvSpPr>
          <p:cNvPr id="99" name="Rectangle 98"/>
          <p:cNvSpPr/>
          <p:nvPr/>
        </p:nvSpPr>
        <p:spPr bwMode="auto">
          <a:xfrm>
            <a:off x="3538538" y="4021138"/>
            <a:ext cx="1033462" cy="6858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2</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3</a:t>
            </a:r>
          </a:p>
        </p:txBody>
      </p:sp>
      <p:sp>
        <p:nvSpPr>
          <p:cNvPr id="100" name="Rectangle 99"/>
          <p:cNvSpPr/>
          <p:nvPr/>
        </p:nvSpPr>
        <p:spPr bwMode="auto">
          <a:xfrm>
            <a:off x="3538538" y="5160963"/>
            <a:ext cx="1033462" cy="68897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3 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4</a:t>
            </a:r>
          </a:p>
        </p:txBody>
      </p:sp>
      <p:sp>
        <p:nvSpPr>
          <p:cNvPr id="70" name="Rectangle 69"/>
          <p:cNvSpPr/>
          <p:nvPr/>
        </p:nvSpPr>
        <p:spPr bwMode="auto">
          <a:xfrm>
            <a:off x="3538538" y="1676400"/>
            <a:ext cx="1033462" cy="6858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0</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1</a:t>
            </a:r>
          </a:p>
        </p:txBody>
      </p:sp>
      <p:sp>
        <p:nvSpPr>
          <p:cNvPr id="101" name="Rectangle 100"/>
          <p:cNvSpPr/>
          <p:nvPr/>
        </p:nvSpPr>
        <p:spPr bwMode="auto">
          <a:xfrm>
            <a:off x="4953000" y="3946525"/>
            <a:ext cx="1033463" cy="68897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1</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2</a:t>
            </a:r>
          </a:p>
        </p:txBody>
      </p:sp>
      <p:sp>
        <p:nvSpPr>
          <p:cNvPr id="106" name="Rectangle 105"/>
          <p:cNvSpPr/>
          <p:nvPr/>
        </p:nvSpPr>
        <p:spPr bwMode="auto">
          <a:xfrm>
            <a:off x="4953000" y="5087938"/>
            <a:ext cx="1033463" cy="6858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2</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3</a:t>
            </a:r>
          </a:p>
        </p:txBody>
      </p:sp>
      <p:grpSp>
        <p:nvGrpSpPr>
          <p:cNvPr id="42017" name="Group 106"/>
          <p:cNvGrpSpPr>
            <a:grpSpLocks/>
          </p:cNvGrpSpPr>
          <p:nvPr/>
        </p:nvGrpSpPr>
        <p:grpSpPr bwMode="auto">
          <a:xfrm>
            <a:off x="1066800" y="2436813"/>
            <a:ext cx="2090738" cy="1076325"/>
            <a:chOff x="1285852" y="357998"/>
            <a:chExt cx="2357221" cy="1213342"/>
          </a:xfrm>
        </p:grpSpPr>
        <p:sp>
          <p:nvSpPr>
            <p:cNvPr id="108" name="Rectangle 107"/>
            <p:cNvSpPr/>
            <p:nvPr/>
          </p:nvSpPr>
          <p:spPr>
            <a:xfrm>
              <a:off x="1285852" y="357998"/>
              <a:ext cx="2357221" cy="121334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09" name="Teardrop 108"/>
            <p:cNvSpPr/>
            <p:nvPr/>
          </p:nvSpPr>
          <p:spPr>
            <a:xfrm rot="2891724">
              <a:off x="2185266" y="768690"/>
              <a:ext cx="261280" cy="259526"/>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10" name="Teardrop 109"/>
            <p:cNvSpPr/>
            <p:nvPr/>
          </p:nvSpPr>
          <p:spPr>
            <a:xfrm rot="2891724">
              <a:off x="1756599" y="767795"/>
              <a:ext cx="261280" cy="261317"/>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51" name="TextBox 110"/>
            <p:cNvSpPr txBox="1">
              <a:spLocks noChangeArrowheads="1"/>
            </p:cNvSpPr>
            <p:nvPr/>
          </p:nvSpPr>
          <p:spPr bwMode="auto">
            <a:xfrm>
              <a:off x="2195405" y="1024251"/>
              <a:ext cx="722781"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sp>
          <p:nvSpPr>
            <p:cNvPr id="42052" name="TextBox 111"/>
            <p:cNvSpPr txBox="1">
              <a:spLocks noChangeArrowheads="1"/>
            </p:cNvSpPr>
            <p:nvPr/>
          </p:nvSpPr>
          <p:spPr bwMode="auto">
            <a:xfrm>
              <a:off x="1766777" y="1024251"/>
              <a:ext cx="722781"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2018" name="Group 112"/>
          <p:cNvGrpSpPr>
            <a:grpSpLocks/>
          </p:cNvGrpSpPr>
          <p:nvPr/>
        </p:nvGrpSpPr>
        <p:grpSpPr bwMode="auto">
          <a:xfrm>
            <a:off x="1066800" y="3576638"/>
            <a:ext cx="2090738" cy="1077912"/>
            <a:chOff x="1285852" y="357040"/>
            <a:chExt cx="2357221" cy="1215131"/>
          </a:xfrm>
        </p:grpSpPr>
        <p:sp>
          <p:nvSpPr>
            <p:cNvPr id="121" name="Rectangle 120"/>
            <p:cNvSpPr/>
            <p:nvPr/>
          </p:nvSpPr>
          <p:spPr>
            <a:xfrm>
              <a:off x="1285852" y="357040"/>
              <a:ext cx="2357221" cy="121513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22" name="Teardrop 121"/>
            <p:cNvSpPr/>
            <p:nvPr/>
          </p:nvSpPr>
          <p:spPr>
            <a:xfrm rot="2891724">
              <a:off x="2614827" y="767732"/>
              <a:ext cx="259490" cy="26131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23" name="Teardrop 122"/>
            <p:cNvSpPr/>
            <p:nvPr/>
          </p:nvSpPr>
          <p:spPr>
            <a:xfrm rot="2891724">
              <a:off x="2186161" y="768627"/>
              <a:ext cx="259490" cy="259526"/>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46" name="TextBox 126"/>
            <p:cNvSpPr txBox="1">
              <a:spLocks noChangeArrowheads="1"/>
            </p:cNvSpPr>
            <p:nvPr/>
          </p:nvSpPr>
          <p:spPr bwMode="auto">
            <a:xfrm>
              <a:off x="2624033" y="1024250"/>
              <a:ext cx="551890"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3</a:t>
              </a:r>
              <a:endParaRPr lang="en-GB" sz="1800">
                <a:solidFill>
                  <a:schemeClr val="bg1"/>
                </a:solidFill>
                <a:latin typeface="Calibri" charset="0"/>
              </a:endParaRPr>
            </a:p>
          </p:txBody>
        </p:sp>
        <p:sp>
          <p:nvSpPr>
            <p:cNvPr id="42047" name="TextBox 127"/>
            <p:cNvSpPr txBox="1">
              <a:spLocks noChangeArrowheads="1"/>
            </p:cNvSpPr>
            <p:nvPr/>
          </p:nvSpPr>
          <p:spPr bwMode="auto">
            <a:xfrm>
              <a:off x="2195405" y="1024250"/>
              <a:ext cx="551890"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grpSp>
      <p:grpSp>
        <p:nvGrpSpPr>
          <p:cNvPr id="42019" name="Group 134"/>
          <p:cNvGrpSpPr>
            <a:grpSpLocks/>
          </p:cNvGrpSpPr>
          <p:nvPr/>
        </p:nvGrpSpPr>
        <p:grpSpPr bwMode="auto">
          <a:xfrm>
            <a:off x="1066800" y="4718050"/>
            <a:ext cx="2090738" cy="1076325"/>
            <a:chOff x="1285852" y="357871"/>
            <a:chExt cx="2357221" cy="1213342"/>
          </a:xfrm>
        </p:grpSpPr>
        <p:sp>
          <p:nvSpPr>
            <p:cNvPr id="137" name="Rectangle 136"/>
            <p:cNvSpPr/>
            <p:nvPr/>
          </p:nvSpPr>
          <p:spPr>
            <a:xfrm>
              <a:off x="1285852" y="357871"/>
              <a:ext cx="2357221" cy="121334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38" name="Teardrop 137"/>
            <p:cNvSpPr/>
            <p:nvPr/>
          </p:nvSpPr>
          <p:spPr>
            <a:xfrm rot="2891724">
              <a:off x="3053338" y="768565"/>
              <a:ext cx="261280" cy="25952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40" name="Teardrop 139"/>
            <p:cNvSpPr/>
            <p:nvPr/>
          </p:nvSpPr>
          <p:spPr>
            <a:xfrm rot="2891724">
              <a:off x="2624671" y="767669"/>
              <a:ext cx="261280" cy="261317"/>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41" name="TextBox 141"/>
            <p:cNvSpPr txBox="1">
              <a:spLocks noChangeArrowheads="1"/>
            </p:cNvSpPr>
            <p:nvPr/>
          </p:nvSpPr>
          <p:spPr bwMode="auto">
            <a:xfrm>
              <a:off x="3063480" y="1024251"/>
              <a:ext cx="542006"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4</a:t>
              </a:r>
              <a:endParaRPr lang="en-GB" sz="1800">
                <a:solidFill>
                  <a:schemeClr val="bg1"/>
                </a:solidFill>
                <a:latin typeface="Calibri" charset="0"/>
              </a:endParaRPr>
            </a:p>
          </p:txBody>
        </p:sp>
        <p:sp>
          <p:nvSpPr>
            <p:cNvPr id="42042" name="TextBox 142"/>
            <p:cNvSpPr txBox="1">
              <a:spLocks noChangeArrowheads="1"/>
            </p:cNvSpPr>
            <p:nvPr/>
          </p:nvSpPr>
          <p:spPr bwMode="auto">
            <a:xfrm>
              <a:off x="2634852" y="1024251"/>
              <a:ext cx="542006"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3</a:t>
              </a:r>
              <a:endParaRPr lang="en-GB" sz="1800">
                <a:solidFill>
                  <a:schemeClr val="bg1"/>
                </a:solidFill>
                <a:latin typeface="Calibri" charset="0"/>
              </a:endParaRPr>
            </a:p>
          </p:txBody>
        </p:sp>
      </p:grpSp>
      <p:grpSp>
        <p:nvGrpSpPr>
          <p:cNvPr id="42020" name="Group 143"/>
          <p:cNvGrpSpPr>
            <a:grpSpLocks/>
          </p:cNvGrpSpPr>
          <p:nvPr/>
        </p:nvGrpSpPr>
        <p:grpSpPr bwMode="auto">
          <a:xfrm>
            <a:off x="6262688" y="2373313"/>
            <a:ext cx="2090737" cy="1076325"/>
            <a:chOff x="1286087" y="357853"/>
            <a:chExt cx="2357219" cy="1213342"/>
          </a:xfrm>
        </p:grpSpPr>
        <p:sp>
          <p:nvSpPr>
            <p:cNvPr id="148" name="Rectangle 147"/>
            <p:cNvSpPr/>
            <p:nvPr/>
          </p:nvSpPr>
          <p:spPr>
            <a:xfrm>
              <a:off x="1286087" y="357853"/>
              <a:ext cx="2357219" cy="121334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49" name="Teardrop 148"/>
            <p:cNvSpPr/>
            <p:nvPr/>
          </p:nvSpPr>
          <p:spPr>
            <a:xfrm rot="2891724">
              <a:off x="1756833" y="767650"/>
              <a:ext cx="261280" cy="26131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53" name="Teardrop 152"/>
            <p:cNvSpPr/>
            <p:nvPr/>
          </p:nvSpPr>
          <p:spPr>
            <a:xfrm rot="2891724">
              <a:off x="1329061" y="767650"/>
              <a:ext cx="261280" cy="261317"/>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36" name="TextBox 153"/>
            <p:cNvSpPr txBox="1">
              <a:spLocks noChangeArrowheads="1"/>
            </p:cNvSpPr>
            <p:nvPr/>
          </p:nvSpPr>
          <p:spPr bwMode="auto">
            <a:xfrm>
              <a:off x="1357289" y="1024249"/>
              <a:ext cx="534147"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0</a:t>
              </a:r>
              <a:endParaRPr lang="en-GB" sz="1800">
                <a:solidFill>
                  <a:schemeClr val="bg1"/>
                </a:solidFill>
                <a:latin typeface="Calibri" charset="0"/>
              </a:endParaRPr>
            </a:p>
          </p:txBody>
        </p:sp>
        <p:sp>
          <p:nvSpPr>
            <p:cNvPr id="42037" name="TextBox 157"/>
            <p:cNvSpPr txBox="1">
              <a:spLocks noChangeArrowheads="1"/>
            </p:cNvSpPr>
            <p:nvPr/>
          </p:nvSpPr>
          <p:spPr bwMode="auto">
            <a:xfrm>
              <a:off x="1766778" y="1024249"/>
              <a:ext cx="534147"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2021" name="Group 159"/>
          <p:cNvGrpSpPr>
            <a:grpSpLocks/>
          </p:cNvGrpSpPr>
          <p:nvPr/>
        </p:nvGrpSpPr>
        <p:grpSpPr bwMode="auto">
          <a:xfrm>
            <a:off x="6262688" y="3513138"/>
            <a:ext cx="2090737" cy="1077912"/>
            <a:chOff x="1286087" y="356894"/>
            <a:chExt cx="2357219" cy="1215131"/>
          </a:xfrm>
        </p:grpSpPr>
        <p:sp>
          <p:nvSpPr>
            <p:cNvPr id="161" name="Rectangle 160"/>
            <p:cNvSpPr/>
            <p:nvPr/>
          </p:nvSpPr>
          <p:spPr>
            <a:xfrm>
              <a:off x="1286087" y="356894"/>
              <a:ext cx="2357219" cy="121513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2" name="Teardrop 161"/>
            <p:cNvSpPr/>
            <p:nvPr/>
          </p:nvSpPr>
          <p:spPr>
            <a:xfrm rot="2891724">
              <a:off x="2186394" y="768482"/>
              <a:ext cx="259490" cy="25952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3" name="Teardrop 162"/>
            <p:cNvSpPr/>
            <p:nvPr/>
          </p:nvSpPr>
          <p:spPr>
            <a:xfrm rot="2891724">
              <a:off x="1757728" y="767586"/>
              <a:ext cx="259490" cy="261317"/>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31" name="TextBox 163"/>
            <p:cNvSpPr txBox="1">
              <a:spLocks noChangeArrowheads="1"/>
            </p:cNvSpPr>
            <p:nvPr/>
          </p:nvSpPr>
          <p:spPr bwMode="auto">
            <a:xfrm>
              <a:off x="2195404" y="1024249"/>
              <a:ext cx="706907"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sp>
          <p:nvSpPr>
            <p:cNvPr id="42032" name="TextBox 164"/>
            <p:cNvSpPr txBox="1">
              <a:spLocks noChangeArrowheads="1"/>
            </p:cNvSpPr>
            <p:nvPr/>
          </p:nvSpPr>
          <p:spPr bwMode="auto">
            <a:xfrm>
              <a:off x="1766777" y="1024250"/>
              <a:ext cx="706907"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2022" name="Group 165"/>
          <p:cNvGrpSpPr>
            <a:grpSpLocks/>
          </p:cNvGrpSpPr>
          <p:nvPr/>
        </p:nvGrpSpPr>
        <p:grpSpPr bwMode="auto">
          <a:xfrm>
            <a:off x="6262688" y="4654550"/>
            <a:ext cx="2090737" cy="1076325"/>
            <a:chOff x="1286087" y="357725"/>
            <a:chExt cx="2357219" cy="1213342"/>
          </a:xfrm>
        </p:grpSpPr>
        <p:sp>
          <p:nvSpPr>
            <p:cNvPr id="167" name="Rectangle 166"/>
            <p:cNvSpPr/>
            <p:nvPr/>
          </p:nvSpPr>
          <p:spPr>
            <a:xfrm>
              <a:off x="1286087" y="357725"/>
              <a:ext cx="2357219" cy="121334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8" name="Teardrop 167"/>
            <p:cNvSpPr/>
            <p:nvPr/>
          </p:nvSpPr>
          <p:spPr>
            <a:xfrm rot="2891724">
              <a:off x="2614167" y="767523"/>
              <a:ext cx="261280" cy="26131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9" name="Teardrop 168"/>
            <p:cNvSpPr/>
            <p:nvPr/>
          </p:nvSpPr>
          <p:spPr>
            <a:xfrm rot="2891724">
              <a:off x="2185499" y="768419"/>
              <a:ext cx="261280" cy="259527"/>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2026" name="TextBox 169"/>
            <p:cNvSpPr txBox="1">
              <a:spLocks noChangeArrowheads="1"/>
            </p:cNvSpPr>
            <p:nvPr/>
          </p:nvSpPr>
          <p:spPr bwMode="auto">
            <a:xfrm>
              <a:off x="2624032" y="1024250"/>
              <a:ext cx="707840"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3</a:t>
              </a:r>
              <a:endParaRPr lang="en-GB" sz="1800">
                <a:solidFill>
                  <a:schemeClr val="bg1"/>
                </a:solidFill>
                <a:latin typeface="Calibri" charset="0"/>
              </a:endParaRPr>
            </a:p>
          </p:txBody>
        </p:sp>
        <p:sp>
          <p:nvSpPr>
            <p:cNvPr id="42027" name="TextBox 170"/>
            <p:cNvSpPr txBox="1">
              <a:spLocks noChangeArrowheads="1"/>
            </p:cNvSpPr>
            <p:nvPr/>
          </p:nvSpPr>
          <p:spPr bwMode="auto">
            <a:xfrm>
              <a:off x="2195404" y="1024250"/>
              <a:ext cx="707840" cy="4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grpSp>
    </p:spTree>
    <p:extLst>
      <p:ext uri="{BB962C8B-B14F-4D97-AF65-F5344CB8AC3E}">
        <p14:creationId xmlns:p14="http://schemas.microsoft.com/office/powerpoint/2010/main" val="25499097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1"/>
          <p:cNvSpPr txBox="1">
            <a:spLocks noChangeArrowheads="1"/>
          </p:cNvSpPr>
          <p:nvPr/>
        </p:nvSpPr>
        <p:spPr bwMode="auto">
          <a:xfrm>
            <a:off x="1735077" y="5760244"/>
            <a:ext cx="1408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chemeClr val="bg1"/>
                </a:solidFill>
                <a:latin typeface="Calibri" charset="0"/>
              </a:rPr>
              <a:t>Client</a:t>
            </a:r>
            <a:r>
              <a:rPr lang="en-GB" baseline="-25000">
                <a:solidFill>
                  <a:schemeClr val="bg1"/>
                </a:solidFill>
                <a:latin typeface="Calibri" charset="0"/>
              </a:rPr>
              <a:t>A</a:t>
            </a:r>
            <a:endParaRPr lang="en-GB">
              <a:solidFill>
                <a:schemeClr val="bg1"/>
              </a:solidFill>
              <a:latin typeface="Calibri" charset="0"/>
            </a:endParaRPr>
          </a:p>
        </p:txBody>
      </p:sp>
      <p:cxnSp>
        <p:nvCxnSpPr>
          <p:cNvPr id="35" name="Straight Connector 34"/>
          <p:cNvCxnSpPr/>
          <p:nvPr/>
        </p:nvCxnSpPr>
        <p:spPr bwMode="auto">
          <a:xfrm rot="5400000">
            <a:off x="2077977" y="2345531"/>
            <a:ext cx="256063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a:off x="2077183" y="4651375"/>
            <a:ext cx="2560638"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3254315" y="3498056"/>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3270190" y="4650581"/>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3270190" y="5803106"/>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a:off x="4854515" y="2345531"/>
            <a:ext cx="2560638"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a:off x="4854515" y="4650581"/>
            <a:ext cx="2560638"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6029265" y="1194594"/>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a:off x="6029265" y="2345531"/>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6029265" y="3498056"/>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a:off x="6034027" y="4650581"/>
            <a:ext cx="192088"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a:off x="6034027" y="5803106"/>
            <a:ext cx="192088"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sp>
        <p:nvSpPr>
          <p:cNvPr id="44047" name="TextBox 63"/>
          <p:cNvSpPr txBox="1">
            <a:spLocks noChangeArrowheads="1"/>
          </p:cNvSpPr>
          <p:nvPr/>
        </p:nvSpPr>
        <p:spPr bwMode="auto">
          <a:xfrm>
            <a:off x="6583302" y="5760244"/>
            <a:ext cx="1409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chemeClr val="bg1"/>
                </a:solidFill>
                <a:latin typeface="Calibri" charset="0"/>
              </a:rPr>
              <a:t>Server</a:t>
            </a:r>
          </a:p>
        </p:txBody>
      </p:sp>
      <p:cxnSp>
        <p:nvCxnSpPr>
          <p:cNvPr id="65" name="Straight Connector 64"/>
          <p:cNvCxnSpPr/>
          <p:nvPr/>
        </p:nvCxnSpPr>
        <p:spPr bwMode="auto">
          <a:xfrm>
            <a:off x="3254315" y="1194594"/>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a:off x="3254315" y="2345531"/>
            <a:ext cx="19208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grpSp>
        <p:nvGrpSpPr>
          <p:cNvPr id="44050" name="Group 74"/>
          <p:cNvGrpSpPr>
            <a:grpSpLocks/>
          </p:cNvGrpSpPr>
          <p:nvPr/>
        </p:nvGrpSpPr>
        <p:grpSpPr bwMode="auto">
          <a:xfrm>
            <a:off x="1077852" y="681831"/>
            <a:ext cx="2112963" cy="1089025"/>
            <a:chOff x="1285852" y="357166"/>
            <a:chExt cx="2357624" cy="1215271"/>
          </a:xfrm>
        </p:grpSpPr>
        <p:sp>
          <p:nvSpPr>
            <p:cNvPr id="67" name="Rectangle 66"/>
            <p:cNvSpPr/>
            <p:nvPr/>
          </p:nvSpPr>
          <p:spPr>
            <a:xfrm>
              <a:off x="1285852" y="357166"/>
              <a:ext cx="2357624" cy="121527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68" name="Teardrop 67"/>
            <p:cNvSpPr/>
            <p:nvPr/>
          </p:nvSpPr>
          <p:spPr>
            <a:xfrm rot="2891724">
              <a:off x="1757007" y="768177"/>
              <a:ext cx="260416" cy="260384"/>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69" name="Teardrop 68"/>
            <p:cNvSpPr/>
            <p:nvPr/>
          </p:nvSpPr>
          <p:spPr>
            <a:xfrm rot="2891724">
              <a:off x="1328348" y="768177"/>
              <a:ext cx="260416" cy="260384"/>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109" name="TextBox 70"/>
            <p:cNvSpPr txBox="1">
              <a:spLocks noChangeArrowheads="1"/>
            </p:cNvSpPr>
            <p:nvPr/>
          </p:nvSpPr>
          <p:spPr bwMode="auto">
            <a:xfrm>
              <a:off x="1357290" y="1024250"/>
              <a:ext cx="709400"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0</a:t>
              </a:r>
              <a:endParaRPr lang="en-GB" sz="1800">
                <a:solidFill>
                  <a:schemeClr val="bg1"/>
                </a:solidFill>
                <a:latin typeface="Calibri" charset="0"/>
              </a:endParaRPr>
            </a:p>
          </p:txBody>
        </p:sp>
        <p:sp>
          <p:nvSpPr>
            <p:cNvPr id="44110" name="TextBox 71"/>
            <p:cNvSpPr txBox="1">
              <a:spLocks noChangeArrowheads="1"/>
            </p:cNvSpPr>
            <p:nvPr/>
          </p:nvSpPr>
          <p:spPr bwMode="auto">
            <a:xfrm>
              <a:off x="1766778" y="1024249"/>
              <a:ext cx="709400"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cxnSp>
        <p:nvCxnSpPr>
          <p:cNvPr id="74" name="Straight Arrow Connector 73"/>
          <p:cNvCxnSpPr/>
          <p:nvPr/>
        </p:nvCxnSpPr>
        <p:spPr bwMode="auto">
          <a:xfrm>
            <a:off x="3382902" y="1194594"/>
            <a:ext cx="2752725" cy="102393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bwMode="auto">
          <a:xfrm>
            <a:off x="3319402" y="2345531"/>
            <a:ext cx="2816225" cy="96043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a:off x="3382902" y="3498056"/>
            <a:ext cx="2752725" cy="96043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bwMode="auto">
          <a:xfrm rot="10800000" flipV="1">
            <a:off x="3382902" y="2345531"/>
            <a:ext cx="2752725" cy="96043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bwMode="auto">
          <a:xfrm rot="10800000" flipV="1">
            <a:off x="3382902" y="3498056"/>
            <a:ext cx="2752725" cy="96043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bwMode="auto">
          <a:xfrm rot="10800000" flipV="1">
            <a:off x="3382902" y="4650581"/>
            <a:ext cx="2752725" cy="96043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bwMode="auto">
          <a:xfrm>
            <a:off x="4887852" y="2282031"/>
            <a:ext cx="1236663" cy="67945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0</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1</a:t>
            </a:r>
          </a:p>
        </p:txBody>
      </p:sp>
      <p:sp>
        <p:nvSpPr>
          <p:cNvPr id="98" name="Rectangle 97"/>
          <p:cNvSpPr/>
          <p:nvPr/>
        </p:nvSpPr>
        <p:spPr bwMode="auto">
          <a:xfrm>
            <a:off x="3574990" y="2282031"/>
            <a:ext cx="1236662" cy="67945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1</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2</a:t>
            </a:r>
          </a:p>
        </p:txBody>
      </p:sp>
      <p:sp>
        <p:nvSpPr>
          <p:cNvPr id="99" name="Rectangle 98"/>
          <p:cNvSpPr/>
          <p:nvPr/>
        </p:nvSpPr>
        <p:spPr bwMode="auto">
          <a:xfrm>
            <a:off x="3574990" y="3434556"/>
            <a:ext cx="1236662" cy="67945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2</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3</a:t>
            </a:r>
          </a:p>
        </p:txBody>
      </p:sp>
      <p:sp>
        <p:nvSpPr>
          <p:cNvPr id="70" name="Rectangle 69"/>
          <p:cNvSpPr/>
          <p:nvPr/>
        </p:nvSpPr>
        <p:spPr bwMode="auto">
          <a:xfrm>
            <a:off x="3574990" y="1066006"/>
            <a:ext cx="1236662" cy="67945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0</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P</a:t>
            </a:r>
            <a:r>
              <a:rPr lang="en-GB" b="1" baseline="-25000">
                <a:solidFill>
                  <a:schemeClr val="bg1"/>
                </a:solidFill>
                <a:latin typeface="Arial" charset="0"/>
                <a:ea typeface="ＭＳ Ｐゴシック" charset="0"/>
                <a:cs typeface="Arial" charset="0"/>
              </a:rPr>
              <a:t>1</a:t>
            </a:r>
          </a:p>
        </p:txBody>
      </p:sp>
      <p:sp>
        <p:nvSpPr>
          <p:cNvPr id="101" name="Rectangle 100"/>
          <p:cNvSpPr/>
          <p:nvPr/>
        </p:nvSpPr>
        <p:spPr bwMode="auto">
          <a:xfrm>
            <a:off x="4887852" y="3498056"/>
            <a:ext cx="1236663" cy="67945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FailMove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1</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Q</a:t>
            </a:r>
            <a:r>
              <a:rPr lang="en-GB" b="1" baseline="-25000">
                <a:solidFill>
                  <a:schemeClr val="bg1"/>
                </a:solidFill>
                <a:latin typeface="Arial" charset="0"/>
                <a:ea typeface="ＭＳ Ｐゴシック" charset="0"/>
                <a:cs typeface="Arial" charset="0"/>
              </a:rPr>
              <a:t>1</a:t>
            </a:r>
          </a:p>
        </p:txBody>
      </p:sp>
      <p:sp>
        <p:nvSpPr>
          <p:cNvPr id="106" name="Rectangle 105"/>
          <p:cNvSpPr/>
          <p:nvPr/>
        </p:nvSpPr>
        <p:spPr bwMode="auto">
          <a:xfrm>
            <a:off x="4887852" y="4650581"/>
            <a:ext cx="1236663" cy="67945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FailMove</a:t>
            </a:r>
          </a:p>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1</a:t>
            </a:r>
            <a:r>
              <a:rPr lang="en-GB" b="1">
                <a:solidFill>
                  <a:schemeClr val="bg1"/>
                </a:solidFill>
                <a:latin typeface="Arial" charset="0"/>
                <a:ea typeface="ＭＳ Ｐゴシック" charset="0"/>
                <a:cs typeface="Arial" charset="0"/>
              </a:rPr>
              <a:t> </a:t>
            </a:r>
            <a:r>
              <a:rPr lang="en-GB" b="1" baseline="-25000">
                <a:solidFill>
                  <a:schemeClr val="bg1"/>
                </a:solidFill>
                <a:latin typeface="Arial" charset="0"/>
                <a:ea typeface="ＭＳ Ｐゴシック" charset="0"/>
                <a:cs typeface="Arial" charset="0"/>
              </a:rPr>
              <a:t>to</a:t>
            </a:r>
            <a:r>
              <a:rPr lang="en-GB" b="1">
                <a:solidFill>
                  <a:schemeClr val="bg1"/>
                </a:solidFill>
                <a:latin typeface="Arial" charset="0"/>
                <a:ea typeface="ＭＳ Ｐゴシック" charset="0"/>
                <a:cs typeface="Arial" charset="0"/>
              </a:rPr>
              <a:t> Q</a:t>
            </a:r>
            <a:r>
              <a:rPr lang="en-GB" b="1" baseline="-25000">
                <a:solidFill>
                  <a:schemeClr val="bg1"/>
                </a:solidFill>
                <a:latin typeface="Arial" charset="0"/>
                <a:ea typeface="ＭＳ Ｐゴシック" charset="0"/>
                <a:cs typeface="Arial" charset="0"/>
              </a:rPr>
              <a:t>1</a:t>
            </a:r>
          </a:p>
        </p:txBody>
      </p:sp>
      <p:grpSp>
        <p:nvGrpSpPr>
          <p:cNvPr id="44063" name="Group 106"/>
          <p:cNvGrpSpPr>
            <a:grpSpLocks/>
          </p:cNvGrpSpPr>
          <p:nvPr/>
        </p:nvGrpSpPr>
        <p:grpSpPr bwMode="auto">
          <a:xfrm>
            <a:off x="1077852" y="1834356"/>
            <a:ext cx="2273300" cy="1087438"/>
            <a:chOff x="1285852" y="357415"/>
            <a:chExt cx="2535696" cy="1213500"/>
          </a:xfrm>
        </p:grpSpPr>
        <p:sp>
          <p:nvSpPr>
            <p:cNvPr id="108" name="Rectangle 107"/>
            <p:cNvSpPr/>
            <p:nvPr/>
          </p:nvSpPr>
          <p:spPr>
            <a:xfrm>
              <a:off x="1285852" y="357415"/>
              <a:ext cx="2356852" cy="1213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09" name="Teardrop 108"/>
            <p:cNvSpPr/>
            <p:nvPr/>
          </p:nvSpPr>
          <p:spPr>
            <a:xfrm rot="2891724">
              <a:off x="2185328" y="768469"/>
              <a:ext cx="260416" cy="260299"/>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10" name="Teardrop 109"/>
            <p:cNvSpPr/>
            <p:nvPr/>
          </p:nvSpPr>
          <p:spPr>
            <a:xfrm rot="2891724">
              <a:off x="1756810" y="768469"/>
              <a:ext cx="260416" cy="260299"/>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104" name="TextBox 110"/>
            <p:cNvSpPr txBox="1">
              <a:spLocks noChangeArrowheads="1"/>
            </p:cNvSpPr>
            <p:nvPr/>
          </p:nvSpPr>
          <p:spPr bwMode="auto">
            <a:xfrm>
              <a:off x="2195405" y="1024249"/>
              <a:ext cx="1626143"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sp>
          <p:nvSpPr>
            <p:cNvPr id="44105" name="TextBox 111"/>
            <p:cNvSpPr txBox="1">
              <a:spLocks noChangeArrowheads="1"/>
            </p:cNvSpPr>
            <p:nvPr/>
          </p:nvSpPr>
          <p:spPr bwMode="auto">
            <a:xfrm>
              <a:off x="1766777" y="1024249"/>
              <a:ext cx="1626143"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4064" name="Group 112"/>
          <p:cNvGrpSpPr>
            <a:grpSpLocks/>
          </p:cNvGrpSpPr>
          <p:nvPr/>
        </p:nvGrpSpPr>
        <p:grpSpPr bwMode="auto">
          <a:xfrm>
            <a:off x="1077852" y="2986881"/>
            <a:ext cx="2112963" cy="1087438"/>
            <a:chOff x="1285852" y="357663"/>
            <a:chExt cx="2357624" cy="1213500"/>
          </a:xfrm>
        </p:grpSpPr>
        <p:sp>
          <p:nvSpPr>
            <p:cNvPr id="121" name="Rectangle 120"/>
            <p:cNvSpPr/>
            <p:nvPr/>
          </p:nvSpPr>
          <p:spPr>
            <a:xfrm>
              <a:off x="1285852" y="357663"/>
              <a:ext cx="2357624" cy="1213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22" name="Teardrop 121"/>
            <p:cNvSpPr/>
            <p:nvPr/>
          </p:nvSpPr>
          <p:spPr>
            <a:xfrm rot="2891724">
              <a:off x="2614324" y="768674"/>
              <a:ext cx="260416" cy="260384"/>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23" name="Teardrop 122"/>
            <p:cNvSpPr/>
            <p:nvPr/>
          </p:nvSpPr>
          <p:spPr>
            <a:xfrm rot="2891724">
              <a:off x="2185665" y="768674"/>
              <a:ext cx="260416" cy="260384"/>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099" name="TextBox 126"/>
            <p:cNvSpPr txBox="1">
              <a:spLocks noChangeArrowheads="1"/>
            </p:cNvSpPr>
            <p:nvPr/>
          </p:nvSpPr>
          <p:spPr bwMode="auto">
            <a:xfrm>
              <a:off x="2624033" y="1024250"/>
              <a:ext cx="702376"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3</a:t>
              </a:r>
              <a:endParaRPr lang="en-GB" sz="1800">
                <a:solidFill>
                  <a:schemeClr val="bg1"/>
                </a:solidFill>
                <a:latin typeface="Calibri" charset="0"/>
              </a:endParaRPr>
            </a:p>
          </p:txBody>
        </p:sp>
        <p:sp>
          <p:nvSpPr>
            <p:cNvPr id="44100" name="TextBox 127"/>
            <p:cNvSpPr txBox="1">
              <a:spLocks noChangeArrowheads="1"/>
            </p:cNvSpPr>
            <p:nvPr/>
          </p:nvSpPr>
          <p:spPr bwMode="auto">
            <a:xfrm>
              <a:off x="2195405" y="1024250"/>
              <a:ext cx="702376"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grpSp>
      <p:grpSp>
        <p:nvGrpSpPr>
          <p:cNvPr id="44065" name="Group 134"/>
          <p:cNvGrpSpPr>
            <a:grpSpLocks/>
          </p:cNvGrpSpPr>
          <p:nvPr/>
        </p:nvGrpSpPr>
        <p:grpSpPr bwMode="auto">
          <a:xfrm>
            <a:off x="1077852" y="4139406"/>
            <a:ext cx="2112963" cy="1087438"/>
            <a:chOff x="1285852" y="357911"/>
            <a:chExt cx="2357624" cy="1213500"/>
          </a:xfrm>
        </p:grpSpPr>
        <p:sp>
          <p:nvSpPr>
            <p:cNvPr id="137" name="Rectangle 136"/>
            <p:cNvSpPr/>
            <p:nvPr/>
          </p:nvSpPr>
          <p:spPr>
            <a:xfrm>
              <a:off x="1285852" y="357911"/>
              <a:ext cx="2357624" cy="1213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095" name="TextBox 142"/>
            <p:cNvSpPr txBox="1">
              <a:spLocks noChangeArrowheads="1"/>
            </p:cNvSpPr>
            <p:nvPr/>
          </p:nvSpPr>
          <p:spPr bwMode="auto">
            <a:xfrm>
              <a:off x="1981092" y="1024249"/>
              <a:ext cx="750155"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Q</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4066" name="Group 143"/>
          <p:cNvGrpSpPr>
            <a:grpSpLocks/>
          </p:cNvGrpSpPr>
          <p:nvPr/>
        </p:nvGrpSpPr>
        <p:grpSpPr bwMode="auto">
          <a:xfrm>
            <a:off x="6327715" y="1770856"/>
            <a:ext cx="2112962" cy="1087438"/>
            <a:chOff x="1285684" y="357991"/>
            <a:chExt cx="2357622" cy="1213500"/>
          </a:xfrm>
        </p:grpSpPr>
        <p:sp>
          <p:nvSpPr>
            <p:cNvPr id="148" name="Rectangle 147"/>
            <p:cNvSpPr/>
            <p:nvPr/>
          </p:nvSpPr>
          <p:spPr>
            <a:xfrm>
              <a:off x="1285684" y="357991"/>
              <a:ext cx="2357622" cy="1213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49" name="Teardrop 148"/>
            <p:cNvSpPr/>
            <p:nvPr/>
          </p:nvSpPr>
          <p:spPr>
            <a:xfrm rot="2891724">
              <a:off x="1756837" y="769003"/>
              <a:ext cx="260416" cy="260383"/>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53" name="Teardrop 152"/>
            <p:cNvSpPr/>
            <p:nvPr/>
          </p:nvSpPr>
          <p:spPr>
            <a:xfrm rot="2891724">
              <a:off x="1328179" y="769003"/>
              <a:ext cx="260416" cy="260383"/>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092" name="TextBox 153"/>
            <p:cNvSpPr txBox="1">
              <a:spLocks noChangeArrowheads="1"/>
            </p:cNvSpPr>
            <p:nvPr/>
          </p:nvSpPr>
          <p:spPr bwMode="auto">
            <a:xfrm>
              <a:off x="1357290" y="1024250"/>
              <a:ext cx="1058180"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0</a:t>
              </a:r>
              <a:endParaRPr lang="en-GB" sz="1800">
                <a:solidFill>
                  <a:schemeClr val="bg1"/>
                </a:solidFill>
                <a:latin typeface="Calibri" charset="0"/>
              </a:endParaRPr>
            </a:p>
          </p:txBody>
        </p:sp>
        <p:sp>
          <p:nvSpPr>
            <p:cNvPr id="44093" name="TextBox 157"/>
            <p:cNvSpPr txBox="1">
              <a:spLocks noChangeArrowheads="1"/>
            </p:cNvSpPr>
            <p:nvPr/>
          </p:nvSpPr>
          <p:spPr bwMode="auto">
            <a:xfrm>
              <a:off x="1766777" y="1024250"/>
              <a:ext cx="1058180"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4067" name="Group 159"/>
          <p:cNvGrpSpPr>
            <a:grpSpLocks/>
          </p:cNvGrpSpPr>
          <p:nvPr/>
        </p:nvGrpSpPr>
        <p:grpSpPr bwMode="auto">
          <a:xfrm>
            <a:off x="6327715" y="2921794"/>
            <a:ext cx="2112962" cy="1089025"/>
            <a:chOff x="1285684" y="356469"/>
            <a:chExt cx="2357622" cy="1215271"/>
          </a:xfrm>
        </p:grpSpPr>
        <p:sp>
          <p:nvSpPr>
            <p:cNvPr id="161" name="Rectangle 160"/>
            <p:cNvSpPr/>
            <p:nvPr/>
          </p:nvSpPr>
          <p:spPr>
            <a:xfrm>
              <a:off x="1285684" y="356469"/>
              <a:ext cx="2357622" cy="121527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2" name="Teardrop 161"/>
            <p:cNvSpPr/>
            <p:nvPr/>
          </p:nvSpPr>
          <p:spPr>
            <a:xfrm rot="2891724">
              <a:off x="1971168" y="767479"/>
              <a:ext cx="260415" cy="260384"/>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3" name="Teardrop 162"/>
            <p:cNvSpPr/>
            <p:nvPr/>
          </p:nvSpPr>
          <p:spPr>
            <a:xfrm rot="2891724">
              <a:off x="1756838" y="767480"/>
              <a:ext cx="260415" cy="260383"/>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087" name="TextBox 163"/>
            <p:cNvSpPr txBox="1">
              <a:spLocks noChangeArrowheads="1"/>
            </p:cNvSpPr>
            <p:nvPr/>
          </p:nvSpPr>
          <p:spPr bwMode="auto">
            <a:xfrm>
              <a:off x="1958650" y="1024249"/>
              <a:ext cx="696261"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Q</a:t>
              </a:r>
              <a:r>
                <a:rPr lang="en-GB" sz="1800" baseline="-25000">
                  <a:solidFill>
                    <a:schemeClr val="bg1"/>
                  </a:solidFill>
                  <a:latin typeface="Calibri" charset="0"/>
                </a:rPr>
                <a:t>1</a:t>
              </a:r>
              <a:endParaRPr lang="en-GB" sz="1800">
                <a:solidFill>
                  <a:schemeClr val="bg1"/>
                </a:solidFill>
                <a:latin typeface="Calibri" charset="0"/>
              </a:endParaRPr>
            </a:p>
          </p:txBody>
        </p:sp>
        <p:sp>
          <p:nvSpPr>
            <p:cNvPr id="44088" name="TextBox 164"/>
            <p:cNvSpPr txBox="1">
              <a:spLocks noChangeArrowheads="1"/>
            </p:cNvSpPr>
            <p:nvPr/>
          </p:nvSpPr>
          <p:spPr bwMode="auto">
            <a:xfrm>
              <a:off x="1766776" y="1024249"/>
              <a:ext cx="648525"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endParaRPr lang="en-GB" sz="1800">
                <a:solidFill>
                  <a:schemeClr val="bg1"/>
                </a:solidFill>
                <a:latin typeface="Calibri" charset="0"/>
              </a:endParaRPr>
            </a:p>
          </p:txBody>
        </p:sp>
      </p:grpSp>
      <p:grpSp>
        <p:nvGrpSpPr>
          <p:cNvPr id="44068" name="Group 165"/>
          <p:cNvGrpSpPr>
            <a:grpSpLocks/>
          </p:cNvGrpSpPr>
          <p:nvPr/>
        </p:nvGrpSpPr>
        <p:grpSpPr bwMode="auto">
          <a:xfrm>
            <a:off x="6327715" y="4074319"/>
            <a:ext cx="2112962" cy="1089025"/>
            <a:chOff x="1285684" y="356716"/>
            <a:chExt cx="2357622" cy="1215271"/>
          </a:xfrm>
        </p:grpSpPr>
        <p:sp>
          <p:nvSpPr>
            <p:cNvPr id="167" name="Rectangle 166"/>
            <p:cNvSpPr/>
            <p:nvPr/>
          </p:nvSpPr>
          <p:spPr>
            <a:xfrm>
              <a:off x="1285684" y="356716"/>
              <a:ext cx="2357622" cy="121527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69" name="Teardrop 168"/>
            <p:cNvSpPr/>
            <p:nvPr/>
          </p:nvSpPr>
          <p:spPr>
            <a:xfrm rot="2891724">
              <a:off x="2185497" y="767727"/>
              <a:ext cx="260415" cy="260383"/>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082" name="TextBox 169"/>
            <p:cNvSpPr txBox="1">
              <a:spLocks noChangeArrowheads="1"/>
            </p:cNvSpPr>
            <p:nvPr/>
          </p:nvSpPr>
          <p:spPr bwMode="auto">
            <a:xfrm>
              <a:off x="2624032" y="1024250"/>
              <a:ext cx="711063"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3</a:t>
              </a:r>
              <a:endParaRPr lang="en-GB" sz="1800">
                <a:solidFill>
                  <a:schemeClr val="bg1"/>
                </a:solidFill>
                <a:latin typeface="Calibri" charset="0"/>
              </a:endParaRPr>
            </a:p>
          </p:txBody>
        </p:sp>
        <p:sp>
          <p:nvSpPr>
            <p:cNvPr id="44083" name="TextBox 170"/>
            <p:cNvSpPr txBox="1">
              <a:spLocks noChangeArrowheads="1"/>
            </p:cNvSpPr>
            <p:nvPr/>
          </p:nvSpPr>
          <p:spPr bwMode="auto">
            <a:xfrm>
              <a:off x="2195406" y="1024250"/>
              <a:ext cx="544528" cy="41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endParaRPr lang="en-GB" sz="1800">
                <a:solidFill>
                  <a:schemeClr val="bg1"/>
                </a:solidFill>
                <a:latin typeface="Calibri" charset="0"/>
              </a:endParaRPr>
            </a:p>
          </p:txBody>
        </p:sp>
      </p:grpSp>
      <p:sp>
        <p:nvSpPr>
          <p:cNvPr id="77" name="Teardrop 76"/>
          <p:cNvSpPr/>
          <p:nvPr/>
        </p:nvSpPr>
        <p:spPr bwMode="auto">
          <a:xfrm rot="8291724">
            <a:off x="7080190" y="1818481"/>
            <a:ext cx="233362" cy="233363"/>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80" name="Teardrop 79"/>
          <p:cNvSpPr/>
          <p:nvPr/>
        </p:nvSpPr>
        <p:spPr bwMode="auto">
          <a:xfrm rot="8291724">
            <a:off x="7272277" y="3280569"/>
            <a:ext cx="233363" cy="23336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81" name="Teardrop 80"/>
          <p:cNvSpPr/>
          <p:nvPr/>
        </p:nvSpPr>
        <p:spPr bwMode="auto">
          <a:xfrm rot="8291724">
            <a:off x="7373877" y="4920456"/>
            <a:ext cx="233363" cy="233363"/>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82" name="Teardrop 81"/>
          <p:cNvSpPr/>
          <p:nvPr/>
        </p:nvSpPr>
        <p:spPr bwMode="auto">
          <a:xfrm rot="2891724">
            <a:off x="6952396" y="4441825"/>
            <a:ext cx="233362" cy="2349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84" name="Teardrop 83"/>
          <p:cNvSpPr/>
          <p:nvPr/>
        </p:nvSpPr>
        <p:spPr bwMode="auto">
          <a:xfrm rot="2891724">
            <a:off x="1701739" y="4507707"/>
            <a:ext cx="233363" cy="23336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87" name="Teardrop 86"/>
          <p:cNvSpPr/>
          <p:nvPr/>
        </p:nvSpPr>
        <p:spPr bwMode="auto">
          <a:xfrm rot="8291724">
            <a:off x="2022415" y="4496594"/>
            <a:ext cx="233362" cy="2349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88" name="Teardrop 87"/>
          <p:cNvSpPr/>
          <p:nvPr/>
        </p:nvSpPr>
        <p:spPr bwMode="auto">
          <a:xfrm rot="8291724">
            <a:off x="2022415" y="3034506"/>
            <a:ext cx="233362" cy="233363"/>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90" name="Teardrop 89"/>
          <p:cNvSpPr/>
          <p:nvPr/>
        </p:nvSpPr>
        <p:spPr bwMode="auto">
          <a:xfrm rot="8291724">
            <a:off x="2012890" y="1881981"/>
            <a:ext cx="233362" cy="233363"/>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91" name="Teardrop 90"/>
          <p:cNvSpPr/>
          <p:nvPr/>
        </p:nvSpPr>
        <p:spPr bwMode="auto">
          <a:xfrm rot="8291724">
            <a:off x="2022415" y="719931"/>
            <a:ext cx="233362" cy="233363"/>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92" name="Teardrop 91"/>
          <p:cNvSpPr/>
          <p:nvPr/>
        </p:nvSpPr>
        <p:spPr bwMode="auto">
          <a:xfrm rot="2891724">
            <a:off x="7527865" y="4442619"/>
            <a:ext cx="233362" cy="233362"/>
          </a:xfrm>
          <a:prstGeom prst="teardrop">
            <a:avLst>
              <a:gd name="adj" fmla="val 113333"/>
            </a:avLst>
          </a:prstGeom>
          <a:solidFill>
            <a:schemeClr val="accent5">
              <a:lumMod val="40000"/>
              <a:lumOff val="60000"/>
              <a:alpha val="5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44079" name="TextBox 93"/>
          <p:cNvSpPr txBox="1">
            <a:spLocks noChangeArrowheads="1"/>
          </p:cNvSpPr>
          <p:nvPr/>
        </p:nvSpPr>
        <p:spPr bwMode="auto">
          <a:xfrm>
            <a:off x="6792852" y="4720431"/>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Q</a:t>
            </a:r>
            <a:r>
              <a:rPr lang="en-GB" sz="1800" baseline="-25000">
                <a:solidFill>
                  <a:schemeClr val="bg1"/>
                </a:solidFill>
                <a:latin typeface="Calibri" charset="0"/>
              </a:rPr>
              <a:t>1</a:t>
            </a:r>
            <a:endParaRPr lang="en-GB" sz="1800">
              <a:solidFill>
                <a:schemeClr val="bg1"/>
              </a:solidFill>
              <a:latin typeface="Calibri" charset="0"/>
            </a:endParaRPr>
          </a:p>
        </p:txBody>
      </p:sp>
    </p:spTree>
    <p:extLst>
      <p:ext uri="{BB962C8B-B14F-4D97-AF65-F5344CB8AC3E}">
        <p14:creationId xmlns:p14="http://schemas.microsoft.com/office/powerpoint/2010/main" val="15112321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Extrapolation Algorithms</a:t>
            </a:r>
            <a:endParaRPr lang="en-US" dirty="0"/>
          </a:p>
        </p:txBody>
      </p:sp>
      <p:sp>
        <p:nvSpPr>
          <p:cNvPr id="5" name="Content Placeholder 4"/>
          <p:cNvSpPr>
            <a:spLocks noGrp="1"/>
          </p:cNvSpPr>
          <p:nvPr>
            <p:ph sz="quarter" idx="1"/>
          </p:nvPr>
        </p:nvSpPr>
        <p:spPr/>
        <p:txBody>
          <a:bodyPr/>
          <a:lstStyle/>
          <a:p>
            <a:r>
              <a:rPr lang="en-US" dirty="0" smtClean="0"/>
              <a:t>Because we “see” the historic events of remote clients, can we predict further ahead (i.e. in to their future!)</a:t>
            </a:r>
          </a:p>
          <a:p>
            <a:r>
              <a:rPr lang="en-US" dirty="0"/>
              <a:t>This is most commonly done for position and velocity, in which case it is known as </a:t>
            </a:r>
            <a:r>
              <a:rPr lang="en-US" i="1" dirty="0"/>
              <a:t>dead-reckoning</a:t>
            </a:r>
            <a:r>
              <a:rPr lang="en-GB" dirty="0"/>
              <a:t> </a:t>
            </a:r>
            <a:endParaRPr lang="en-GB" dirty="0" smtClean="0"/>
          </a:p>
          <a:p>
            <a:r>
              <a:rPr lang="en-GB" dirty="0" smtClean="0"/>
              <a:t>You know the position and velocity at a previous time, so where should it be now?</a:t>
            </a:r>
          </a:p>
          <a:p>
            <a:r>
              <a:rPr lang="en-GB" dirty="0" smtClean="0"/>
              <a:t>Two requirements:</a:t>
            </a:r>
          </a:p>
          <a:p>
            <a:pPr lvl="1"/>
            <a:r>
              <a:rPr lang="en-GB" dirty="0" smtClean="0"/>
              <a:t>Extrapolation algorithm: how to predict?</a:t>
            </a:r>
          </a:p>
          <a:p>
            <a:pPr lvl="1"/>
            <a:r>
              <a:rPr lang="en-GB" dirty="0" smtClean="0"/>
              <a:t>Convergence algorithm: what if you got it wrong?</a:t>
            </a:r>
          </a:p>
          <a:p>
            <a:endParaRPr lang="en-US" dirty="0" smtClean="0"/>
          </a:p>
          <a:p>
            <a:endParaRPr lang="en-US" dirty="0"/>
          </a:p>
        </p:txBody>
      </p:sp>
    </p:spTree>
    <p:extLst>
      <p:ext uri="{BB962C8B-B14F-4D97-AF65-F5344CB8AC3E}">
        <p14:creationId xmlns:p14="http://schemas.microsoft.com/office/powerpoint/2010/main" val="226176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 Reckoning: Extrapolation</a:t>
            </a:r>
            <a:endParaRPr lang="en-US" dirty="0"/>
          </a:p>
        </p:txBody>
      </p:sp>
      <p:sp>
        <p:nvSpPr>
          <p:cNvPr id="3" name="Content Placeholder 2"/>
          <p:cNvSpPr>
            <a:spLocks noGrp="1"/>
          </p:cNvSpPr>
          <p:nvPr>
            <p:ph sz="quarter" idx="1"/>
          </p:nvPr>
        </p:nvSpPr>
        <p:spPr/>
        <p:txBody>
          <a:bodyPr/>
          <a:lstStyle/>
          <a:p>
            <a:r>
              <a:rPr lang="en-US" dirty="0"/>
              <a:t>1</a:t>
            </a:r>
            <a:r>
              <a:rPr lang="en-US" baseline="30000" dirty="0"/>
              <a:t>st</a:t>
            </a:r>
            <a:r>
              <a:rPr lang="en-US" dirty="0"/>
              <a:t> order </a:t>
            </a:r>
            <a:r>
              <a:rPr lang="en-US" dirty="0" smtClean="0"/>
              <a:t>model</a:t>
            </a:r>
            <a:endParaRPr lang="en-GB" dirty="0" smtClean="0"/>
          </a:p>
          <a:p>
            <a:endParaRPr lang="en-GB" dirty="0"/>
          </a:p>
          <a:p>
            <a:endParaRPr lang="en-GB" dirty="0"/>
          </a:p>
          <a:p>
            <a:r>
              <a:rPr lang="en-US" dirty="0"/>
              <a:t>2</a:t>
            </a:r>
            <a:r>
              <a:rPr lang="en-US" baseline="30000" dirty="0"/>
              <a:t>nd</a:t>
            </a:r>
            <a:r>
              <a:rPr lang="en-US" dirty="0"/>
              <a:t> order model</a:t>
            </a:r>
            <a:r>
              <a:rPr lang="en-GB" dirty="0"/>
              <a:t> </a:t>
            </a:r>
            <a:endParaRPr lang="en-GB" dirty="0" smtClean="0"/>
          </a:p>
          <a:p>
            <a:endParaRPr lang="en-GB" dirty="0"/>
          </a:p>
          <a:p>
            <a:endParaRPr lang="en-GB" dirty="0"/>
          </a:p>
          <a:p>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9000" contrast="9000"/>
                    </a14:imgEffect>
                  </a14:imgLayer>
                </a14:imgProps>
              </a:ext>
            </a:extLst>
          </a:blip>
          <a:srcRect r="66501" b="30255"/>
          <a:stretch/>
        </p:blipFill>
        <p:spPr>
          <a:xfrm>
            <a:off x="1835696" y="2149827"/>
            <a:ext cx="4592893" cy="703109"/>
          </a:xfrm>
          <a:prstGeom prst="rect">
            <a:avLst/>
          </a:prstGeom>
        </p:spPr>
      </p:pic>
      <p:pic>
        <p:nvPicPr>
          <p:cNvPr id="5" name="Picture 4"/>
          <p:cNvPicPr>
            <a:picLocks noChangeAspect="1"/>
          </p:cNvPicPr>
          <p:nvPr/>
        </p:nvPicPr>
        <p:blipFill rotWithShape="1">
          <a:blip r:embed="rId4"/>
          <a:srcRect t="13155" r="46129" b="1000"/>
          <a:stretch/>
        </p:blipFill>
        <p:spPr>
          <a:xfrm>
            <a:off x="1835696" y="3645024"/>
            <a:ext cx="6679871" cy="1440160"/>
          </a:xfrm>
          <a:prstGeom prst="rect">
            <a:avLst/>
          </a:prstGeom>
        </p:spPr>
      </p:pic>
    </p:spTree>
    <p:extLst>
      <p:ext uri="{BB962C8B-B14F-4D97-AF65-F5344CB8AC3E}">
        <p14:creationId xmlns:p14="http://schemas.microsoft.com/office/powerpoint/2010/main" val="119057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Send Updates</a:t>
            </a:r>
            <a:endParaRPr lang="en-US" dirty="0"/>
          </a:p>
        </p:txBody>
      </p:sp>
      <p:sp>
        <p:nvSpPr>
          <p:cNvPr id="3" name="Content Placeholder 2"/>
          <p:cNvSpPr>
            <a:spLocks noGrp="1"/>
          </p:cNvSpPr>
          <p:nvPr>
            <p:ph sz="quarter" idx="1"/>
          </p:nvPr>
        </p:nvSpPr>
        <p:spPr/>
        <p:txBody>
          <a:bodyPr/>
          <a:lstStyle/>
          <a:p>
            <a:r>
              <a:rPr lang="en-US" dirty="0" smtClean="0"/>
              <a:t>Note that if this extrapolation is true you never need to send another event!</a:t>
            </a:r>
          </a:p>
          <a:p>
            <a:r>
              <a:rPr lang="en-US" dirty="0" smtClean="0"/>
              <a:t>It will be wrong (diverge) if acceleration changes</a:t>
            </a:r>
          </a:p>
          <a:p>
            <a:r>
              <a:rPr lang="en-US" dirty="0" smtClean="0"/>
              <a:t>BUT you can wait until it diverges a little bit before sending events</a:t>
            </a:r>
          </a:p>
          <a:p>
            <a:r>
              <a:rPr lang="en-US" dirty="0" smtClean="0"/>
              <a:t>The sender can calculate the results as if others were interpolating (a ghost), and send an update when the ghost and real position diverge</a:t>
            </a:r>
            <a:endParaRPr lang="en-US" dirty="0"/>
          </a:p>
        </p:txBody>
      </p:sp>
    </p:spTree>
    <p:extLst>
      <p:ext uri="{BB962C8B-B14F-4D97-AF65-F5344CB8AC3E}">
        <p14:creationId xmlns:p14="http://schemas.microsoft.com/office/powerpoint/2010/main" val="17917385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228600" y="1524000"/>
            <a:ext cx="1836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1</a:t>
            </a:r>
            <a:r>
              <a:rPr lang="en-GB" sz="2000" baseline="30000">
                <a:solidFill>
                  <a:schemeClr val="bg1"/>
                </a:solidFill>
                <a:latin typeface="Calibri" charset="0"/>
              </a:rPr>
              <a:t>st</a:t>
            </a:r>
            <a:r>
              <a:rPr lang="en-GB" sz="2000">
                <a:solidFill>
                  <a:schemeClr val="bg1"/>
                </a:solidFill>
                <a:latin typeface="Calibri" charset="0"/>
              </a:rPr>
              <a:t> Order Model</a:t>
            </a:r>
          </a:p>
        </p:txBody>
      </p:sp>
      <p:grpSp>
        <p:nvGrpSpPr>
          <p:cNvPr id="49155" name="Group 70"/>
          <p:cNvGrpSpPr>
            <a:grpSpLocks/>
          </p:cNvGrpSpPr>
          <p:nvPr/>
        </p:nvGrpSpPr>
        <p:grpSpPr bwMode="auto">
          <a:xfrm>
            <a:off x="228600" y="2249488"/>
            <a:ext cx="4114800" cy="3048000"/>
            <a:chOff x="1104900" y="1863725"/>
            <a:chExt cx="2643188" cy="1893888"/>
          </a:xfrm>
        </p:grpSpPr>
        <p:sp>
          <p:nvSpPr>
            <p:cNvPr id="40" name="Freeform 39"/>
            <p:cNvSpPr/>
            <p:nvPr/>
          </p:nvSpPr>
          <p:spPr>
            <a:xfrm>
              <a:off x="1176282" y="1863725"/>
              <a:ext cx="2571806" cy="1857391"/>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240" h="2047842">
                  <a:moveTo>
                    <a:pt x="0" y="1403380"/>
                  </a:moveTo>
                  <a:cubicBezTo>
                    <a:pt x="4344" y="1098464"/>
                    <a:pt x="22352" y="783620"/>
                    <a:pt x="207264" y="574324"/>
                  </a:cubicBezTo>
                  <a:cubicBezTo>
                    <a:pt x="392176" y="365028"/>
                    <a:pt x="932850" y="0"/>
                    <a:pt x="1109472" y="147604"/>
                  </a:cubicBezTo>
                  <a:cubicBezTo>
                    <a:pt x="1286094" y="295208"/>
                    <a:pt x="1348278" y="1155150"/>
                    <a:pt x="1266998" y="1459950"/>
                  </a:cubicBezTo>
                  <a:cubicBezTo>
                    <a:pt x="1159302" y="1693630"/>
                    <a:pt x="514635" y="1904966"/>
                    <a:pt x="621792" y="1976404"/>
                  </a:cubicBezTo>
                  <a:cubicBezTo>
                    <a:pt x="728949" y="2047842"/>
                    <a:pt x="1585634" y="1975504"/>
                    <a:pt x="1909940" y="1888578"/>
                  </a:cubicBezTo>
                  <a:cubicBezTo>
                    <a:pt x="2234246" y="1801652"/>
                    <a:pt x="2395728" y="1567972"/>
                    <a:pt x="2474976" y="1464340"/>
                  </a:cubicBezTo>
                  <a:cubicBezTo>
                    <a:pt x="2554224" y="1360708"/>
                    <a:pt x="2574544" y="1005108"/>
                    <a:pt x="2609088" y="805972"/>
                  </a:cubicBezTo>
                  <a:cubicBezTo>
                    <a:pt x="2643632" y="606836"/>
                    <a:pt x="2657856" y="448340"/>
                    <a:pt x="2682240" y="269524"/>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49160" name="Group 40"/>
            <p:cNvGrpSpPr>
              <a:grpSpLocks/>
            </p:cNvGrpSpPr>
            <p:nvPr/>
          </p:nvGrpSpPr>
          <p:grpSpPr bwMode="auto">
            <a:xfrm>
              <a:off x="1104900" y="2720975"/>
              <a:ext cx="142875" cy="500063"/>
              <a:chOff x="500034" y="1428737"/>
              <a:chExt cx="142876" cy="500065"/>
            </a:xfrm>
          </p:grpSpPr>
          <p:cxnSp>
            <p:nvCxnSpPr>
              <p:cNvPr id="42" name="Straight Arrow Connector 41"/>
              <p:cNvCxnSpPr/>
              <p:nvPr/>
            </p:nvCxnSpPr>
            <p:spPr>
              <a:xfrm rot="5400000" flipH="1" flipV="1">
                <a:off x="356873" y="1643211"/>
                <a:ext cx="42908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00034" y="1785746"/>
                <a:ext cx="142766" cy="143029"/>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1" name="Group 43"/>
            <p:cNvGrpSpPr>
              <a:grpSpLocks/>
            </p:cNvGrpSpPr>
            <p:nvPr/>
          </p:nvGrpSpPr>
          <p:grpSpPr bwMode="auto">
            <a:xfrm rot="2580000">
              <a:off x="1398588" y="2024063"/>
              <a:ext cx="142875" cy="500062"/>
              <a:chOff x="500034" y="1428737"/>
              <a:chExt cx="142876" cy="500065"/>
            </a:xfrm>
          </p:grpSpPr>
          <p:cxnSp>
            <p:nvCxnSpPr>
              <p:cNvPr id="45" name="Straight Arrow Connector 44"/>
              <p:cNvCxnSpPr/>
              <p:nvPr/>
            </p:nvCxnSpPr>
            <p:spPr>
              <a:xfrm rot="5400000" flipH="1" flipV="1">
                <a:off x="356338" y="1643524"/>
                <a:ext cx="42908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98657" y="1785688"/>
                <a:ext cx="142766" cy="142042"/>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2" name="Group 46"/>
            <p:cNvGrpSpPr>
              <a:grpSpLocks/>
            </p:cNvGrpSpPr>
            <p:nvPr/>
          </p:nvGrpSpPr>
          <p:grpSpPr bwMode="auto">
            <a:xfrm rot="4800000">
              <a:off x="2077244" y="1712119"/>
              <a:ext cx="142875" cy="500063"/>
              <a:chOff x="500034" y="1428737"/>
              <a:chExt cx="142876" cy="500065"/>
            </a:xfrm>
          </p:grpSpPr>
          <p:cxnSp>
            <p:nvCxnSpPr>
              <p:cNvPr id="48" name="Straight Arrow Connector 47"/>
              <p:cNvCxnSpPr/>
              <p:nvPr/>
            </p:nvCxnSpPr>
            <p:spPr>
              <a:xfrm rot="5400000" flipH="1" flipV="1">
                <a:off x="355237" y="1642310"/>
                <a:ext cx="42931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98467" y="1784771"/>
                <a:ext cx="143029" cy="142765"/>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3" name="Group 49"/>
            <p:cNvGrpSpPr>
              <a:grpSpLocks/>
            </p:cNvGrpSpPr>
            <p:nvPr/>
          </p:nvGrpSpPr>
          <p:grpSpPr bwMode="auto">
            <a:xfrm rot="10380000">
              <a:off x="2333625" y="2227263"/>
              <a:ext cx="142875" cy="500062"/>
              <a:chOff x="500034" y="1428737"/>
              <a:chExt cx="142876" cy="500065"/>
            </a:xfrm>
          </p:grpSpPr>
          <p:cxnSp>
            <p:nvCxnSpPr>
              <p:cNvPr id="51" name="Straight Arrow Connector 50"/>
              <p:cNvCxnSpPr/>
              <p:nvPr/>
            </p:nvCxnSpPr>
            <p:spPr>
              <a:xfrm rot="5400000" flipH="1" flipV="1">
                <a:off x="358964" y="1642210"/>
                <a:ext cx="428100"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501041" y="1785787"/>
                <a:ext cx="142766" cy="143028"/>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4" name="Group 52"/>
            <p:cNvGrpSpPr>
              <a:grpSpLocks/>
            </p:cNvGrpSpPr>
            <p:nvPr/>
          </p:nvGrpSpPr>
          <p:grpSpPr bwMode="auto">
            <a:xfrm rot="-10320000">
              <a:off x="2327275" y="2943225"/>
              <a:ext cx="142875" cy="500063"/>
              <a:chOff x="500034" y="1428737"/>
              <a:chExt cx="142876" cy="500065"/>
            </a:xfrm>
          </p:grpSpPr>
          <p:cxnSp>
            <p:nvCxnSpPr>
              <p:cNvPr id="54" name="Straight Arrow Connector 53"/>
              <p:cNvCxnSpPr/>
              <p:nvPr/>
            </p:nvCxnSpPr>
            <p:spPr>
              <a:xfrm rot="5400000" flipH="1" flipV="1">
                <a:off x="358694" y="1643031"/>
                <a:ext cx="42908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01860" y="1784676"/>
                <a:ext cx="142766" cy="142042"/>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5" name="Group 55"/>
            <p:cNvGrpSpPr>
              <a:grpSpLocks/>
            </p:cNvGrpSpPr>
            <p:nvPr/>
          </p:nvGrpSpPr>
          <p:grpSpPr bwMode="auto">
            <a:xfrm rot="-7200000">
              <a:off x="1856581" y="3269457"/>
              <a:ext cx="142875" cy="500062"/>
              <a:chOff x="500034" y="1428737"/>
              <a:chExt cx="142876" cy="500065"/>
            </a:xfrm>
          </p:grpSpPr>
          <p:cxnSp>
            <p:nvCxnSpPr>
              <p:cNvPr id="57" name="Straight Arrow Connector 56"/>
              <p:cNvCxnSpPr/>
              <p:nvPr/>
            </p:nvCxnSpPr>
            <p:spPr>
              <a:xfrm rot="5400000" flipH="1" flipV="1">
                <a:off x="357830" y="1642359"/>
                <a:ext cx="428297"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02665" y="1784243"/>
                <a:ext cx="143029" cy="142766"/>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6" name="Group 58"/>
            <p:cNvGrpSpPr>
              <a:grpSpLocks/>
            </p:cNvGrpSpPr>
            <p:nvPr/>
          </p:nvGrpSpPr>
          <p:grpSpPr bwMode="auto">
            <a:xfrm rot="5280000">
              <a:off x="2283619" y="3436144"/>
              <a:ext cx="142875" cy="500063"/>
              <a:chOff x="500034" y="1428737"/>
              <a:chExt cx="142876" cy="500065"/>
            </a:xfrm>
          </p:grpSpPr>
          <p:cxnSp>
            <p:nvCxnSpPr>
              <p:cNvPr id="60" name="Straight Arrow Connector 59"/>
              <p:cNvCxnSpPr/>
              <p:nvPr/>
            </p:nvCxnSpPr>
            <p:spPr>
              <a:xfrm rot="5400000" flipH="1" flipV="1">
                <a:off x="355955" y="1643972"/>
                <a:ext cx="42829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98822" y="1784836"/>
                <a:ext cx="143029" cy="142765"/>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7" name="Group 61"/>
            <p:cNvGrpSpPr>
              <a:grpSpLocks/>
            </p:cNvGrpSpPr>
            <p:nvPr/>
          </p:nvGrpSpPr>
          <p:grpSpPr bwMode="auto">
            <a:xfrm rot="4200000">
              <a:off x="3137694" y="3266281"/>
              <a:ext cx="142875" cy="500063"/>
              <a:chOff x="500034" y="1428737"/>
              <a:chExt cx="142876" cy="500065"/>
            </a:xfrm>
          </p:grpSpPr>
          <p:cxnSp>
            <p:nvCxnSpPr>
              <p:cNvPr id="63" name="Straight Arrow Connector 62"/>
              <p:cNvCxnSpPr/>
              <p:nvPr/>
            </p:nvCxnSpPr>
            <p:spPr>
              <a:xfrm rot="5400000" flipH="1" flipV="1">
                <a:off x="355558" y="1642464"/>
                <a:ext cx="42931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498683" y="1784316"/>
                <a:ext cx="143029" cy="142765"/>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49168" name="Group 64"/>
            <p:cNvGrpSpPr>
              <a:grpSpLocks/>
            </p:cNvGrpSpPr>
            <p:nvPr/>
          </p:nvGrpSpPr>
          <p:grpSpPr bwMode="auto">
            <a:xfrm rot="540000">
              <a:off x="3576638" y="2570163"/>
              <a:ext cx="142875" cy="500062"/>
              <a:chOff x="500034" y="1428737"/>
              <a:chExt cx="142876" cy="500065"/>
            </a:xfrm>
          </p:grpSpPr>
          <p:cxnSp>
            <p:nvCxnSpPr>
              <p:cNvPr id="66" name="Straight Arrow Connector 65"/>
              <p:cNvCxnSpPr/>
              <p:nvPr/>
            </p:nvCxnSpPr>
            <p:spPr>
              <a:xfrm rot="5400000" flipH="1" flipV="1">
                <a:off x="355679" y="1642428"/>
                <a:ext cx="428100"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98160" y="1784164"/>
                <a:ext cx="142766" cy="143028"/>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grpSp>
        <p:nvGrpSpPr>
          <p:cNvPr id="49156" name="Group 71"/>
          <p:cNvGrpSpPr>
            <a:grpSpLocks/>
          </p:cNvGrpSpPr>
          <p:nvPr/>
        </p:nvGrpSpPr>
        <p:grpSpPr bwMode="auto">
          <a:xfrm>
            <a:off x="5257800" y="2173288"/>
            <a:ext cx="3573463" cy="3160712"/>
            <a:chOff x="5783263" y="1792288"/>
            <a:chExt cx="2590800" cy="1928812"/>
          </a:xfrm>
        </p:grpSpPr>
        <p:sp>
          <p:nvSpPr>
            <p:cNvPr id="68" name="Freeform 67"/>
            <p:cNvSpPr/>
            <p:nvPr/>
          </p:nvSpPr>
          <p:spPr>
            <a:xfrm>
              <a:off x="5802830" y="1863977"/>
              <a:ext cx="2571233" cy="1857123"/>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240" h="2047842">
                  <a:moveTo>
                    <a:pt x="0" y="1403380"/>
                  </a:moveTo>
                  <a:cubicBezTo>
                    <a:pt x="4344" y="1098464"/>
                    <a:pt x="22352" y="783620"/>
                    <a:pt x="207264" y="574324"/>
                  </a:cubicBezTo>
                  <a:cubicBezTo>
                    <a:pt x="392176" y="365028"/>
                    <a:pt x="932850" y="0"/>
                    <a:pt x="1109472" y="147604"/>
                  </a:cubicBezTo>
                  <a:cubicBezTo>
                    <a:pt x="1286094" y="295208"/>
                    <a:pt x="1348278" y="1155150"/>
                    <a:pt x="1266998" y="1459950"/>
                  </a:cubicBezTo>
                  <a:cubicBezTo>
                    <a:pt x="1159302" y="1693630"/>
                    <a:pt x="514635" y="1904966"/>
                    <a:pt x="621792" y="1976404"/>
                  </a:cubicBezTo>
                  <a:cubicBezTo>
                    <a:pt x="728949" y="2047842"/>
                    <a:pt x="1585634" y="1975504"/>
                    <a:pt x="1909940" y="1888578"/>
                  </a:cubicBezTo>
                  <a:cubicBezTo>
                    <a:pt x="2234246" y="1801652"/>
                    <a:pt x="2395728" y="1567972"/>
                    <a:pt x="2474976" y="1464340"/>
                  </a:cubicBezTo>
                  <a:cubicBezTo>
                    <a:pt x="2554224" y="1360708"/>
                    <a:pt x="2574544" y="1005108"/>
                    <a:pt x="2609088" y="805972"/>
                  </a:cubicBezTo>
                  <a:cubicBezTo>
                    <a:pt x="2643632" y="606836"/>
                    <a:pt x="2657856" y="448340"/>
                    <a:pt x="2682240" y="269524"/>
                  </a:cubicBezTo>
                </a:path>
              </a:pathLst>
            </a:custGeom>
            <a:ln w="12700">
              <a:prstDash val="sysDot"/>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97" name="Freeform 96"/>
            <p:cNvSpPr/>
            <p:nvPr/>
          </p:nvSpPr>
          <p:spPr>
            <a:xfrm>
              <a:off x="5783263" y="1792288"/>
              <a:ext cx="2586196" cy="1901687"/>
            </a:xfrm>
            <a:custGeom>
              <a:avLst/>
              <a:gdLst>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02080 w 2584704"/>
                <a:gd name="connsiteY5" fmla="*/ 6096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58240 w 2584704"/>
                <a:gd name="connsiteY9" fmla="*/ 1694688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02080 w 2584704"/>
                <a:gd name="connsiteY5" fmla="*/ 6096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533540 w 2584704"/>
                <a:gd name="connsiteY5" fmla="*/ 35032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19292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319226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08659 w 2584704"/>
                <a:gd name="connsiteY6" fmla="*/ 459613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08659 w 2584704"/>
                <a:gd name="connsiteY6" fmla="*/ 459613 h 1901952"/>
                <a:gd name="connsiteX7" fmla="*/ 1319226 w 2584704"/>
                <a:gd name="connsiteY7" fmla="*/ 1178040 h 1901952"/>
                <a:gd name="connsiteX8" fmla="*/ 1261110 w 2584704"/>
                <a:gd name="connsiteY8" fmla="*/ 1203833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08659 w 2584704"/>
                <a:gd name="connsiteY6" fmla="*/ 459613 h 1901952"/>
                <a:gd name="connsiteX7" fmla="*/ 1319226 w 2584704"/>
                <a:gd name="connsiteY7" fmla="*/ 1178040 h 1901952"/>
                <a:gd name="connsiteX8" fmla="*/ 1261110 w 2584704"/>
                <a:gd name="connsiteY8" fmla="*/ 1203833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780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08659 w 2584704"/>
                <a:gd name="connsiteY6" fmla="*/ 459613 h 1901952"/>
                <a:gd name="connsiteX7" fmla="*/ 1319226 w 2584704"/>
                <a:gd name="connsiteY7" fmla="*/ 1178040 h 1901952"/>
                <a:gd name="connsiteX8" fmla="*/ 1261110 w 2584704"/>
                <a:gd name="connsiteY8" fmla="*/ 1203833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78076 h 1901952"/>
                <a:gd name="connsiteX13" fmla="*/ 1890730 w 2584704"/>
                <a:gd name="connsiteY13" fmla="*/ 1892420 h 1901952"/>
                <a:gd name="connsiteX14" fmla="*/ 1866392 w 2584704"/>
                <a:gd name="connsiteY14" fmla="*/ 177469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08659 w 2584704"/>
                <a:gd name="connsiteY6" fmla="*/ 459613 h 1901952"/>
                <a:gd name="connsiteX7" fmla="*/ 1319226 w 2584704"/>
                <a:gd name="connsiteY7" fmla="*/ 1178040 h 1901952"/>
                <a:gd name="connsiteX8" fmla="*/ 1261110 w 2584704"/>
                <a:gd name="connsiteY8" fmla="*/ 1203833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78076 h 1901952"/>
                <a:gd name="connsiteX13" fmla="*/ 1890730 w 2584704"/>
                <a:gd name="connsiteY13" fmla="*/ 1892420 h 1901952"/>
                <a:gd name="connsiteX14" fmla="*/ 1866392 w 2584704"/>
                <a:gd name="connsiteY14" fmla="*/ 1774698 h 1901952"/>
                <a:gd name="connsiteX15" fmla="*/ 2523744 w 2584704"/>
                <a:gd name="connsiteY15" fmla="*/ 1536192 h 1901952"/>
                <a:gd name="connsiteX16" fmla="*/ 2466467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107234 w 2584704"/>
                <a:gd name="connsiteY2" fmla="*/ 571504 h 1901952"/>
                <a:gd name="connsiteX3" fmla="*/ 207264 w 2584704"/>
                <a:gd name="connsiteY3" fmla="*/ 585216 h 1901952"/>
                <a:gd name="connsiteX4" fmla="*/ 731520 w 2584704"/>
                <a:gd name="connsiteY4" fmla="*/ 0 h 1901952"/>
                <a:gd name="connsiteX5" fmla="*/ 819160 w 2584704"/>
                <a:gd name="connsiteY5" fmla="*/ 177908 h 1901952"/>
                <a:gd name="connsiteX6" fmla="*/ 1319226 w 2584704"/>
                <a:gd name="connsiteY6" fmla="*/ 106470 h 1901952"/>
                <a:gd name="connsiteX7" fmla="*/ 1208659 w 2584704"/>
                <a:gd name="connsiteY7" fmla="*/ 459613 h 1901952"/>
                <a:gd name="connsiteX8" fmla="*/ 1319226 w 2584704"/>
                <a:gd name="connsiteY8" fmla="*/ 1178040 h 1901952"/>
                <a:gd name="connsiteX9" fmla="*/ 1261110 w 2584704"/>
                <a:gd name="connsiteY9" fmla="*/ 1203833 h 1901952"/>
                <a:gd name="connsiteX10" fmla="*/ 1176350 w 2584704"/>
                <a:gd name="connsiteY10" fmla="*/ 1820982 h 1901952"/>
                <a:gd name="connsiteX11" fmla="*/ 950976 w 2584704"/>
                <a:gd name="connsiteY11" fmla="*/ 1633728 h 1901952"/>
                <a:gd name="connsiteX12" fmla="*/ 451104 w 2584704"/>
                <a:gd name="connsiteY12" fmla="*/ 1901952 h 1901952"/>
                <a:gd name="connsiteX13" fmla="*/ 1011936 w 2584704"/>
                <a:gd name="connsiteY13" fmla="*/ 1878076 h 1901952"/>
                <a:gd name="connsiteX14" fmla="*/ 1890730 w 2584704"/>
                <a:gd name="connsiteY14" fmla="*/ 1892420 h 1901952"/>
                <a:gd name="connsiteX15" fmla="*/ 1866392 w 2584704"/>
                <a:gd name="connsiteY15" fmla="*/ 1774698 h 1901952"/>
                <a:gd name="connsiteX16" fmla="*/ 2523744 w 2584704"/>
                <a:gd name="connsiteY16" fmla="*/ 1536192 h 1901952"/>
                <a:gd name="connsiteX17" fmla="*/ 2466467 w 2584704"/>
                <a:gd name="connsiteY17" fmla="*/ 1146048 h 1901952"/>
                <a:gd name="connsiteX18" fmla="*/ 2584704 w 2584704"/>
                <a:gd name="connsiteY18"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08659 w 2584704"/>
                <a:gd name="connsiteY6" fmla="*/ 459613 h 1901952"/>
                <a:gd name="connsiteX7" fmla="*/ 1319226 w 2584704"/>
                <a:gd name="connsiteY7" fmla="*/ 1178040 h 1901952"/>
                <a:gd name="connsiteX8" fmla="*/ 1261110 w 2584704"/>
                <a:gd name="connsiteY8" fmla="*/ 1203833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78076 h 1901952"/>
                <a:gd name="connsiteX13" fmla="*/ 1890730 w 2584704"/>
                <a:gd name="connsiteY13" fmla="*/ 1892420 h 1901952"/>
                <a:gd name="connsiteX14" fmla="*/ 1866392 w 2584704"/>
                <a:gd name="connsiteY14" fmla="*/ 1774698 h 1901952"/>
                <a:gd name="connsiteX15" fmla="*/ 2523744 w 2584704"/>
                <a:gd name="connsiteY15" fmla="*/ 1536192 h 1901952"/>
                <a:gd name="connsiteX16" fmla="*/ 2466467 w 2584704"/>
                <a:gd name="connsiteY16" fmla="*/ 1146048 h 1901952"/>
                <a:gd name="connsiteX17" fmla="*/ 2584704 w 2584704"/>
                <a:gd name="connsiteY17" fmla="*/ 438912 h 190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4704" h="1901952">
                  <a:moveTo>
                    <a:pt x="12192" y="1341120"/>
                  </a:moveTo>
                  <a:lnTo>
                    <a:pt x="0" y="524256"/>
                  </a:lnTo>
                  <a:lnTo>
                    <a:pt x="207264" y="585216"/>
                  </a:lnTo>
                  <a:lnTo>
                    <a:pt x="731520" y="0"/>
                  </a:lnTo>
                  <a:lnTo>
                    <a:pt x="819160" y="177908"/>
                  </a:lnTo>
                  <a:lnTo>
                    <a:pt x="1319226" y="106470"/>
                  </a:lnTo>
                  <a:lnTo>
                    <a:pt x="1208659" y="459613"/>
                  </a:lnTo>
                  <a:lnTo>
                    <a:pt x="1319226" y="1178040"/>
                  </a:lnTo>
                  <a:lnTo>
                    <a:pt x="1261110" y="1203833"/>
                  </a:lnTo>
                  <a:lnTo>
                    <a:pt x="1176350" y="1820982"/>
                  </a:lnTo>
                  <a:lnTo>
                    <a:pt x="950976" y="1633728"/>
                  </a:lnTo>
                  <a:lnTo>
                    <a:pt x="451104" y="1901952"/>
                  </a:lnTo>
                  <a:lnTo>
                    <a:pt x="1011936" y="1878076"/>
                  </a:lnTo>
                  <a:lnTo>
                    <a:pt x="1890730" y="1892420"/>
                  </a:lnTo>
                  <a:lnTo>
                    <a:pt x="1866392" y="1774698"/>
                  </a:lnTo>
                  <a:lnTo>
                    <a:pt x="2523744" y="1536192"/>
                  </a:lnTo>
                  <a:lnTo>
                    <a:pt x="2466467" y="1146048"/>
                  </a:lnTo>
                  <a:lnTo>
                    <a:pt x="2584704" y="438912"/>
                  </a:lnTo>
                </a:path>
              </a:pathLst>
            </a:cu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spTree>
    <p:extLst>
      <p:ext uri="{BB962C8B-B14F-4D97-AF65-F5344CB8AC3E}">
        <p14:creationId xmlns:p14="http://schemas.microsoft.com/office/powerpoint/2010/main" val="3282104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25"/>
          <p:cNvSpPr txBox="1">
            <a:spLocks noChangeArrowheads="1"/>
          </p:cNvSpPr>
          <p:nvPr/>
        </p:nvSpPr>
        <p:spPr bwMode="auto">
          <a:xfrm>
            <a:off x="304800" y="1600200"/>
            <a:ext cx="189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dirty="0">
                <a:solidFill>
                  <a:schemeClr val="bg1"/>
                </a:solidFill>
                <a:latin typeface="Calibri" charset="0"/>
              </a:rPr>
              <a:t>2</a:t>
            </a:r>
            <a:r>
              <a:rPr lang="en-GB" sz="2000" baseline="30000" dirty="0">
                <a:solidFill>
                  <a:schemeClr val="bg1"/>
                </a:solidFill>
                <a:latin typeface="Calibri" charset="0"/>
              </a:rPr>
              <a:t>nd</a:t>
            </a:r>
            <a:r>
              <a:rPr lang="en-GB" sz="2000" dirty="0">
                <a:solidFill>
                  <a:schemeClr val="bg1"/>
                </a:solidFill>
                <a:latin typeface="Calibri" charset="0"/>
              </a:rPr>
              <a:t> Order Model</a:t>
            </a:r>
          </a:p>
        </p:txBody>
      </p:sp>
      <p:grpSp>
        <p:nvGrpSpPr>
          <p:cNvPr id="50179" name="Group 70"/>
          <p:cNvGrpSpPr>
            <a:grpSpLocks/>
          </p:cNvGrpSpPr>
          <p:nvPr/>
        </p:nvGrpSpPr>
        <p:grpSpPr bwMode="auto">
          <a:xfrm>
            <a:off x="304800" y="2362200"/>
            <a:ext cx="4114800" cy="2971800"/>
            <a:chOff x="1104900" y="4878388"/>
            <a:chExt cx="2643188" cy="1895475"/>
          </a:xfrm>
        </p:grpSpPr>
        <p:cxnSp>
          <p:nvCxnSpPr>
            <p:cNvPr id="135" name="Straight Arrow Connector 134"/>
            <p:cNvCxnSpPr/>
            <p:nvPr/>
          </p:nvCxnSpPr>
          <p:spPr>
            <a:xfrm flipV="1">
              <a:off x="1247665" y="6178489"/>
              <a:ext cx="142765" cy="0"/>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1344541" y="5420097"/>
              <a:ext cx="142765" cy="140743"/>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1905401" y="5106716"/>
              <a:ext cx="142768" cy="0"/>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0800000" flipV="1">
              <a:off x="2211327" y="5334031"/>
              <a:ext cx="119310" cy="9113"/>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10800000">
              <a:off x="2151162" y="6013446"/>
              <a:ext cx="223325" cy="17213"/>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flipH="1" flipV="1">
              <a:off x="2105272" y="6607301"/>
              <a:ext cx="142768" cy="0"/>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16200000" flipV="1">
              <a:off x="2920051" y="6454154"/>
              <a:ext cx="142768" cy="71382"/>
            </a:xfrm>
            <a:prstGeom prst="straightConnector1">
              <a:avLst/>
            </a:prstGeom>
            <a:ln w="22225" cmpd="dbl">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139" name="Freeform 138"/>
            <p:cNvSpPr/>
            <p:nvPr/>
          </p:nvSpPr>
          <p:spPr>
            <a:xfrm>
              <a:off x="1176282" y="4878388"/>
              <a:ext cx="2571806" cy="1856998"/>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240" h="2047842">
                  <a:moveTo>
                    <a:pt x="0" y="1403380"/>
                  </a:moveTo>
                  <a:cubicBezTo>
                    <a:pt x="4344" y="1098464"/>
                    <a:pt x="22352" y="783620"/>
                    <a:pt x="207264" y="574324"/>
                  </a:cubicBezTo>
                  <a:cubicBezTo>
                    <a:pt x="392176" y="365028"/>
                    <a:pt x="932850" y="0"/>
                    <a:pt x="1109472" y="147604"/>
                  </a:cubicBezTo>
                  <a:cubicBezTo>
                    <a:pt x="1286094" y="295208"/>
                    <a:pt x="1348278" y="1155150"/>
                    <a:pt x="1266998" y="1459950"/>
                  </a:cubicBezTo>
                  <a:cubicBezTo>
                    <a:pt x="1159302" y="1693630"/>
                    <a:pt x="514635" y="1904966"/>
                    <a:pt x="621792" y="1976404"/>
                  </a:cubicBezTo>
                  <a:cubicBezTo>
                    <a:pt x="728949" y="2047842"/>
                    <a:pt x="1585634" y="1975504"/>
                    <a:pt x="1909940" y="1888578"/>
                  </a:cubicBezTo>
                  <a:cubicBezTo>
                    <a:pt x="2234246" y="1801652"/>
                    <a:pt x="2395728" y="1567972"/>
                    <a:pt x="2474976" y="1464340"/>
                  </a:cubicBezTo>
                  <a:cubicBezTo>
                    <a:pt x="2554224" y="1360708"/>
                    <a:pt x="2574544" y="1005108"/>
                    <a:pt x="2609088" y="805972"/>
                  </a:cubicBezTo>
                  <a:cubicBezTo>
                    <a:pt x="2643632" y="606836"/>
                    <a:pt x="2657856" y="448340"/>
                    <a:pt x="2682240" y="269524"/>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50191" name="Group 139"/>
            <p:cNvGrpSpPr>
              <a:grpSpLocks/>
            </p:cNvGrpSpPr>
            <p:nvPr/>
          </p:nvGrpSpPr>
          <p:grpSpPr bwMode="auto">
            <a:xfrm>
              <a:off x="1104900" y="5735638"/>
              <a:ext cx="142875" cy="500062"/>
              <a:chOff x="500034" y="1428737"/>
              <a:chExt cx="142876" cy="500065"/>
            </a:xfrm>
          </p:grpSpPr>
          <p:cxnSp>
            <p:nvCxnSpPr>
              <p:cNvPr id="141" name="Straight Arrow Connector 140"/>
              <p:cNvCxnSpPr/>
              <p:nvPr/>
            </p:nvCxnSpPr>
            <p:spPr>
              <a:xfrm rot="5400000" flipH="1" flipV="1">
                <a:off x="357263" y="1643262"/>
                <a:ext cx="428307"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500034" y="1786537"/>
                <a:ext cx="142766" cy="142769"/>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2" name="Group 142"/>
            <p:cNvGrpSpPr>
              <a:grpSpLocks/>
            </p:cNvGrpSpPr>
            <p:nvPr/>
          </p:nvGrpSpPr>
          <p:grpSpPr bwMode="auto">
            <a:xfrm rot="2580000">
              <a:off x="1398588" y="5040313"/>
              <a:ext cx="142875" cy="500062"/>
              <a:chOff x="500034" y="1428737"/>
              <a:chExt cx="142876" cy="500065"/>
            </a:xfrm>
          </p:grpSpPr>
          <p:cxnSp>
            <p:nvCxnSpPr>
              <p:cNvPr id="144" name="Straight Arrow Connector 143"/>
              <p:cNvCxnSpPr/>
              <p:nvPr/>
            </p:nvCxnSpPr>
            <p:spPr>
              <a:xfrm rot="5400000" flipH="1" flipV="1">
                <a:off x="355945" y="1643779"/>
                <a:ext cx="429319"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a:off x="498581" y="1785505"/>
                <a:ext cx="142766" cy="142769"/>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3" name="Group 145"/>
            <p:cNvGrpSpPr>
              <a:grpSpLocks/>
            </p:cNvGrpSpPr>
            <p:nvPr/>
          </p:nvGrpSpPr>
          <p:grpSpPr bwMode="auto">
            <a:xfrm rot="4800000">
              <a:off x="2077244" y="4728369"/>
              <a:ext cx="142875" cy="500063"/>
              <a:chOff x="500034" y="1428737"/>
              <a:chExt cx="142876" cy="500065"/>
            </a:xfrm>
          </p:grpSpPr>
          <p:cxnSp>
            <p:nvCxnSpPr>
              <p:cNvPr id="147" name="Straight Arrow Connector 146"/>
              <p:cNvCxnSpPr/>
              <p:nvPr/>
            </p:nvCxnSpPr>
            <p:spPr>
              <a:xfrm rot="5400000" flipH="1" flipV="1">
                <a:off x="355205" y="1642312"/>
                <a:ext cx="42931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498567" y="1784773"/>
                <a:ext cx="142769" cy="142765"/>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4" name="Group 148"/>
            <p:cNvGrpSpPr>
              <a:grpSpLocks/>
            </p:cNvGrpSpPr>
            <p:nvPr/>
          </p:nvGrpSpPr>
          <p:grpSpPr bwMode="auto">
            <a:xfrm rot="10380000">
              <a:off x="2333625" y="5243513"/>
              <a:ext cx="142875" cy="500062"/>
              <a:chOff x="500034" y="1428737"/>
              <a:chExt cx="142876" cy="500065"/>
            </a:xfrm>
          </p:grpSpPr>
          <p:cxnSp>
            <p:nvCxnSpPr>
              <p:cNvPr id="150" name="Straight Arrow Connector 149"/>
              <p:cNvCxnSpPr/>
              <p:nvPr/>
            </p:nvCxnSpPr>
            <p:spPr>
              <a:xfrm rot="5400000" flipH="1" flipV="1">
                <a:off x="359180" y="1642757"/>
                <a:ext cx="427294"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51" name="Oval 150"/>
              <p:cNvSpPr/>
              <p:nvPr/>
            </p:nvSpPr>
            <p:spPr>
              <a:xfrm>
                <a:off x="500587" y="1786010"/>
                <a:ext cx="142766" cy="142769"/>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5" name="Group 151"/>
            <p:cNvGrpSpPr>
              <a:grpSpLocks/>
            </p:cNvGrpSpPr>
            <p:nvPr/>
          </p:nvGrpSpPr>
          <p:grpSpPr bwMode="auto">
            <a:xfrm rot="-10320000">
              <a:off x="2327275" y="5957888"/>
              <a:ext cx="142875" cy="500062"/>
              <a:chOff x="500034" y="1428737"/>
              <a:chExt cx="142876" cy="500065"/>
            </a:xfrm>
          </p:grpSpPr>
          <p:cxnSp>
            <p:nvCxnSpPr>
              <p:cNvPr id="153" name="Straight Arrow Connector 152"/>
              <p:cNvCxnSpPr/>
              <p:nvPr/>
            </p:nvCxnSpPr>
            <p:spPr>
              <a:xfrm rot="5400000" flipH="1" flipV="1">
                <a:off x="358677" y="1642788"/>
                <a:ext cx="429319"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501392" y="1785695"/>
                <a:ext cx="142766" cy="142769"/>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6" name="Group 154"/>
            <p:cNvGrpSpPr>
              <a:grpSpLocks/>
            </p:cNvGrpSpPr>
            <p:nvPr/>
          </p:nvGrpSpPr>
          <p:grpSpPr bwMode="auto">
            <a:xfrm rot="-7200000">
              <a:off x="1856581" y="6285707"/>
              <a:ext cx="142875" cy="500062"/>
              <a:chOff x="500034" y="1428737"/>
              <a:chExt cx="142876" cy="500065"/>
            </a:xfrm>
          </p:grpSpPr>
          <p:cxnSp>
            <p:nvCxnSpPr>
              <p:cNvPr id="156" name="Straight Arrow Connector 155"/>
              <p:cNvCxnSpPr/>
              <p:nvPr/>
            </p:nvCxnSpPr>
            <p:spPr>
              <a:xfrm rot="5400000" flipH="1" flipV="1">
                <a:off x="358047" y="1642477"/>
                <a:ext cx="428297"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503070" y="1784360"/>
                <a:ext cx="142769" cy="142766"/>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7" name="Group 157"/>
            <p:cNvGrpSpPr>
              <a:grpSpLocks/>
            </p:cNvGrpSpPr>
            <p:nvPr/>
          </p:nvGrpSpPr>
          <p:grpSpPr bwMode="auto">
            <a:xfrm rot="5280000">
              <a:off x="2283619" y="6452394"/>
              <a:ext cx="142875" cy="500063"/>
              <a:chOff x="500034" y="1428737"/>
              <a:chExt cx="142876" cy="500065"/>
            </a:xfrm>
          </p:grpSpPr>
          <p:cxnSp>
            <p:nvCxnSpPr>
              <p:cNvPr id="159" name="Straight Arrow Connector 158"/>
              <p:cNvCxnSpPr/>
              <p:nvPr/>
            </p:nvCxnSpPr>
            <p:spPr>
              <a:xfrm rot="5400000" flipH="1" flipV="1">
                <a:off x="356051" y="1643977"/>
                <a:ext cx="42829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499054" y="1784841"/>
                <a:ext cx="142769" cy="142765"/>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8" name="Group 160"/>
            <p:cNvGrpSpPr>
              <a:grpSpLocks/>
            </p:cNvGrpSpPr>
            <p:nvPr/>
          </p:nvGrpSpPr>
          <p:grpSpPr bwMode="auto">
            <a:xfrm rot="4200000">
              <a:off x="3137694" y="6282531"/>
              <a:ext cx="142875" cy="500063"/>
              <a:chOff x="500034" y="1428737"/>
              <a:chExt cx="142876" cy="500065"/>
            </a:xfrm>
          </p:grpSpPr>
          <p:cxnSp>
            <p:nvCxnSpPr>
              <p:cNvPr id="162" name="Straight Arrow Connector 161"/>
              <p:cNvCxnSpPr/>
              <p:nvPr/>
            </p:nvCxnSpPr>
            <p:spPr>
              <a:xfrm rot="5400000" flipH="1" flipV="1">
                <a:off x="355225" y="1642355"/>
                <a:ext cx="42931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63" name="Oval 162"/>
              <p:cNvSpPr/>
              <p:nvPr/>
            </p:nvSpPr>
            <p:spPr>
              <a:xfrm>
                <a:off x="498480" y="1784207"/>
                <a:ext cx="142769" cy="142765"/>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0199" name="Group 163"/>
            <p:cNvGrpSpPr>
              <a:grpSpLocks/>
            </p:cNvGrpSpPr>
            <p:nvPr/>
          </p:nvGrpSpPr>
          <p:grpSpPr bwMode="auto">
            <a:xfrm rot="540000">
              <a:off x="3576638" y="5584825"/>
              <a:ext cx="142875" cy="500063"/>
              <a:chOff x="500034" y="1428737"/>
              <a:chExt cx="142876" cy="500065"/>
            </a:xfrm>
          </p:grpSpPr>
          <p:cxnSp>
            <p:nvCxnSpPr>
              <p:cNvPr id="165" name="Straight Arrow Connector 164"/>
              <p:cNvCxnSpPr/>
              <p:nvPr/>
            </p:nvCxnSpPr>
            <p:spPr>
              <a:xfrm rot="5400000" flipH="1" flipV="1">
                <a:off x="355820" y="1642999"/>
                <a:ext cx="428307"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498535" y="1784857"/>
                <a:ext cx="142766" cy="142768"/>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grpSp>
        <p:nvGrpSpPr>
          <p:cNvPr id="50180" name="Group 71"/>
          <p:cNvGrpSpPr>
            <a:grpSpLocks/>
          </p:cNvGrpSpPr>
          <p:nvPr/>
        </p:nvGrpSpPr>
        <p:grpSpPr bwMode="auto">
          <a:xfrm>
            <a:off x="5181600" y="1905000"/>
            <a:ext cx="3640138" cy="3429000"/>
            <a:chOff x="5808663" y="4878388"/>
            <a:chExt cx="2573337" cy="1857375"/>
          </a:xfrm>
        </p:grpSpPr>
        <p:sp>
          <p:nvSpPr>
            <p:cNvPr id="192" name="Freeform 191"/>
            <p:cNvSpPr/>
            <p:nvPr/>
          </p:nvSpPr>
          <p:spPr>
            <a:xfrm>
              <a:off x="5809786" y="4878388"/>
              <a:ext cx="2572214" cy="1857375"/>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2240" h="2047842">
                  <a:moveTo>
                    <a:pt x="0" y="1403380"/>
                  </a:moveTo>
                  <a:cubicBezTo>
                    <a:pt x="4344" y="1098464"/>
                    <a:pt x="22352" y="783620"/>
                    <a:pt x="207264" y="574324"/>
                  </a:cubicBezTo>
                  <a:cubicBezTo>
                    <a:pt x="392176" y="365028"/>
                    <a:pt x="932850" y="0"/>
                    <a:pt x="1109472" y="147604"/>
                  </a:cubicBezTo>
                  <a:cubicBezTo>
                    <a:pt x="1286094" y="295208"/>
                    <a:pt x="1348278" y="1155150"/>
                    <a:pt x="1266998" y="1459950"/>
                  </a:cubicBezTo>
                  <a:cubicBezTo>
                    <a:pt x="1159302" y="1693630"/>
                    <a:pt x="514635" y="1904966"/>
                    <a:pt x="621792" y="1976404"/>
                  </a:cubicBezTo>
                  <a:cubicBezTo>
                    <a:pt x="728949" y="2047842"/>
                    <a:pt x="1585634" y="1975504"/>
                    <a:pt x="1909940" y="1888578"/>
                  </a:cubicBezTo>
                  <a:cubicBezTo>
                    <a:pt x="2234246" y="1801652"/>
                    <a:pt x="2395728" y="1567972"/>
                    <a:pt x="2474976" y="1464340"/>
                  </a:cubicBezTo>
                  <a:cubicBezTo>
                    <a:pt x="2554224" y="1360708"/>
                    <a:pt x="2574544" y="1005108"/>
                    <a:pt x="2609088" y="805972"/>
                  </a:cubicBezTo>
                  <a:cubicBezTo>
                    <a:pt x="2643632" y="606836"/>
                    <a:pt x="2657856" y="448340"/>
                    <a:pt x="2682240" y="269524"/>
                  </a:cubicBezTo>
                </a:path>
              </a:pathLst>
            </a:custGeom>
            <a:ln w="12700">
              <a:prstDash val="sysDot"/>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222" name="Freeform 221"/>
            <p:cNvSpPr/>
            <p:nvPr/>
          </p:nvSpPr>
          <p:spPr>
            <a:xfrm>
              <a:off x="5808663" y="4975557"/>
              <a:ext cx="2557625" cy="1734410"/>
            </a:xfrm>
            <a:custGeom>
              <a:avLst/>
              <a:gdLst>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02080 w 2584704"/>
                <a:gd name="connsiteY5" fmla="*/ 6096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58240 w 2584704"/>
                <a:gd name="connsiteY9" fmla="*/ 1694688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02080 w 2584704"/>
                <a:gd name="connsiteY5" fmla="*/ 6096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533540 w 2584704"/>
                <a:gd name="connsiteY5" fmla="*/ 35032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53312 w 2584704"/>
                <a:gd name="connsiteY7" fmla="*/ 121920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901952 w 2584704"/>
                <a:gd name="connsiteY13" fmla="*/ 1853184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19292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462102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04672 w 2584704"/>
                <a:gd name="connsiteY4" fmla="*/ 207264 h 1901952"/>
                <a:gd name="connsiteX5" fmla="*/ 1319226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12192 w 2584704"/>
                <a:gd name="connsiteY0" fmla="*/ 1341120 h 1901952"/>
                <a:gd name="connsiteX1" fmla="*/ 0 w 2584704"/>
                <a:gd name="connsiteY1" fmla="*/ 524256 h 1901952"/>
                <a:gd name="connsiteX2" fmla="*/ 207264 w 2584704"/>
                <a:gd name="connsiteY2" fmla="*/ 585216 h 1901952"/>
                <a:gd name="connsiteX3" fmla="*/ 731520 w 2584704"/>
                <a:gd name="connsiteY3" fmla="*/ 0 h 1901952"/>
                <a:gd name="connsiteX4" fmla="*/ 819160 w 2584704"/>
                <a:gd name="connsiteY4" fmla="*/ 177908 h 1901952"/>
                <a:gd name="connsiteX5" fmla="*/ 1319226 w 2584704"/>
                <a:gd name="connsiteY5" fmla="*/ 106470 h 1901952"/>
                <a:gd name="connsiteX6" fmla="*/ 1243584 w 2584704"/>
                <a:gd name="connsiteY6" fmla="*/ 475488 h 1901952"/>
                <a:gd name="connsiteX7" fmla="*/ 1319226 w 2584704"/>
                <a:gd name="connsiteY7" fmla="*/ 1178040 h 1901952"/>
                <a:gd name="connsiteX8" fmla="*/ 1280160 w 2584704"/>
                <a:gd name="connsiteY8" fmla="*/ 1207008 h 1901952"/>
                <a:gd name="connsiteX9" fmla="*/ 1176350 w 2584704"/>
                <a:gd name="connsiteY9" fmla="*/ 1820982 h 1901952"/>
                <a:gd name="connsiteX10" fmla="*/ 950976 w 2584704"/>
                <a:gd name="connsiteY10" fmla="*/ 1633728 h 1901952"/>
                <a:gd name="connsiteX11" fmla="*/ 451104 w 2584704"/>
                <a:gd name="connsiteY11" fmla="*/ 1901952 h 1901952"/>
                <a:gd name="connsiteX12" fmla="*/ 1011936 w 2584704"/>
                <a:gd name="connsiteY12" fmla="*/ 1865376 h 1901952"/>
                <a:gd name="connsiteX13" fmla="*/ 1890730 w 2584704"/>
                <a:gd name="connsiteY13" fmla="*/ 1892420 h 1901952"/>
                <a:gd name="connsiteX14" fmla="*/ 1840992 w 2584704"/>
                <a:gd name="connsiteY14" fmla="*/ 1755648 h 1901952"/>
                <a:gd name="connsiteX15" fmla="*/ 2523744 w 2584704"/>
                <a:gd name="connsiteY15" fmla="*/ 1536192 h 1901952"/>
                <a:gd name="connsiteX16" fmla="*/ 2450592 w 2584704"/>
                <a:gd name="connsiteY16" fmla="*/ 1146048 h 1901952"/>
                <a:gd name="connsiteX17" fmla="*/ 2584704 w 2584704"/>
                <a:gd name="connsiteY17" fmla="*/ 438912 h 1901952"/>
                <a:gd name="connsiteX0" fmla="*/ 0 w 2572512"/>
                <a:gd name="connsiteY0" fmla="*/ 1341120 h 1901952"/>
                <a:gd name="connsiteX1" fmla="*/ 72182 w 2572512"/>
                <a:gd name="connsiteY1" fmla="*/ 544630 h 1901952"/>
                <a:gd name="connsiteX2" fmla="*/ 195072 w 2572512"/>
                <a:gd name="connsiteY2" fmla="*/ 585216 h 1901952"/>
                <a:gd name="connsiteX3" fmla="*/ 719328 w 2572512"/>
                <a:gd name="connsiteY3" fmla="*/ 0 h 1901952"/>
                <a:gd name="connsiteX4" fmla="*/ 806968 w 2572512"/>
                <a:gd name="connsiteY4" fmla="*/ 177908 h 1901952"/>
                <a:gd name="connsiteX5" fmla="*/ 1307034 w 2572512"/>
                <a:gd name="connsiteY5" fmla="*/ 106470 h 1901952"/>
                <a:gd name="connsiteX6" fmla="*/ 1231392 w 2572512"/>
                <a:gd name="connsiteY6" fmla="*/ 475488 h 1901952"/>
                <a:gd name="connsiteX7" fmla="*/ 1307034 w 2572512"/>
                <a:gd name="connsiteY7" fmla="*/ 1178040 h 1901952"/>
                <a:gd name="connsiteX8" fmla="*/ 1267968 w 2572512"/>
                <a:gd name="connsiteY8" fmla="*/ 1207008 h 1901952"/>
                <a:gd name="connsiteX9" fmla="*/ 1164158 w 2572512"/>
                <a:gd name="connsiteY9" fmla="*/ 1820982 h 1901952"/>
                <a:gd name="connsiteX10" fmla="*/ 938784 w 2572512"/>
                <a:gd name="connsiteY10" fmla="*/ 1633728 h 1901952"/>
                <a:gd name="connsiteX11" fmla="*/ 438912 w 2572512"/>
                <a:gd name="connsiteY11" fmla="*/ 1901952 h 1901952"/>
                <a:gd name="connsiteX12" fmla="*/ 999744 w 2572512"/>
                <a:gd name="connsiteY12" fmla="*/ 1865376 h 1901952"/>
                <a:gd name="connsiteX13" fmla="*/ 1878538 w 2572512"/>
                <a:gd name="connsiteY13" fmla="*/ 1892420 h 1901952"/>
                <a:gd name="connsiteX14" fmla="*/ 1828800 w 2572512"/>
                <a:gd name="connsiteY14" fmla="*/ 1755648 h 1901952"/>
                <a:gd name="connsiteX15" fmla="*/ 2511552 w 2572512"/>
                <a:gd name="connsiteY15" fmla="*/ 1536192 h 1901952"/>
                <a:gd name="connsiteX16" fmla="*/ 2438400 w 2572512"/>
                <a:gd name="connsiteY16" fmla="*/ 1146048 h 1901952"/>
                <a:gd name="connsiteX17" fmla="*/ 2572512 w 2572512"/>
                <a:gd name="connsiteY17" fmla="*/ 438912 h 1901952"/>
                <a:gd name="connsiteX0" fmla="*/ 43959 w 2616471"/>
                <a:gd name="connsiteY0" fmla="*/ 1341120 h 1901952"/>
                <a:gd name="connsiteX1" fmla="*/ 116141 w 2616471"/>
                <a:gd name="connsiteY1" fmla="*/ 544630 h 1901952"/>
                <a:gd name="connsiteX2" fmla="*/ 239031 w 2616471"/>
                <a:gd name="connsiteY2" fmla="*/ 585216 h 1901952"/>
                <a:gd name="connsiteX3" fmla="*/ 763287 w 2616471"/>
                <a:gd name="connsiteY3" fmla="*/ 0 h 1901952"/>
                <a:gd name="connsiteX4" fmla="*/ 850927 w 2616471"/>
                <a:gd name="connsiteY4" fmla="*/ 177908 h 1901952"/>
                <a:gd name="connsiteX5" fmla="*/ 1350993 w 2616471"/>
                <a:gd name="connsiteY5" fmla="*/ 106470 h 1901952"/>
                <a:gd name="connsiteX6" fmla="*/ 1275351 w 2616471"/>
                <a:gd name="connsiteY6" fmla="*/ 475488 h 1901952"/>
                <a:gd name="connsiteX7" fmla="*/ 1350993 w 2616471"/>
                <a:gd name="connsiteY7" fmla="*/ 1178040 h 1901952"/>
                <a:gd name="connsiteX8" fmla="*/ 1311927 w 2616471"/>
                <a:gd name="connsiteY8" fmla="*/ 1207008 h 1901952"/>
                <a:gd name="connsiteX9" fmla="*/ 1208117 w 2616471"/>
                <a:gd name="connsiteY9" fmla="*/ 1820982 h 1901952"/>
                <a:gd name="connsiteX10" fmla="*/ 982743 w 2616471"/>
                <a:gd name="connsiteY10" fmla="*/ 1633728 h 1901952"/>
                <a:gd name="connsiteX11" fmla="*/ 482871 w 2616471"/>
                <a:gd name="connsiteY11" fmla="*/ 1901952 h 1901952"/>
                <a:gd name="connsiteX12" fmla="*/ 1043703 w 2616471"/>
                <a:gd name="connsiteY12" fmla="*/ 1865376 h 1901952"/>
                <a:gd name="connsiteX13" fmla="*/ 1922497 w 2616471"/>
                <a:gd name="connsiteY13" fmla="*/ 1892420 h 1901952"/>
                <a:gd name="connsiteX14" fmla="*/ 1872759 w 2616471"/>
                <a:gd name="connsiteY14" fmla="*/ 1755648 h 1901952"/>
                <a:gd name="connsiteX15" fmla="*/ 2555511 w 2616471"/>
                <a:gd name="connsiteY15" fmla="*/ 1536192 h 1901952"/>
                <a:gd name="connsiteX16" fmla="*/ 2482359 w 2616471"/>
                <a:gd name="connsiteY16" fmla="*/ 1146048 h 1901952"/>
                <a:gd name="connsiteX17" fmla="*/ 2616471 w 2616471"/>
                <a:gd name="connsiteY17" fmla="*/ 438912 h 1901952"/>
                <a:gd name="connsiteX0" fmla="*/ 0 w 2572512"/>
                <a:gd name="connsiteY0" fmla="*/ 1341120 h 1901952"/>
                <a:gd name="connsiteX1" fmla="*/ 143621 w 2572512"/>
                <a:gd name="connsiteY1" fmla="*/ 544630 h 1901952"/>
                <a:gd name="connsiteX2" fmla="*/ 195072 w 2572512"/>
                <a:gd name="connsiteY2" fmla="*/ 585216 h 1901952"/>
                <a:gd name="connsiteX3" fmla="*/ 719328 w 2572512"/>
                <a:gd name="connsiteY3" fmla="*/ 0 h 1901952"/>
                <a:gd name="connsiteX4" fmla="*/ 806968 w 2572512"/>
                <a:gd name="connsiteY4" fmla="*/ 177908 h 1901952"/>
                <a:gd name="connsiteX5" fmla="*/ 1307034 w 2572512"/>
                <a:gd name="connsiteY5" fmla="*/ 106470 h 1901952"/>
                <a:gd name="connsiteX6" fmla="*/ 1231392 w 2572512"/>
                <a:gd name="connsiteY6" fmla="*/ 475488 h 1901952"/>
                <a:gd name="connsiteX7" fmla="*/ 1307034 w 2572512"/>
                <a:gd name="connsiteY7" fmla="*/ 1178040 h 1901952"/>
                <a:gd name="connsiteX8" fmla="*/ 1267968 w 2572512"/>
                <a:gd name="connsiteY8" fmla="*/ 1207008 h 1901952"/>
                <a:gd name="connsiteX9" fmla="*/ 1164158 w 2572512"/>
                <a:gd name="connsiteY9" fmla="*/ 1820982 h 1901952"/>
                <a:gd name="connsiteX10" fmla="*/ 938784 w 2572512"/>
                <a:gd name="connsiteY10" fmla="*/ 1633728 h 1901952"/>
                <a:gd name="connsiteX11" fmla="*/ 438912 w 2572512"/>
                <a:gd name="connsiteY11" fmla="*/ 1901952 h 1901952"/>
                <a:gd name="connsiteX12" fmla="*/ 999744 w 2572512"/>
                <a:gd name="connsiteY12" fmla="*/ 1865376 h 1901952"/>
                <a:gd name="connsiteX13" fmla="*/ 1878538 w 2572512"/>
                <a:gd name="connsiteY13" fmla="*/ 1892420 h 1901952"/>
                <a:gd name="connsiteX14" fmla="*/ 1828800 w 2572512"/>
                <a:gd name="connsiteY14" fmla="*/ 1755648 h 1901952"/>
                <a:gd name="connsiteX15" fmla="*/ 2511552 w 2572512"/>
                <a:gd name="connsiteY15" fmla="*/ 1536192 h 1901952"/>
                <a:gd name="connsiteX16" fmla="*/ 2438400 w 2572512"/>
                <a:gd name="connsiteY16" fmla="*/ 1146048 h 1901952"/>
                <a:gd name="connsiteX17" fmla="*/ 2572512 w 2572512"/>
                <a:gd name="connsiteY17" fmla="*/ 438912 h 1901952"/>
                <a:gd name="connsiteX0" fmla="*/ 10869 w 2583381"/>
                <a:gd name="connsiteY0" fmla="*/ 1341120 h 1901952"/>
                <a:gd name="connsiteX1" fmla="*/ 154490 w 2583381"/>
                <a:gd name="connsiteY1" fmla="*/ 544630 h 1901952"/>
                <a:gd name="connsiteX2" fmla="*/ 205941 w 2583381"/>
                <a:gd name="connsiteY2" fmla="*/ 585216 h 1901952"/>
                <a:gd name="connsiteX3" fmla="*/ 730197 w 2583381"/>
                <a:gd name="connsiteY3" fmla="*/ 0 h 1901952"/>
                <a:gd name="connsiteX4" fmla="*/ 817837 w 2583381"/>
                <a:gd name="connsiteY4" fmla="*/ 177908 h 1901952"/>
                <a:gd name="connsiteX5" fmla="*/ 1317903 w 2583381"/>
                <a:gd name="connsiteY5" fmla="*/ 106470 h 1901952"/>
                <a:gd name="connsiteX6" fmla="*/ 1242261 w 2583381"/>
                <a:gd name="connsiteY6" fmla="*/ 475488 h 1901952"/>
                <a:gd name="connsiteX7" fmla="*/ 1317903 w 2583381"/>
                <a:gd name="connsiteY7" fmla="*/ 1178040 h 1901952"/>
                <a:gd name="connsiteX8" fmla="*/ 1278837 w 2583381"/>
                <a:gd name="connsiteY8" fmla="*/ 1207008 h 1901952"/>
                <a:gd name="connsiteX9" fmla="*/ 1175027 w 2583381"/>
                <a:gd name="connsiteY9" fmla="*/ 1820982 h 1901952"/>
                <a:gd name="connsiteX10" fmla="*/ 949653 w 2583381"/>
                <a:gd name="connsiteY10" fmla="*/ 1633728 h 1901952"/>
                <a:gd name="connsiteX11" fmla="*/ 449781 w 2583381"/>
                <a:gd name="connsiteY11" fmla="*/ 1901952 h 1901952"/>
                <a:gd name="connsiteX12" fmla="*/ 1010613 w 2583381"/>
                <a:gd name="connsiteY12" fmla="*/ 1865376 h 1901952"/>
                <a:gd name="connsiteX13" fmla="*/ 1889407 w 2583381"/>
                <a:gd name="connsiteY13" fmla="*/ 1892420 h 1901952"/>
                <a:gd name="connsiteX14" fmla="*/ 1839669 w 2583381"/>
                <a:gd name="connsiteY14" fmla="*/ 1755648 h 1901952"/>
                <a:gd name="connsiteX15" fmla="*/ 2522421 w 2583381"/>
                <a:gd name="connsiteY15" fmla="*/ 1536192 h 1901952"/>
                <a:gd name="connsiteX16" fmla="*/ 2449269 w 2583381"/>
                <a:gd name="connsiteY16" fmla="*/ 1146048 h 1901952"/>
                <a:gd name="connsiteX17" fmla="*/ 2583381 w 2583381"/>
                <a:gd name="connsiteY17" fmla="*/ 438912 h 1901952"/>
                <a:gd name="connsiteX0" fmla="*/ 10869 w 2583381"/>
                <a:gd name="connsiteY0" fmla="*/ 1234650 h 1795482"/>
                <a:gd name="connsiteX1" fmla="*/ 154490 w 2583381"/>
                <a:gd name="connsiteY1" fmla="*/ 438160 h 1795482"/>
                <a:gd name="connsiteX2" fmla="*/ 205941 w 2583381"/>
                <a:gd name="connsiteY2" fmla="*/ 478746 h 1795482"/>
                <a:gd name="connsiteX3" fmla="*/ 797432 w 2583381"/>
                <a:gd name="connsiteY3" fmla="*/ 9532 h 1795482"/>
                <a:gd name="connsiteX4" fmla="*/ 817837 w 2583381"/>
                <a:gd name="connsiteY4" fmla="*/ 71438 h 1795482"/>
                <a:gd name="connsiteX5" fmla="*/ 1317903 w 2583381"/>
                <a:gd name="connsiteY5" fmla="*/ 0 h 1795482"/>
                <a:gd name="connsiteX6" fmla="*/ 1242261 w 2583381"/>
                <a:gd name="connsiteY6" fmla="*/ 369018 h 1795482"/>
                <a:gd name="connsiteX7" fmla="*/ 1317903 w 2583381"/>
                <a:gd name="connsiteY7" fmla="*/ 1071570 h 1795482"/>
                <a:gd name="connsiteX8" fmla="*/ 1278837 w 2583381"/>
                <a:gd name="connsiteY8" fmla="*/ 1100538 h 1795482"/>
                <a:gd name="connsiteX9" fmla="*/ 1175027 w 2583381"/>
                <a:gd name="connsiteY9" fmla="*/ 1714512 h 1795482"/>
                <a:gd name="connsiteX10" fmla="*/ 949653 w 2583381"/>
                <a:gd name="connsiteY10" fmla="*/ 1527258 h 1795482"/>
                <a:gd name="connsiteX11" fmla="*/ 449781 w 2583381"/>
                <a:gd name="connsiteY11" fmla="*/ 1795482 h 1795482"/>
                <a:gd name="connsiteX12" fmla="*/ 1010613 w 2583381"/>
                <a:gd name="connsiteY12" fmla="*/ 1758906 h 1795482"/>
                <a:gd name="connsiteX13" fmla="*/ 1889407 w 2583381"/>
                <a:gd name="connsiteY13" fmla="*/ 1785950 h 1795482"/>
                <a:gd name="connsiteX14" fmla="*/ 1839669 w 2583381"/>
                <a:gd name="connsiteY14" fmla="*/ 1649178 h 1795482"/>
                <a:gd name="connsiteX15" fmla="*/ 2522421 w 2583381"/>
                <a:gd name="connsiteY15" fmla="*/ 1429722 h 1795482"/>
                <a:gd name="connsiteX16" fmla="*/ 2449269 w 2583381"/>
                <a:gd name="connsiteY16" fmla="*/ 1039578 h 1795482"/>
                <a:gd name="connsiteX17" fmla="*/ 2583381 w 2583381"/>
                <a:gd name="connsiteY17" fmla="*/ 332442 h 1795482"/>
                <a:gd name="connsiteX0" fmla="*/ 10869 w 2583381"/>
                <a:gd name="connsiteY0" fmla="*/ 1510870 h 2071702"/>
                <a:gd name="connsiteX1" fmla="*/ 154490 w 2583381"/>
                <a:gd name="connsiteY1" fmla="*/ 714380 h 2071702"/>
                <a:gd name="connsiteX2" fmla="*/ 205941 w 2583381"/>
                <a:gd name="connsiteY2" fmla="*/ 754966 h 2071702"/>
                <a:gd name="connsiteX3" fmla="*/ 654556 w 2583381"/>
                <a:gd name="connsiteY3" fmla="*/ 0 h 2071702"/>
                <a:gd name="connsiteX4" fmla="*/ 817837 w 2583381"/>
                <a:gd name="connsiteY4" fmla="*/ 347658 h 2071702"/>
                <a:gd name="connsiteX5" fmla="*/ 1317903 w 2583381"/>
                <a:gd name="connsiteY5" fmla="*/ 276220 h 2071702"/>
                <a:gd name="connsiteX6" fmla="*/ 1242261 w 2583381"/>
                <a:gd name="connsiteY6" fmla="*/ 645238 h 2071702"/>
                <a:gd name="connsiteX7" fmla="*/ 1317903 w 2583381"/>
                <a:gd name="connsiteY7" fmla="*/ 1347790 h 2071702"/>
                <a:gd name="connsiteX8" fmla="*/ 1278837 w 2583381"/>
                <a:gd name="connsiteY8" fmla="*/ 1376758 h 2071702"/>
                <a:gd name="connsiteX9" fmla="*/ 1175027 w 2583381"/>
                <a:gd name="connsiteY9" fmla="*/ 1990732 h 2071702"/>
                <a:gd name="connsiteX10" fmla="*/ 949653 w 2583381"/>
                <a:gd name="connsiteY10" fmla="*/ 1803478 h 2071702"/>
                <a:gd name="connsiteX11" fmla="*/ 449781 w 2583381"/>
                <a:gd name="connsiteY11" fmla="*/ 2071702 h 2071702"/>
                <a:gd name="connsiteX12" fmla="*/ 1010613 w 2583381"/>
                <a:gd name="connsiteY12" fmla="*/ 2035126 h 2071702"/>
                <a:gd name="connsiteX13" fmla="*/ 1889407 w 2583381"/>
                <a:gd name="connsiteY13" fmla="*/ 2062170 h 2071702"/>
                <a:gd name="connsiteX14" fmla="*/ 1839669 w 2583381"/>
                <a:gd name="connsiteY14" fmla="*/ 1925398 h 2071702"/>
                <a:gd name="connsiteX15" fmla="*/ 2522421 w 2583381"/>
                <a:gd name="connsiteY15" fmla="*/ 1705942 h 2071702"/>
                <a:gd name="connsiteX16" fmla="*/ 2449269 w 2583381"/>
                <a:gd name="connsiteY16" fmla="*/ 1315798 h 2071702"/>
                <a:gd name="connsiteX17" fmla="*/ 2583381 w 2583381"/>
                <a:gd name="connsiteY17" fmla="*/ 608662 h 2071702"/>
                <a:gd name="connsiteX0" fmla="*/ 10869 w 2583381"/>
                <a:gd name="connsiteY0" fmla="*/ 1510870 h 2071702"/>
                <a:gd name="connsiteX1" fmla="*/ 154490 w 2583381"/>
                <a:gd name="connsiteY1" fmla="*/ 714380 h 2071702"/>
                <a:gd name="connsiteX2" fmla="*/ 205941 w 2583381"/>
                <a:gd name="connsiteY2" fmla="*/ 754966 h 2071702"/>
                <a:gd name="connsiteX3" fmla="*/ 654556 w 2583381"/>
                <a:gd name="connsiteY3" fmla="*/ 0 h 2071702"/>
                <a:gd name="connsiteX4" fmla="*/ 817837 w 2583381"/>
                <a:gd name="connsiteY4" fmla="*/ 347658 h 2071702"/>
                <a:gd name="connsiteX5" fmla="*/ 1317903 w 2583381"/>
                <a:gd name="connsiteY5" fmla="*/ 276220 h 2071702"/>
                <a:gd name="connsiteX6" fmla="*/ 1242261 w 2583381"/>
                <a:gd name="connsiteY6" fmla="*/ 645238 h 2071702"/>
                <a:gd name="connsiteX7" fmla="*/ 1317903 w 2583381"/>
                <a:gd name="connsiteY7" fmla="*/ 1347790 h 2071702"/>
                <a:gd name="connsiteX8" fmla="*/ 1278837 w 2583381"/>
                <a:gd name="connsiteY8" fmla="*/ 1376758 h 2071702"/>
                <a:gd name="connsiteX9" fmla="*/ 1175027 w 2583381"/>
                <a:gd name="connsiteY9" fmla="*/ 1990732 h 2071702"/>
                <a:gd name="connsiteX10" fmla="*/ 949653 w 2583381"/>
                <a:gd name="connsiteY10" fmla="*/ 1803478 h 2071702"/>
                <a:gd name="connsiteX11" fmla="*/ 449781 w 2583381"/>
                <a:gd name="connsiteY11" fmla="*/ 2071702 h 2071702"/>
                <a:gd name="connsiteX12" fmla="*/ 1010613 w 2583381"/>
                <a:gd name="connsiteY12" fmla="*/ 2035126 h 2071702"/>
                <a:gd name="connsiteX13" fmla="*/ 1889407 w 2583381"/>
                <a:gd name="connsiteY13" fmla="*/ 2062170 h 2071702"/>
                <a:gd name="connsiteX14" fmla="*/ 1839669 w 2583381"/>
                <a:gd name="connsiteY14" fmla="*/ 1925398 h 2071702"/>
                <a:gd name="connsiteX15" fmla="*/ 2522421 w 2583381"/>
                <a:gd name="connsiteY15" fmla="*/ 1705942 h 2071702"/>
                <a:gd name="connsiteX16" fmla="*/ 2449269 w 2583381"/>
                <a:gd name="connsiteY16" fmla="*/ 1315798 h 2071702"/>
                <a:gd name="connsiteX17" fmla="*/ 2583381 w 2583381"/>
                <a:gd name="connsiteY17" fmla="*/ 608662 h 2071702"/>
                <a:gd name="connsiteX0" fmla="*/ 10869 w 2583381"/>
                <a:gd name="connsiteY0" fmla="*/ 1510870 h 2071702"/>
                <a:gd name="connsiteX1" fmla="*/ 154490 w 2583381"/>
                <a:gd name="connsiteY1" fmla="*/ 714380 h 2071702"/>
                <a:gd name="connsiteX2" fmla="*/ 205941 w 2583381"/>
                <a:gd name="connsiteY2" fmla="*/ 754966 h 2071702"/>
                <a:gd name="connsiteX3" fmla="*/ 654556 w 2583381"/>
                <a:gd name="connsiteY3" fmla="*/ 0 h 2071702"/>
                <a:gd name="connsiteX4" fmla="*/ 817837 w 2583381"/>
                <a:gd name="connsiteY4" fmla="*/ 347658 h 2071702"/>
                <a:gd name="connsiteX5" fmla="*/ 1317903 w 2583381"/>
                <a:gd name="connsiteY5" fmla="*/ 276220 h 2071702"/>
                <a:gd name="connsiteX6" fmla="*/ 1242261 w 2583381"/>
                <a:gd name="connsiteY6" fmla="*/ 645238 h 2071702"/>
                <a:gd name="connsiteX7" fmla="*/ 1317903 w 2583381"/>
                <a:gd name="connsiteY7" fmla="*/ 1347790 h 2071702"/>
                <a:gd name="connsiteX8" fmla="*/ 1278837 w 2583381"/>
                <a:gd name="connsiteY8" fmla="*/ 1376758 h 2071702"/>
                <a:gd name="connsiteX9" fmla="*/ 1175027 w 2583381"/>
                <a:gd name="connsiteY9" fmla="*/ 1990732 h 2071702"/>
                <a:gd name="connsiteX10" fmla="*/ 949653 w 2583381"/>
                <a:gd name="connsiteY10" fmla="*/ 1803478 h 2071702"/>
                <a:gd name="connsiteX11" fmla="*/ 449781 w 2583381"/>
                <a:gd name="connsiteY11" fmla="*/ 2071702 h 2071702"/>
                <a:gd name="connsiteX12" fmla="*/ 1010613 w 2583381"/>
                <a:gd name="connsiteY12" fmla="*/ 2035126 h 2071702"/>
                <a:gd name="connsiteX13" fmla="*/ 1889407 w 2583381"/>
                <a:gd name="connsiteY13" fmla="*/ 2062170 h 2071702"/>
                <a:gd name="connsiteX14" fmla="*/ 1839669 w 2583381"/>
                <a:gd name="connsiteY14" fmla="*/ 1925398 h 2071702"/>
                <a:gd name="connsiteX15" fmla="*/ 2522421 w 2583381"/>
                <a:gd name="connsiteY15" fmla="*/ 1705942 h 2071702"/>
                <a:gd name="connsiteX16" fmla="*/ 2449269 w 2583381"/>
                <a:gd name="connsiteY16" fmla="*/ 1315798 h 2071702"/>
                <a:gd name="connsiteX17" fmla="*/ 2583381 w 2583381"/>
                <a:gd name="connsiteY17" fmla="*/ 608662 h 2071702"/>
                <a:gd name="connsiteX0" fmla="*/ 10869 w 2583381"/>
                <a:gd name="connsiteY0" fmla="*/ 1234650 h 1795482"/>
                <a:gd name="connsiteX1" fmla="*/ 154490 w 2583381"/>
                <a:gd name="connsiteY1" fmla="*/ 438160 h 1795482"/>
                <a:gd name="connsiteX2" fmla="*/ 205941 w 2583381"/>
                <a:gd name="connsiteY2" fmla="*/ 478746 h 1795482"/>
                <a:gd name="connsiteX3" fmla="*/ 797432 w 2583381"/>
                <a:gd name="connsiteY3" fmla="*/ 80970 h 1795482"/>
                <a:gd name="connsiteX4" fmla="*/ 817837 w 2583381"/>
                <a:gd name="connsiteY4" fmla="*/ 71438 h 1795482"/>
                <a:gd name="connsiteX5" fmla="*/ 1317903 w 2583381"/>
                <a:gd name="connsiteY5" fmla="*/ 0 h 1795482"/>
                <a:gd name="connsiteX6" fmla="*/ 1242261 w 2583381"/>
                <a:gd name="connsiteY6" fmla="*/ 369018 h 1795482"/>
                <a:gd name="connsiteX7" fmla="*/ 1317903 w 2583381"/>
                <a:gd name="connsiteY7" fmla="*/ 1071570 h 1795482"/>
                <a:gd name="connsiteX8" fmla="*/ 1278837 w 2583381"/>
                <a:gd name="connsiteY8" fmla="*/ 1100538 h 1795482"/>
                <a:gd name="connsiteX9" fmla="*/ 1175027 w 2583381"/>
                <a:gd name="connsiteY9" fmla="*/ 1714512 h 1795482"/>
                <a:gd name="connsiteX10" fmla="*/ 949653 w 2583381"/>
                <a:gd name="connsiteY10" fmla="*/ 1527258 h 1795482"/>
                <a:gd name="connsiteX11" fmla="*/ 449781 w 2583381"/>
                <a:gd name="connsiteY11" fmla="*/ 1795482 h 1795482"/>
                <a:gd name="connsiteX12" fmla="*/ 1010613 w 2583381"/>
                <a:gd name="connsiteY12" fmla="*/ 1758906 h 1795482"/>
                <a:gd name="connsiteX13" fmla="*/ 1889407 w 2583381"/>
                <a:gd name="connsiteY13" fmla="*/ 1785950 h 1795482"/>
                <a:gd name="connsiteX14" fmla="*/ 1839669 w 2583381"/>
                <a:gd name="connsiteY14" fmla="*/ 1649178 h 1795482"/>
                <a:gd name="connsiteX15" fmla="*/ 2522421 w 2583381"/>
                <a:gd name="connsiteY15" fmla="*/ 1429722 h 1795482"/>
                <a:gd name="connsiteX16" fmla="*/ 2449269 w 2583381"/>
                <a:gd name="connsiteY16" fmla="*/ 1039578 h 1795482"/>
                <a:gd name="connsiteX17" fmla="*/ 2583381 w 2583381"/>
                <a:gd name="connsiteY17" fmla="*/ 332442 h 1795482"/>
                <a:gd name="connsiteX0" fmla="*/ 10869 w 2583381"/>
                <a:gd name="connsiteY0" fmla="*/ 1234650 h 1795482"/>
                <a:gd name="connsiteX1" fmla="*/ 154490 w 2583381"/>
                <a:gd name="connsiteY1" fmla="*/ 438160 h 1795482"/>
                <a:gd name="connsiteX2" fmla="*/ 205941 w 2583381"/>
                <a:gd name="connsiteY2" fmla="*/ 478746 h 1795482"/>
                <a:gd name="connsiteX3" fmla="*/ 797432 w 2583381"/>
                <a:gd name="connsiteY3" fmla="*/ 80970 h 1795482"/>
                <a:gd name="connsiteX4" fmla="*/ 817837 w 2583381"/>
                <a:gd name="connsiteY4" fmla="*/ 71438 h 1795482"/>
                <a:gd name="connsiteX5" fmla="*/ 1317903 w 2583381"/>
                <a:gd name="connsiteY5" fmla="*/ 0 h 1795482"/>
                <a:gd name="connsiteX6" fmla="*/ 1242261 w 2583381"/>
                <a:gd name="connsiteY6" fmla="*/ 369018 h 1795482"/>
                <a:gd name="connsiteX7" fmla="*/ 1317903 w 2583381"/>
                <a:gd name="connsiteY7" fmla="*/ 1071570 h 1795482"/>
                <a:gd name="connsiteX8" fmla="*/ 1278837 w 2583381"/>
                <a:gd name="connsiteY8" fmla="*/ 1100538 h 1795482"/>
                <a:gd name="connsiteX9" fmla="*/ 1175027 w 2583381"/>
                <a:gd name="connsiteY9" fmla="*/ 1714512 h 1795482"/>
                <a:gd name="connsiteX10" fmla="*/ 949653 w 2583381"/>
                <a:gd name="connsiteY10" fmla="*/ 1527258 h 1795482"/>
                <a:gd name="connsiteX11" fmla="*/ 449781 w 2583381"/>
                <a:gd name="connsiteY11" fmla="*/ 1795482 h 1795482"/>
                <a:gd name="connsiteX12" fmla="*/ 1010613 w 2583381"/>
                <a:gd name="connsiteY12" fmla="*/ 1758906 h 1795482"/>
                <a:gd name="connsiteX13" fmla="*/ 1889407 w 2583381"/>
                <a:gd name="connsiteY13" fmla="*/ 1785950 h 1795482"/>
                <a:gd name="connsiteX14" fmla="*/ 1839669 w 2583381"/>
                <a:gd name="connsiteY14" fmla="*/ 1649178 h 1795482"/>
                <a:gd name="connsiteX15" fmla="*/ 2522421 w 2583381"/>
                <a:gd name="connsiteY15" fmla="*/ 1429722 h 1795482"/>
                <a:gd name="connsiteX16" fmla="*/ 2449269 w 2583381"/>
                <a:gd name="connsiteY16" fmla="*/ 1039578 h 1795482"/>
                <a:gd name="connsiteX17" fmla="*/ 2583381 w 2583381"/>
                <a:gd name="connsiteY17" fmla="*/ 332442 h 1795482"/>
                <a:gd name="connsiteX0" fmla="*/ 10869 w 2583381"/>
                <a:gd name="connsiteY0" fmla="*/ 1234650 h 1795482"/>
                <a:gd name="connsiteX1" fmla="*/ 154490 w 2583381"/>
                <a:gd name="connsiteY1" fmla="*/ 438160 h 1795482"/>
                <a:gd name="connsiteX2" fmla="*/ 205941 w 2583381"/>
                <a:gd name="connsiteY2" fmla="*/ 478746 h 1795482"/>
                <a:gd name="connsiteX3" fmla="*/ 797432 w 2583381"/>
                <a:gd name="connsiteY3" fmla="*/ 80970 h 1795482"/>
                <a:gd name="connsiteX4" fmla="*/ 817837 w 2583381"/>
                <a:gd name="connsiteY4" fmla="*/ 71438 h 1795482"/>
                <a:gd name="connsiteX5" fmla="*/ 1317903 w 2583381"/>
                <a:gd name="connsiteY5" fmla="*/ 0 h 1795482"/>
                <a:gd name="connsiteX6" fmla="*/ 1242261 w 2583381"/>
                <a:gd name="connsiteY6" fmla="*/ 369018 h 1795482"/>
                <a:gd name="connsiteX7" fmla="*/ 1317903 w 2583381"/>
                <a:gd name="connsiteY7" fmla="*/ 1071570 h 1795482"/>
                <a:gd name="connsiteX8" fmla="*/ 1278837 w 2583381"/>
                <a:gd name="connsiteY8" fmla="*/ 1100538 h 1795482"/>
                <a:gd name="connsiteX9" fmla="*/ 1175027 w 2583381"/>
                <a:gd name="connsiteY9" fmla="*/ 1714512 h 1795482"/>
                <a:gd name="connsiteX10" fmla="*/ 949653 w 2583381"/>
                <a:gd name="connsiteY10" fmla="*/ 1527258 h 1795482"/>
                <a:gd name="connsiteX11" fmla="*/ 449781 w 2583381"/>
                <a:gd name="connsiteY11" fmla="*/ 1795482 h 1795482"/>
                <a:gd name="connsiteX12" fmla="*/ 1010613 w 2583381"/>
                <a:gd name="connsiteY12" fmla="*/ 1758906 h 1795482"/>
                <a:gd name="connsiteX13" fmla="*/ 1889407 w 2583381"/>
                <a:gd name="connsiteY13" fmla="*/ 1785950 h 1795482"/>
                <a:gd name="connsiteX14" fmla="*/ 1839669 w 2583381"/>
                <a:gd name="connsiteY14" fmla="*/ 1649178 h 1795482"/>
                <a:gd name="connsiteX15" fmla="*/ 2522421 w 2583381"/>
                <a:gd name="connsiteY15" fmla="*/ 1429722 h 1795482"/>
                <a:gd name="connsiteX16" fmla="*/ 2449269 w 2583381"/>
                <a:gd name="connsiteY16" fmla="*/ 1039578 h 1795482"/>
                <a:gd name="connsiteX17" fmla="*/ 2583381 w 2583381"/>
                <a:gd name="connsiteY17" fmla="*/ 332442 h 1795482"/>
                <a:gd name="connsiteX0" fmla="*/ 10869 w 2583381"/>
                <a:gd name="connsiteY0" fmla="*/ 1163212 h 1724044"/>
                <a:gd name="connsiteX1" fmla="*/ 154490 w 2583381"/>
                <a:gd name="connsiteY1" fmla="*/ 366722 h 1724044"/>
                <a:gd name="connsiteX2" fmla="*/ 205941 w 2583381"/>
                <a:gd name="connsiteY2" fmla="*/ 407308 h 1724044"/>
                <a:gd name="connsiteX3" fmla="*/ 797432 w 2583381"/>
                <a:gd name="connsiteY3" fmla="*/ 9532 h 1724044"/>
                <a:gd name="connsiteX4" fmla="*/ 817837 w 2583381"/>
                <a:gd name="connsiteY4" fmla="*/ 0 h 1724044"/>
                <a:gd name="connsiteX5" fmla="*/ 1297498 w 2583381"/>
                <a:gd name="connsiteY5" fmla="*/ 80970 h 1724044"/>
                <a:gd name="connsiteX6" fmla="*/ 1242261 w 2583381"/>
                <a:gd name="connsiteY6" fmla="*/ 297580 h 1724044"/>
                <a:gd name="connsiteX7" fmla="*/ 1317903 w 2583381"/>
                <a:gd name="connsiteY7" fmla="*/ 1000132 h 1724044"/>
                <a:gd name="connsiteX8" fmla="*/ 1278837 w 2583381"/>
                <a:gd name="connsiteY8" fmla="*/ 1029100 h 1724044"/>
                <a:gd name="connsiteX9" fmla="*/ 1175027 w 2583381"/>
                <a:gd name="connsiteY9" fmla="*/ 1643074 h 1724044"/>
                <a:gd name="connsiteX10" fmla="*/ 949653 w 2583381"/>
                <a:gd name="connsiteY10" fmla="*/ 1455820 h 1724044"/>
                <a:gd name="connsiteX11" fmla="*/ 449781 w 2583381"/>
                <a:gd name="connsiteY11" fmla="*/ 1724044 h 1724044"/>
                <a:gd name="connsiteX12" fmla="*/ 1010613 w 2583381"/>
                <a:gd name="connsiteY12" fmla="*/ 1687468 h 1724044"/>
                <a:gd name="connsiteX13" fmla="*/ 1889407 w 2583381"/>
                <a:gd name="connsiteY13" fmla="*/ 1714512 h 1724044"/>
                <a:gd name="connsiteX14" fmla="*/ 1839669 w 2583381"/>
                <a:gd name="connsiteY14" fmla="*/ 1577740 h 1724044"/>
                <a:gd name="connsiteX15" fmla="*/ 2522421 w 2583381"/>
                <a:gd name="connsiteY15" fmla="*/ 1358284 h 1724044"/>
                <a:gd name="connsiteX16" fmla="*/ 2449269 w 2583381"/>
                <a:gd name="connsiteY16" fmla="*/ 968140 h 1724044"/>
                <a:gd name="connsiteX17" fmla="*/ 2583381 w 2583381"/>
                <a:gd name="connsiteY17" fmla="*/ 261004 h 1724044"/>
                <a:gd name="connsiteX0" fmla="*/ 10869 w 2583381"/>
                <a:gd name="connsiteY0" fmla="*/ 1242587 h 1803419"/>
                <a:gd name="connsiteX1" fmla="*/ 154490 w 2583381"/>
                <a:gd name="connsiteY1" fmla="*/ 446097 h 1803419"/>
                <a:gd name="connsiteX2" fmla="*/ 205941 w 2583381"/>
                <a:gd name="connsiteY2" fmla="*/ 486683 h 1803419"/>
                <a:gd name="connsiteX3" fmla="*/ 797432 w 2583381"/>
                <a:gd name="connsiteY3" fmla="*/ 88907 h 1803419"/>
                <a:gd name="connsiteX4" fmla="*/ 817837 w 2583381"/>
                <a:gd name="connsiteY4" fmla="*/ 79375 h 1803419"/>
                <a:gd name="connsiteX5" fmla="*/ 1297498 w 2583381"/>
                <a:gd name="connsiteY5" fmla="*/ 160345 h 1803419"/>
                <a:gd name="connsiteX6" fmla="*/ 1242261 w 2583381"/>
                <a:gd name="connsiteY6" fmla="*/ 376955 h 1803419"/>
                <a:gd name="connsiteX7" fmla="*/ 1317903 w 2583381"/>
                <a:gd name="connsiteY7" fmla="*/ 1079507 h 1803419"/>
                <a:gd name="connsiteX8" fmla="*/ 1278837 w 2583381"/>
                <a:gd name="connsiteY8" fmla="*/ 1108475 h 1803419"/>
                <a:gd name="connsiteX9" fmla="*/ 1175027 w 2583381"/>
                <a:gd name="connsiteY9" fmla="*/ 1722449 h 1803419"/>
                <a:gd name="connsiteX10" fmla="*/ 949653 w 2583381"/>
                <a:gd name="connsiteY10" fmla="*/ 1535195 h 1803419"/>
                <a:gd name="connsiteX11" fmla="*/ 449781 w 2583381"/>
                <a:gd name="connsiteY11" fmla="*/ 1803419 h 1803419"/>
                <a:gd name="connsiteX12" fmla="*/ 1010613 w 2583381"/>
                <a:gd name="connsiteY12" fmla="*/ 1766843 h 1803419"/>
                <a:gd name="connsiteX13" fmla="*/ 1889407 w 2583381"/>
                <a:gd name="connsiteY13" fmla="*/ 1793887 h 1803419"/>
                <a:gd name="connsiteX14" fmla="*/ 1839669 w 2583381"/>
                <a:gd name="connsiteY14" fmla="*/ 1657115 h 1803419"/>
                <a:gd name="connsiteX15" fmla="*/ 2522421 w 2583381"/>
                <a:gd name="connsiteY15" fmla="*/ 1437659 h 1803419"/>
                <a:gd name="connsiteX16" fmla="*/ 2449269 w 2583381"/>
                <a:gd name="connsiteY16" fmla="*/ 1047515 h 1803419"/>
                <a:gd name="connsiteX17" fmla="*/ 2583381 w 2583381"/>
                <a:gd name="connsiteY17" fmla="*/ 340379 h 1803419"/>
                <a:gd name="connsiteX0" fmla="*/ 10869 w 2583381"/>
                <a:gd name="connsiteY0" fmla="*/ 1242587 h 1803419"/>
                <a:gd name="connsiteX1" fmla="*/ 154490 w 2583381"/>
                <a:gd name="connsiteY1" fmla="*/ 446097 h 1803419"/>
                <a:gd name="connsiteX2" fmla="*/ 205941 w 2583381"/>
                <a:gd name="connsiteY2" fmla="*/ 486683 h 1803419"/>
                <a:gd name="connsiteX3" fmla="*/ 797432 w 2583381"/>
                <a:gd name="connsiteY3" fmla="*/ 88907 h 1803419"/>
                <a:gd name="connsiteX4" fmla="*/ 817837 w 2583381"/>
                <a:gd name="connsiteY4" fmla="*/ 79375 h 1803419"/>
                <a:gd name="connsiteX5" fmla="*/ 1297498 w 2583381"/>
                <a:gd name="connsiteY5" fmla="*/ 160345 h 1803419"/>
                <a:gd name="connsiteX6" fmla="*/ 1242261 w 2583381"/>
                <a:gd name="connsiteY6" fmla="*/ 376955 h 1803419"/>
                <a:gd name="connsiteX7" fmla="*/ 1317903 w 2583381"/>
                <a:gd name="connsiteY7" fmla="*/ 1079507 h 1803419"/>
                <a:gd name="connsiteX8" fmla="*/ 1278837 w 2583381"/>
                <a:gd name="connsiteY8" fmla="*/ 1108475 h 1803419"/>
                <a:gd name="connsiteX9" fmla="*/ 1175027 w 2583381"/>
                <a:gd name="connsiteY9" fmla="*/ 1722449 h 1803419"/>
                <a:gd name="connsiteX10" fmla="*/ 949653 w 2583381"/>
                <a:gd name="connsiteY10" fmla="*/ 1535195 h 1803419"/>
                <a:gd name="connsiteX11" fmla="*/ 449781 w 2583381"/>
                <a:gd name="connsiteY11" fmla="*/ 1803419 h 1803419"/>
                <a:gd name="connsiteX12" fmla="*/ 1010613 w 2583381"/>
                <a:gd name="connsiteY12" fmla="*/ 1766843 h 1803419"/>
                <a:gd name="connsiteX13" fmla="*/ 1889407 w 2583381"/>
                <a:gd name="connsiteY13" fmla="*/ 1793887 h 1803419"/>
                <a:gd name="connsiteX14" fmla="*/ 1839669 w 2583381"/>
                <a:gd name="connsiteY14" fmla="*/ 1657115 h 1803419"/>
                <a:gd name="connsiteX15" fmla="*/ 2522421 w 2583381"/>
                <a:gd name="connsiteY15" fmla="*/ 1437659 h 1803419"/>
                <a:gd name="connsiteX16" fmla="*/ 2449269 w 2583381"/>
                <a:gd name="connsiteY16" fmla="*/ 1047515 h 1803419"/>
                <a:gd name="connsiteX17" fmla="*/ 2583381 w 2583381"/>
                <a:gd name="connsiteY17" fmla="*/ 340379 h 1803419"/>
                <a:gd name="connsiteX0" fmla="*/ 10869 w 2583381"/>
                <a:gd name="connsiteY0" fmla="*/ 1193376 h 1754208"/>
                <a:gd name="connsiteX1" fmla="*/ 154490 w 2583381"/>
                <a:gd name="connsiteY1" fmla="*/ 396886 h 1754208"/>
                <a:gd name="connsiteX2" fmla="*/ 205941 w 2583381"/>
                <a:gd name="connsiteY2" fmla="*/ 437472 h 1754208"/>
                <a:gd name="connsiteX3" fmla="*/ 797432 w 2583381"/>
                <a:gd name="connsiteY3" fmla="*/ 39696 h 1754208"/>
                <a:gd name="connsiteX4" fmla="*/ 817837 w 2583381"/>
                <a:gd name="connsiteY4" fmla="*/ 30164 h 1754208"/>
                <a:gd name="connsiteX5" fmla="*/ 1297498 w 2583381"/>
                <a:gd name="connsiteY5" fmla="*/ 182573 h 1754208"/>
                <a:gd name="connsiteX6" fmla="*/ 1242261 w 2583381"/>
                <a:gd name="connsiteY6" fmla="*/ 327744 h 1754208"/>
                <a:gd name="connsiteX7" fmla="*/ 1317903 w 2583381"/>
                <a:gd name="connsiteY7" fmla="*/ 1030296 h 1754208"/>
                <a:gd name="connsiteX8" fmla="*/ 1278837 w 2583381"/>
                <a:gd name="connsiteY8" fmla="*/ 1059264 h 1754208"/>
                <a:gd name="connsiteX9" fmla="*/ 1175027 w 2583381"/>
                <a:gd name="connsiteY9" fmla="*/ 1673238 h 1754208"/>
                <a:gd name="connsiteX10" fmla="*/ 949653 w 2583381"/>
                <a:gd name="connsiteY10" fmla="*/ 1485984 h 1754208"/>
                <a:gd name="connsiteX11" fmla="*/ 449781 w 2583381"/>
                <a:gd name="connsiteY11" fmla="*/ 1754208 h 1754208"/>
                <a:gd name="connsiteX12" fmla="*/ 1010613 w 2583381"/>
                <a:gd name="connsiteY12" fmla="*/ 1717632 h 1754208"/>
                <a:gd name="connsiteX13" fmla="*/ 1889407 w 2583381"/>
                <a:gd name="connsiteY13" fmla="*/ 1744676 h 1754208"/>
                <a:gd name="connsiteX14" fmla="*/ 1839669 w 2583381"/>
                <a:gd name="connsiteY14" fmla="*/ 1607904 h 1754208"/>
                <a:gd name="connsiteX15" fmla="*/ 2522421 w 2583381"/>
                <a:gd name="connsiteY15" fmla="*/ 1388448 h 1754208"/>
                <a:gd name="connsiteX16" fmla="*/ 2449269 w 2583381"/>
                <a:gd name="connsiteY16" fmla="*/ 998304 h 1754208"/>
                <a:gd name="connsiteX17" fmla="*/ 2583381 w 2583381"/>
                <a:gd name="connsiteY17" fmla="*/ 291168 h 1754208"/>
                <a:gd name="connsiteX0" fmla="*/ 10869 w 2583381"/>
                <a:gd name="connsiteY0" fmla="*/ 1193376 h 1754208"/>
                <a:gd name="connsiteX1" fmla="*/ 154490 w 2583381"/>
                <a:gd name="connsiteY1" fmla="*/ 396886 h 1754208"/>
                <a:gd name="connsiteX2" fmla="*/ 205941 w 2583381"/>
                <a:gd name="connsiteY2" fmla="*/ 437472 h 1754208"/>
                <a:gd name="connsiteX3" fmla="*/ 797432 w 2583381"/>
                <a:gd name="connsiteY3" fmla="*/ 39696 h 1754208"/>
                <a:gd name="connsiteX4" fmla="*/ 817837 w 2583381"/>
                <a:gd name="connsiteY4" fmla="*/ 30164 h 1754208"/>
                <a:gd name="connsiteX5" fmla="*/ 1297498 w 2583381"/>
                <a:gd name="connsiteY5" fmla="*/ 182572 h 1754208"/>
                <a:gd name="connsiteX6" fmla="*/ 1242261 w 2583381"/>
                <a:gd name="connsiteY6" fmla="*/ 327744 h 1754208"/>
                <a:gd name="connsiteX7" fmla="*/ 1317903 w 2583381"/>
                <a:gd name="connsiteY7" fmla="*/ 1030296 h 1754208"/>
                <a:gd name="connsiteX8" fmla="*/ 1278837 w 2583381"/>
                <a:gd name="connsiteY8" fmla="*/ 1059264 h 1754208"/>
                <a:gd name="connsiteX9" fmla="*/ 1175027 w 2583381"/>
                <a:gd name="connsiteY9" fmla="*/ 1673238 h 1754208"/>
                <a:gd name="connsiteX10" fmla="*/ 949653 w 2583381"/>
                <a:gd name="connsiteY10" fmla="*/ 1485984 h 1754208"/>
                <a:gd name="connsiteX11" fmla="*/ 449781 w 2583381"/>
                <a:gd name="connsiteY11" fmla="*/ 1754208 h 1754208"/>
                <a:gd name="connsiteX12" fmla="*/ 1010613 w 2583381"/>
                <a:gd name="connsiteY12" fmla="*/ 1717632 h 1754208"/>
                <a:gd name="connsiteX13" fmla="*/ 1889407 w 2583381"/>
                <a:gd name="connsiteY13" fmla="*/ 1744676 h 1754208"/>
                <a:gd name="connsiteX14" fmla="*/ 1839669 w 2583381"/>
                <a:gd name="connsiteY14" fmla="*/ 1607904 h 1754208"/>
                <a:gd name="connsiteX15" fmla="*/ 2522421 w 2583381"/>
                <a:gd name="connsiteY15" fmla="*/ 1388448 h 1754208"/>
                <a:gd name="connsiteX16" fmla="*/ 2449269 w 2583381"/>
                <a:gd name="connsiteY16" fmla="*/ 998304 h 1754208"/>
                <a:gd name="connsiteX17" fmla="*/ 2583381 w 2583381"/>
                <a:gd name="connsiteY17" fmla="*/ 291168 h 1754208"/>
                <a:gd name="connsiteX0" fmla="*/ 10869 w 2583381"/>
                <a:gd name="connsiteY0" fmla="*/ 1193376 h 1754208"/>
                <a:gd name="connsiteX1" fmla="*/ 154490 w 2583381"/>
                <a:gd name="connsiteY1" fmla="*/ 396886 h 1754208"/>
                <a:gd name="connsiteX2" fmla="*/ 205941 w 2583381"/>
                <a:gd name="connsiteY2" fmla="*/ 437472 h 1754208"/>
                <a:gd name="connsiteX3" fmla="*/ 797432 w 2583381"/>
                <a:gd name="connsiteY3" fmla="*/ 39696 h 1754208"/>
                <a:gd name="connsiteX4" fmla="*/ 817837 w 2583381"/>
                <a:gd name="connsiteY4" fmla="*/ 30164 h 1754208"/>
                <a:gd name="connsiteX5" fmla="*/ 1297498 w 2583381"/>
                <a:gd name="connsiteY5" fmla="*/ 182572 h 1754208"/>
                <a:gd name="connsiteX6" fmla="*/ 1226060 w 2583381"/>
                <a:gd name="connsiteY6" fmla="*/ 325448 h 1754208"/>
                <a:gd name="connsiteX7" fmla="*/ 1317903 w 2583381"/>
                <a:gd name="connsiteY7" fmla="*/ 1030296 h 1754208"/>
                <a:gd name="connsiteX8" fmla="*/ 1278837 w 2583381"/>
                <a:gd name="connsiteY8" fmla="*/ 1059264 h 1754208"/>
                <a:gd name="connsiteX9" fmla="*/ 1175027 w 2583381"/>
                <a:gd name="connsiteY9" fmla="*/ 1673238 h 1754208"/>
                <a:gd name="connsiteX10" fmla="*/ 949653 w 2583381"/>
                <a:gd name="connsiteY10" fmla="*/ 1485984 h 1754208"/>
                <a:gd name="connsiteX11" fmla="*/ 449781 w 2583381"/>
                <a:gd name="connsiteY11" fmla="*/ 1754208 h 1754208"/>
                <a:gd name="connsiteX12" fmla="*/ 1010613 w 2583381"/>
                <a:gd name="connsiteY12" fmla="*/ 1717632 h 1754208"/>
                <a:gd name="connsiteX13" fmla="*/ 1889407 w 2583381"/>
                <a:gd name="connsiteY13" fmla="*/ 1744676 h 1754208"/>
                <a:gd name="connsiteX14" fmla="*/ 1839669 w 2583381"/>
                <a:gd name="connsiteY14" fmla="*/ 1607904 h 1754208"/>
                <a:gd name="connsiteX15" fmla="*/ 2522421 w 2583381"/>
                <a:gd name="connsiteY15" fmla="*/ 1388448 h 1754208"/>
                <a:gd name="connsiteX16" fmla="*/ 2449269 w 2583381"/>
                <a:gd name="connsiteY16" fmla="*/ 998304 h 1754208"/>
                <a:gd name="connsiteX17" fmla="*/ 2583381 w 2583381"/>
                <a:gd name="connsiteY17" fmla="*/ 291168 h 1754208"/>
                <a:gd name="connsiteX0" fmla="*/ 10869 w 2583381"/>
                <a:gd name="connsiteY0" fmla="*/ 1193376 h 1754208"/>
                <a:gd name="connsiteX1" fmla="*/ 154490 w 2583381"/>
                <a:gd name="connsiteY1" fmla="*/ 396886 h 1754208"/>
                <a:gd name="connsiteX2" fmla="*/ 205941 w 2583381"/>
                <a:gd name="connsiteY2" fmla="*/ 437472 h 1754208"/>
                <a:gd name="connsiteX3" fmla="*/ 797432 w 2583381"/>
                <a:gd name="connsiteY3" fmla="*/ 39696 h 1754208"/>
                <a:gd name="connsiteX4" fmla="*/ 817837 w 2583381"/>
                <a:gd name="connsiteY4" fmla="*/ 30164 h 1754208"/>
                <a:gd name="connsiteX5" fmla="*/ 1297498 w 2583381"/>
                <a:gd name="connsiteY5" fmla="*/ 182572 h 1754208"/>
                <a:gd name="connsiteX6" fmla="*/ 1226060 w 2583381"/>
                <a:gd name="connsiteY6" fmla="*/ 325448 h 1754208"/>
                <a:gd name="connsiteX7" fmla="*/ 1317903 w 2583381"/>
                <a:gd name="connsiteY7" fmla="*/ 1030296 h 1754208"/>
                <a:gd name="connsiteX8" fmla="*/ 1278837 w 2583381"/>
                <a:gd name="connsiteY8" fmla="*/ 1059264 h 1754208"/>
                <a:gd name="connsiteX9" fmla="*/ 1175027 w 2583381"/>
                <a:gd name="connsiteY9" fmla="*/ 1673238 h 1754208"/>
                <a:gd name="connsiteX10" fmla="*/ 949653 w 2583381"/>
                <a:gd name="connsiteY10" fmla="*/ 1485984 h 1754208"/>
                <a:gd name="connsiteX11" fmla="*/ 449781 w 2583381"/>
                <a:gd name="connsiteY11" fmla="*/ 1754208 h 1754208"/>
                <a:gd name="connsiteX12" fmla="*/ 1010613 w 2583381"/>
                <a:gd name="connsiteY12" fmla="*/ 1717632 h 1754208"/>
                <a:gd name="connsiteX13" fmla="*/ 1889407 w 2583381"/>
                <a:gd name="connsiteY13" fmla="*/ 1744676 h 1754208"/>
                <a:gd name="connsiteX14" fmla="*/ 1839669 w 2583381"/>
                <a:gd name="connsiteY14" fmla="*/ 1607904 h 1754208"/>
                <a:gd name="connsiteX15" fmla="*/ 2522421 w 2583381"/>
                <a:gd name="connsiteY15" fmla="*/ 1388448 h 1754208"/>
                <a:gd name="connsiteX16" fmla="*/ 2449269 w 2583381"/>
                <a:gd name="connsiteY16" fmla="*/ 998304 h 1754208"/>
                <a:gd name="connsiteX17" fmla="*/ 2583381 w 2583381"/>
                <a:gd name="connsiteY17" fmla="*/ 291168 h 1754208"/>
                <a:gd name="connsiteX0" fmla="*/ 10869 w 2583381"/>
                <a:gd name="connsiteY0" fmla="*/ 1193376 h 1754208"/>
                <a:gd name="connsiteX1" fmla="*/ 154490 w 2583381"/>
                <a:gd name="connsiteY1" fmla="*/ 396886 h 1754208"/>
                <a:gd name="connsiteX2" fmla="*/ 205941 w 2583381"/>
                <a:gd name="connsiteY2" fmla="*/ 437472 h 1754208"/>
                <a:gd name="connsiteX3" fmla="*/ 797432 w 2583381"/>
                <a:gd name="connsiteY3" fmla="*/ 39696 h 1754208"/>
                <a:gd name="connsiteX4" fmla="*/ 817837 w 2583381"/>
                <a:gd name="connsiteY4" fmla="*/ 30164 h 1754208"/>
                <a:gd name="connsiteX5" fmla="*/ 1297498 w 2583381"/>
                <a:gd name="connsiteY5" fmla="*/ 182572 h 1754208"/>
                <a:gd name="connsiteX6" fmla="*/ 1202235 w 2583381"/>
                <a:gd name="connsiteY6" fmla="*/ 320679 h 1754208"/>
                <a:gd name="connsiteX7" fmla="*/ 1317903 w 2583381"/>
                <a:gd name="connsiteY7" fmla="*/ 1030296 h 1754208"/>
                <a:gd name="connsiteX8" fmla="*/ 1278837 w 2583381"/>
                <a:gd name="connsiteY8" fmla="*/ 1059264 h 1754208"/>
                <a:gd name="connsiteX9" fmla="*/ 1175027 w 2583381"/>
                <a:gd name="connsiteY9" fmla="*/ 1673238 h 1754208"/>
                <a:gd name="connsiteX10" fmla="*/ 949653 w 2583381"/>
                <a:gd name="connsiteY10" fmla="*/ 1485984 h 1754208"/>
                <a:gd name="connsiteX11" fmla="*/ 449781 w 2583381"/>
                <a:gd name="connsiteY11" fmla="*/ 1754208 h 1754208"/>
                <a:gd name="connsiteX12" fmla="*/ 1010613 w 2583381"/>
                <a:gd name="connsiteY12" fmla="*/ 1717632 h 1754208"/>
                <a:gd name="connsiteX13" fmla="*/ 1889407 w 2583381"/>
                <a:gd name="connsiteY13" fmla="*/ 1744676 h 1754208"/>
                <a:gd name="connsiteX14" fmla="*/ 1839669 w 2583381"/>
                <a:gd name="connsiteY14" fmla="*/ 1607904 h 1754208"/>
                <a:gd name="connsiteX15" fmla="*/ 2522421 w 2583381"/>
                <a:gd name="connsiteY15" fmla="*/ 1388448 h 1754208"/>
                <a:gd name="connsiteX16" fmla="*/ 2449269 w 2583381"/>
                <a:gd name="connsiteY16" fmla="*/ 998304 h 1754208"/>
                <a:gd name="connsiteX17" fmla="*/ 2583381 w 2583381"/>
                <a:gd name="connsiteY17" fmla="*/ 291168 h 175420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202235 w 2583381"/>
                <a:gd name="connsiteY6" fmla="*/ 301629 h 1735158"/>
                <a:gd name="connsiteX7" fmla="*/ 1317903 w 2583381"/>
                <a:gd name="connsiteY7" fmla="*/ 1011246 h 1735158"/>
                <a:gd name="connsiteX8" fmla="*/ 1278837 w 2583381"/>
                <a:gd name="connsiteY8" fmla="*/ 1040214 h 1735158"/>
                <a:gd name="connsiteX9" fmla="*/ 1175027 w 2583381"/>
                <a:gd name="connsiteY9" fmla="*/ 165418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202235 w 2583381"/>
                <a:gd name="connsiteY6" fmla="*/ 301629 h 1735158"/>
                <a:gd name="connsiteX7" fmla="*/ 1317903 w 2583381"/>
                <a:gd name="connsiteY7" fmla="*/ 1011246 h 1735158"/>
                <a:gd name="connsiteX8" fmla="*/ 1247881 w 2583381"/>
                <a:gd name="connsiteY8" fmla="*/ 1037833 h 1735158"/>
                <a:gd name="connsiteX9" fmla="*/ 1175027 w 2583381"/>
                <a:gd name="connsiteY9" fmla="*/ 165418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202235 w 2583381"/>
                <a:gd name="connsiteY6" fmla="*/ 301629 h 1735158"/>
                <a:gd name="connsiteX7" fmla="*/ 1248847 w 2583381"/>
                <a:gd name="connsiteY7" fmla="*/ 1032678 h 1735158"/>
                <a:gd name="connsiteX8" fmla="*/ 1247881 w 2583381"/>
                <a:gd name="connsiteY8" fmla="*/ 1037833 h 1735158"/>
                <a:gd name="connsiteX9" fmla="*/ 1175027 w 2583381"/>
                <a:gd name="connsiteY9" fmla="*/ 165418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202235 w 2583381"/>
                <a:gd name="connsiteY6" fmla="*/ 301629 h 1735158"/>
                <a:gd name="connsiteX7" fmla="*/ 1248847 w 2583381"/>
                <a:gd name="connsiteY7" fmla="*/ 1032678 h 1735158"/>
                <a:gd name="connsiteX8" fmla="*/ 1247881 w 2583381"/>
                <a:gd name="connsiteY8" fmla="*/ 1037833 h 1735158"/>
                <a:gd name="connsiteX9" fmla="*/ 1175027 w 2583381"/>
                <a:gd name="connsiteY9" fmla="*/ 165418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202235 w 2583381"/>
                <a:gd name="connsiteY6" fmla="*/ 301629 h 1735158"/>
                <a:gd name="connsiteX7" fmla="*/ 1248847 w 2583381"/>
                <a:gd name="connsiteY7" fmla="*/ 1032678 h 1735158"/>
                <a:gd name="connsiteX8" fmla="*/ 1247881 w 2583381"/>
                <a:gd name="connsiteY8" fmla="*/ 1037833 h 1735158"/>
                <a:gd name="connsiteX9" fmla="*/ 1175027 w 2583381"/>
                <a:gd name="connsiteY9" fmla="*/ 165418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1175027 w 2583381"/>
                <a:gd name="connsiteY9" fmla="*/ 165418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1013102 w 2583381"/>
                <a:gd name="connsiteY9" fmla="*/ 1518457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1013102 w 2583381"/>
                <a:gd name="connsiteY9" fmla="*/ 1518457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1013102 w 2583381"/>
                <a:gd name="connsiteY9" fmla="*/ 1518457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40308 w 2583381"/>
                <a:gd name="connsiteY9" fmla="*/ 137796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40308 w 2583381"/>
                <a:gd name="connsiteY9" fmla="*/ 137796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40308 w 2583381"/>
                <a:gd name="connsiteY9" fmla="*/ 1377968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13 w 2583381"/>
                <a:gd name="connsiteY12" fmla="*/ 1698582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89407 w 2583381"/>
                <a:gd name="connsiteY13" fmla="*/ 1725626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39669 w 2583381"/>
                <a:gd name="connsiteY14" fmla="*/ 1588854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2667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22421 w 2583381"/>
                <a:gd name="connsiteY15" fmla="*/ 1369398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31946 w 2583381"/>
                <a:gd name="connsiteY15" fmla="*/ 1112223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31946 w 2583381"/>
                <a:gd name="connsiteY15" fmla="*/ 1112223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31946 w 2583381"/>
                <a:gd name="connsiteY15" fmla="*/ 1112223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11944 w 2583381"/>
                <a:gd name="connsiteY15" fmla="*/ 1092216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11944 w 2583381"/>
                <a:gd name="connsiteY15" fmla="*/ 1092216 h 1735158"/>
                <a:gd name="connsiteX16" fmla="*/ 2449269 w 2583381"/>
                <a:gd name="connsiteY16" fmla="*/ 979254 h 1735158"/>
                <a:gd name="connsiteX17" fmla="*/ 2583381 w 2583381"/>
                <a:gd name="connsiteY17" fmla="*/ 272118 h 1735158"/>
                <a:gd name="connsiteX0" fmla="*/ 10869 w 2583381"/>
                <a:gd name="connsiteY0" fmla="*/ 1174326 h 1735158"/>
                <a:gd name="connsiteX1" fmla="*/ 154490 w 2583381"/>
                <a:gd name="connsiteY1" fmla="*/ 377836 h 1735158"/>
                <a:gd name="connsiteX2" fmla="*/ 205941 w 2583381"/>
                <a:gd name="connsiteY2" fmla="*/ 418422 h 1735158"/>
                <a:gd name="connsiteX3" fmla="*/ 797432 w 2583381"/>
                <a:gd name="connsiteY3" fmla="*/ 20646 h 1735158"/>
                <a:gd name="connsiteX4" fmla="*/ 803549 w 2583381"/>
                <a:gd name="connsiteY4" fmla="*/ 30164 h 1735158"/>
                <a:gd name="connsiteX5" fmla="*/ 1297498 w 2583381"/>
                <a:gd name="connsiteY5" fmla="*/ 163522 h 1735158"/>
                <a:gd name="connsiteX6" fmla="*/ 1190316 w 2583381"/>
                <a:gd name="connsiteY6" fmla="*/ 301623 h 1735158"/>
                <a:gd name="connsiteX7" fmla="*/ 1248847 w 2583381"/>
                <a:gd name="connsiteY7" fmla="*/ 1032678 h 1735158"/>
                <a:gd name="connsiteX8" fmla="*/ 1247881 w 2583381"/>
                <a:gd name="connsiteY8" fmla="*/ 1037833 h 1735158"/>
                <a:gd name="connsiteX9" fmla="*/ 918866 w 2583381"/>
                <a:gd name="connsiteY9" fmla="*/ 1377954 h 1735158"/>
                <a:gd name="connsiteX10" fmla="*/ 949653 w 2583381"/>
                <a:gd name="connsiteY10" fmla="*/ 1466934 h 1735158"/>
                <a:gd name="connsiteX11" fmla="*/ 449781 w 2583381"/>
                <a:gd name="connsiteY11" fmla="*/ 1735158 h 1735158"/>
                <a:gd name="connsiteX12" fmla="*/ 1010602 w 2583381"/>
                <a:gd name="connsiteY12" fmla="*/ 1717616 h 1735158"/>
                <a:gd name="connsiteX13" fmla="*/ 1848925 w 2583381"/>
                <a:gd name="connsiteY13" fmla="*/ 1618469 h 1735158"/>
                <a:gd name="connsiteX14" fmla="*/ 1851575 w 2583381"/>
                <a:gd name="connsiteY14" fmla="*/ 1617430 h 1735158"/>
                <a:gd name="connsiteX15" fmla="*/ 2535735 w 2583381"/>
                <a:gd name="connsiteY15" fmla="*/ 1051723 h 1735158"/>
                <a:gd name="connsiteX16" fmla="*/ 2449269 w 2583381"/>
                <a:gd name="connsiteY16" fmla="*/ 979254 h 1735158"/>
                <a:gd name="connsiteX17" fmla="*/ 2583381 w 2583381"/>
                <a:gd name="connsiteY17" fmla="*/ 272118 h 1735158"/>
                <a:gd name="connsiteX0" fmla="*/ 10869 w 2564331"/>
                <a:gd name="connsiteY0" fmla="*/ 1174326 h 1735158"/>
                <a:gd name="connsiteX1" fmla="*/ 154490 w 2564331"/>
                <a:gd name="connsiteY1" fmla="*/ 377836 h 1735158"/>
                <a:gd name="connsiteX2" fmla="*/ 205941 w 2564331"/>
                <a:gd name="connsiteY2" fmla="*/ 418422 h 1735158"/>
                <a:gd name="connsiteX3" fmla="*/ 797432 w 2564331"/>
                <a:gd name="connsiteY3" fmla="*/ 20646 h 1735158"/>
                <a:gd name="connsiteX4" fmla="*/ 803549 w 2564331"/>
                <a:gd name="connsiteY4" fmla="*/ 30164 h 1735158"/>
                <a:gd name="connsiteX5" fmla="*/ 1297498 w 2564331"/>
                <a:gd name="connsiteY5" fmla="*/ 163522 h 1735158"/>
                <a:gd name="connsiteX6" fmla="*/ 1190316 w 2564331"/>
                <a:gd name="connsiteY6" fmla="*/ 301623 h 1735158"/>
                <a:gd name="connsiteX7" fmla="*/ 1248847 w 2564331"/>
                <a:gd name="connsiteY7" fmla="*/ 1032678 h 1735158"/>
                <a:gd name="connsiteX8" fmla="*/ 1247881 w 2564331"/>
                <a:gd name="connsiteY8" fmla="*/ 1037833 h 1735158"/>
                <a:gd name="connsiteX9" fmla="*/ 918866 w 2564331"/>
                <a:gd name="connsiteY9" fmla="*/ 1377954 h 1735158"/>
                <a:gd name="connsiteX10" fmla="*/ 949653 w 2564331"/>
                <a:gd name="connsiteY10" fmla="*/ 1466934 h 1735158"/>
                <a:gd name="connsiteX11" fmla="*/ 449781 w 2564331"/>
                <a:gd name="connsiteY11" fmla="*/ 1735158 h 1735158"/>
                <a:gd name="connsiteX12" fmla="*/ 1010602 w 2564331"/>
                <a:gd name="connsiteY12" fmla="*/ 1717616 h 1735158"/>
                <a:gd name="connsiteX13" fmla="*/ 1848925 w 2564331"/>
                <a:gd name="connsiteY13" fmla="*/ 1618469 h 1735158"/>
                <a:gd name="connsiteX14" fmla="*/ 1851575 w 2564331"/>
                <a:gd name="connsiteY14" fmla="*/ 1617430 h 1735158"/>
                <a:gd name="connsiteX15" fmla="*/ 2535735 w 2564331"/>
                <a:gd name="connsiteY15" fmla="*/ 1051723 h 1735158"/>
                <a:gd name="connsiteX16" fmla="*/ 2449269 w 2564331"/>
                <a:gd name="connsiteY16" fmla="*/ 979254 h 1735158"/>
                <a:gd name="connsiteX17" fmla="*/ 2564331 w 2564331"/>
                <a:gd name="connsiteY17" fmla="*/ 272118 h 1735158"/>
                <a:gd name="connsiteX0" fmla="*/ 10869 w 2557187"/>
                <a:gd name="connsiteY0" fmla="*/ 1174326 h 1735158"/>
                <a:gd name="connsiteX1" fmla="*/ 154490 w 2557187"/>
                <a:gd name="connsiteY1" fmla="*/ 377836 h 1735158"/>
                <a:gd name="connsiteX2" fmla="*/ 205941 w 2557187"/>
                <a:gd name="connsiteY2" fmla="*/ 418422 h 1735158"/>
                <a:gd name="connsiteX3" fmla="*/ 797432 w 2557187"/>
                <a:gd name="connsiteY3" fmla="*/ 20646 h 1735158"/>
                <a:gd name="connsiteX4" fmla="*/ 803549 w 2557187"/>
                <a:gd name="connsiteY4" fmla="*/ 30164 h 1735158"/>
                <a:gd name="connsiteX5" fmla="*/ 1297498 w 2557187"/>
                <a:gd name="connsiteY5" fmla="*/ 163522 h 1735158"/>
                <a:gd name="connsiteX6" fmla="*/ 1190316 w 2557187"/>
                <a:gd name="connsiteY6" fmla="*/ 301623 h 1735158"/>
                <a:gd name="connsiteX7" fmla="*/ 1248847 w 2557187"/>
                <a:gd name="connsiteY7" fmla="*/ 1032678 h 1735158"/>
                <a:gd name="connsiteX8" fmla="*/ 1247881 w 2557187"/>
                <a:gd name="connsiteY8" fmla="*/ 1037833 h 1735158"/>
                <a:gd name="connsiteX9" fmla="*/ 918866 w 2557187"/>
                <a:gd name="connsiteY9" fmla="*/ 1377954 h 1735158"/>
                <a:gd name="connsiteX10" fmla="*/ 949653 w 2557187"/>
                <a:gd name="connsiteY10" fmla="*/ 1466934 h 1735158"/>
                <a:gd name="connsiteX11" fmla="*/ 449781 w 2557187"/>
                <a:gd name="connsiteY11" fmla="*/ 1735158 h 1735158"/>
                <a:gd name="connsiteX12" fmla="*/ 1010602 w 2557187"/>
                <a:gd name="connsiteY12" fmla="*/ 1717616 h 1735158"/>
                <a:gd name="connsiteX13" fmla="*/ 1848925 w 2557187"/>
                <a:gd name="connsiteY13" fmla="*/ 1618469 h 1735158"/>
                <a:gd name="connsiteX14" fmla="*/ 1851575 w 2557187"/>
                <a:gd name="connsiteY14" fmla="*/ 1617430 h 1735158"/>
                <a:gd name="connsiteX15" fmla="*/ 2535735 w 2557187"/>
                <a:gd name="connsiteY15" fmla="*/ 1051723 h 1735158"/>
                <a:gd name="connsiteX16" fmla="*/ 2449269 w 2557187"/>
                <a:gd name="connsiteY16" fmla="*/ 979254 h 1735158"/>
                <a:gd name="connsiteX17" fmla="*/ 2557187 w 2557187"/>
                <a:gd name="connsiteY17" fmla="*/ 272118 h 1735158"/>
                <a:gd name="connsiteX0" fmla="*/ 10869 w 2557187"/>
                <a:gd name="connsiteY0" fmla="*/ 1174326 h 1735158"/>
                <a:gd name="connsiteX1" fmla="*/ 154490 w 2557187"/>
                <a:gd name="connsiteY1" fmla="*/ 377836 h 1735158"/>
                <a:gd name="connsiteX2" fmla="*/ 205941 w 2557187"/>
                <a:gd name="connsiteY2" fmla="*/ 418422 h 1735158"/>
                <a:gd name="connsiteX3" fmla="*/ 797432 w 2557187"/>
                <a:gd name="connsiteY3" fmla="*/ 20646 h 1735158"/>
                <a:gd name="connsiteX4" fmla="*/ 803549 w 2557187"/>
                <a:gd name="connsiteY4" fmla="*/ 30164 h 1735158"/>
                <a:gd name="connsiteX5" fmla="*/ 1297498 w 2557187"/>
                <a:gd name="connsiteY5" fmla="*/ 163522 h 1735158"/>
                <a:gd name="connsiteX6" fmla="*/ 1190316 w 2557187"/>
                <a:gd name="connsiteY6" fmla="*/ 301623 h 1735158"/>
                <a:gd name="connsiteX7" fmla="*/ 1248847 w 2557187"/>
                <a:gd name="connsiteY7" fmla="*/ 1032678 h 1735158"/>
                <a:gd name="connsiteX8" fmla="*/ 1247881 w 2557187"/>
                <a:gd name="connsiteY8" fmla="*/ 1037833 h 1735158"/>
                <a:gd name="connsiteX9" fmla="*/ 918866 w 2557187"/>
                <a:gd name="connsiteY9" fmla="*/ 1377954 h 1735158"/>
                <a:gd name="connsiteX10" fmla="*/ 949653 w 2557187"/>
                <a:gd name="connsiteY10" fmla="*/ 1466934 h 1735158"/>
                <a:gd name="connsiteX11" fmla="*/ 449781 w 2557187"/>
                <a:gd name="connsiteY11" fmla="*/ 1735158 h 1735158"/>
                <a:gd name="connsiteX12" fmla="*/ 1010602 w 2557187"/>
                <a:gd name="connsiteY12" fmla="*/ 1717616 h 1735158"/>
                <a:gd name="connsiteX13" fmla="*/ 1848925 w 2557187"/>
                <a:gd name="connsiteY13" fmla="*/ 1618469 h 1735158"/>
                <a:gd name="connsiteX14" fmla="*/ 1851575 w 2557187"/>
                <a:gd name="connsiteY14" fmla="*/ 1617430 h 1735158"/>
                <a:gd name="connsiteX15" fmla="*/ 2547641 w 2557187"/>
                <a:gd name="connsiteY15" fmla="*/ 1027910 h 1735158"/>
                <a:gd name="connsiteX16" fmla="*/ 2449269 w 2557187"/>
                <a:gd name="connsiteY16" fmla="*/ 979254 h 1735158"/>
                <a:gd name="connsiteX17" fmla="*/ 2557187 w 2557187"/>
                <a:gd name="connsiteY17" fmla="*/ 272118 h 173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7187" h="1735158">
                  <a:moveTo>
                    <a:pt x="10869" y="1174326"/>
                  </a:moveTo>
                  <a:cubicBezTo>
                    <a:pt x="0" y="869131"/>
                    <a:pt x="38349" y="621099"/>
                    <a:pt x="154490" y="377836"/>
                  </a:cubicBezTo>
                  <a:lnTo>
                    <a:pt x="205941" y="418422"/>
                  </a:lnTo>
                  <a:cubicBezTo>
                    <a:pt x="423728" y="187394"/>
                    <a:pt x="684390" y="45279"/>
                    <a:pt x="797432" y="20646"/>
                  </a:cubicBezTo>
                  <a:lnTo>
                    <a:pt x="803549" y="30164"/>
                  </a:lnTo>
                  <a:cubicBezTo>
                    <a:pt x="987237" y="0"/>
                    <a:pt x="1132836" y="3177"/>
                    <a:pt x="1297498" y="163522"/>
                  </a:cubicBezTo>
                  <a:lnTo>
                    <a:pt x="1190316" y="301623"/>
                  </a:lnTo>
                  <a:cubicBezTo>
                    <a:pt x="1232034" y="566729"/>
                    <a:pt x="1259491" y="777079"/>
                    <a:pt x="1248847" y="1032678"/>
                  </a:cubicBezTo>
                  <a:lnTo>
                    <a:pt x="1247881" y="1037833"/>
                  </a:lnTo>
                  <a:cubicBezTo>
                    <a:pt x="1257715" y="1245654"/>
                    <a:pt x="1111402" y="1339163"/>
                    <a:pt x="918866" y="1377954"/>
                  </a:cubicBezTo>
                  <a:lnTo>
                    <a:pt x="949653" y="1466934"/>
                  </a:lnTo>
                  <a:cubicBezTo>
                    <a:pt x="775886" y="1549198"/>
                    <a:pt x="616405" y="1645750"/>
                    <a:pt x="449781" y="1735158"/>
                  </a:cubicBezTo>
                  <a:lnTo>
                    <a:pt x="1010602" y="1717616"/>
                  </a:lnTo>
                  <a:cubicBezTo>
                    <a:pt x="1297186" y="1703617"/>
                    <a:pt x="1557562" y="1663408"/>
                    <a:pt x="1848925" y="1618469"/>
                  </a:cubicBezTo>
                  <a:lnTo>
                    <a:pt x="1851575" y="1617430"/>
                  </a:lnTo>
                  <a:cubicBezTo>
                    <a:pt x="2123609" y="1534753"/>
                    <a:pt x="2394670" y="1248700"/>
                    <a:pt x="2547641" y="1027910"/>
                  </a:cubicBezTo>
                  <a:lnTo>
                    <a:pt x="2449269" y="979254"/>
                  </a:lnTo>
                  <a:lnTo>
                    <a:pt x="2557187" y="272118"/>
                  </a:lnTo>
                </a:path>
              </a:pathLst>
            </a:cu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spTree>
    <p:extLst>
      <p:ext uri="{BB962C8B-B14F-4D97-AF65-F5344CB8AC3E}">
        <p14:creationId xmlns:p14="http://schemas.microsoft.com/office/powerpoint/2010/main" val="33419024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Algorithm</a:t>
            </a:r>
            <a:endParaRPr lang="en-US" dirty="0"/>
          </a:p>
        </p:txBody>
      </p:sp>
      <p:sp>
        <p:nvSpPr>
          <p:cNvPr id="3" name="Content Placeholder 2"/>
          <p:cNvSpPr>
            <a:spLocks noGrp="1"/>
          </p:cNvSpPr>
          <p:nvPr>
            <p:ph sz="quarter" idx="1"/>
          </p:nvPr>
        </p:nvSpPr>
        <p:spPr/>
        <p:txBody>
          <a:bodyPr/>
          <a:lstStyle/>
          <a:p>
            <a:r>
              <a:rPr lang="en-US" dirty="0" smtClean="0"/>
              <a:t>When they do diverge, you don’t want the receiver to just jump: smoothly interpolate back again</a:t>
            </a:r>
          </a:p>
          <a:p>
            <a:r>
              <a:rPr lang="en-US" dirty="0" smtClean="0"/>
              <a:t>This is hard:</a:t>
            </a:r>
          </a:p>
          <a:p>
            <a:pPr lvl="1"/>
            <a:r>
              <a:rPr lang="en-US" dirty="0" smtClean="0"/>
              <a:t>Can linearly interpolate between old and new position over time, but vehicles don’t linearly interpolate (e.g. could mean slipping or even going through obstacles)</a:t>
            </a:r>
          </a:p>
        </p:txBody>
      </p:sp>
    </p:spTree>
    <p:extLst>
      <p:ext uri="{BB962C8B-B14F-4D97-AF65-F5344CB8AC3E}">
        <p14:creationId xmlns:p14="http://schemas.microsoft.com/office/powerpoint/2010/main" val="11599600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74"/>
          <p:cNvGrpSpPr>
            <a:grpSpLocks/>
          </p:cNvGrpSpPr>
          <p:nvPr/>
        </p:nvGrpSpPr>
        <p:grpSpPr bwMode="auto">
          <a:xfrm>
            <a:off x="1054966" y="1809750"/>
            <a:ext cx="6383337" cy="3676650"/>
            <a:chOff x="322263" y="2209800"/>
            <a:chExt cx="5600700" cy="3224782"/>
          </a:xfrm>
        </p:grpSpPr>
        <p:sp>
          <p:nvSpPr>
            <p:cNvPr id="53255" name="TextBox 252"/>
            <p:cNvSpPr txBox="1">
              <a:spLocks noChangeArrowheads="1"/>
            </p:cNvSpPr>
            <p:nvPr/>
          </p:nvSpPr>
          <p:spPr bwMode="auto">
            <a:xfrm>
              <a:off x="893763" y="4543445"/>
              <a:ext cx="3849687" cy="8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dirty="0" smtClean="0">
                  <a:solidFill>
                    <a:schemeClr val="bg1"/>
                  </a:solidFill>
                  <a:latin typeface="Calibri" charset="0"/>
                </a:rPr>
                <a:t> </a:t>
              </a:r>
              <a:r>
                <a:rPr lang="en-GB" sz="2000" dirty="0">
                  <a:solidFill>
                    <a:schemeClr val="bg1"/>
                  </a:solidFill>
                  <a:latin typeface="Calibri" charset="0"/>
                </a:rPr>
                <a:t>Blending between the old ghost and new ghost </a:t>
              </a:r>
            </a:p>
            <a:p>
              <a:pPr algn="ctr" eaLnBrk="1" hangingPunct="1"/>
              <a:r>
                <a:rPr lang="en-GB" sz="2000" dirty="0">
                  <a:solidFill>
                    <a:schemeClr val="bg1"/>
                  </a:solidFill>
                  <a:latin typeface="Calibri" charset="0"/>
                </a:rPr>
                <a:t>over several frames</a:t>
              </a:r>
            </a:p>
          </p:txBody>
        </p:sp>
        <p:sp>
          <p:nvSpPr>
            <p:cNvPr id="254" name="Freeform 253"/>
            <p:cNvSpPr/>
            <p:nvPr/>
          </p:nvSpPr>
          <p:spPr>
            <a:xfrm>
              <a:off x="423942" y="2995110"/>
              <a:ext cx="785574" cy="1073535"/>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09088"/>
                <a:gd name="connsiteY0" fmla="*/ 1403380 h 2047842"/>
                <a:gd name="connsiteX1" fmla="*/ 207264 w 2609088"/>
                <a:gd name="connsiteY1" fmla="*/ 574324 h 2047842"/>
                <a:gd name="connsiteX2" fmla="*/ 1109472 w 2609088"/>
                <a:gd name="connsiteY2" fmla="*/ 147604 h 2047842"/>
                <a:gd name="connsiteX3" fmla="*/ 1266998 w 2609088"/>
                <a:gd name="connsiteY3" fmla="*/ 1459950 h 2047842"/>
                <a:gd name="connsiteX4" fmla="*/ 621792 w 2609088"/>
                <a:gd name="connsiteY4" fmla="*/ 1976404 h 2047842"/>
                <a:gd name="connsiteX5" fmla="*/ 1909940 w 2609088"/>
                <a:gd name="connsiteY5" fmla="*/ 1888578 h 2047842"/>
                <a:gd name="connsiteX6" fmla="*/ 2474976 w 2609088"/>
                <a:gd name="connsiteY6" fmla="*/ 1464340 h 2047842"/>
                <a:gd name="connsiteX7" fmla="*/ 2609088 w 2609088"/>
                <a:gd name="connsiteY7" fmla="*/ 805972 h 2047842"/>
                <a:gd name="connsiteX0" fmla="*/ 0 w 2474976"/>
                <a:gd name="connsiteY0" fmla="*/ 1403380 h 2047842"/>
                <a:gd name="connsiteX1" fmla="*/ 207264 w 2474976"/>
                <a:gd name="connsiteY1" fmla="*/ 574324 h 2047842"/>
                <a:gd name="connsiteX2" fmla="*/ 1109472 w 2474976"/>
                <a:gd name="connsiteY2" fmla="*/ 147604 h 2047842"/>
                <a:gd name="connsiteX3" fmla="*/ 1266998 w 2474976"/>
                <a:gd name="connsiteY3" fmla="*/ 1459950 h 2047842"/>
                <a:gd name="connsiteX4" fmla="*/ 621792 w 2474976"/>
                <a:gd name="connsiteY4" fmla="*/ 1976404 h 2047842"/>
                <a:gd name="connsiteX5" fmla="*/ 1909940 w 2474976"/>
                <a:gd name="connsiteY5" fmla="*/ 1888578 h 2047842"/>
                <a:gd name="connsiteX6" fmla="*/ 2474976 w 2474976"/>
                <a:gd name="connsiteY6" fmla="*/ 1464340 h 2047842"/>
                <a:gd name="connsiteX0" fmla="*/ 0 w 1909940"/>
                <a:gd name="connsiteY0" fmla="*/ 1403380 h 2047842"/>
                <a:gd name="connsiteX1" fmla="*/ 207264 w 1909940"/>
                <a:gd name="connsiteY1" fmla="*/ 574324 h 2047842"/>
                <a:gd name="connsiteX2" fmla="*/ 1109472 w 1909940"/>
                <a:gd name="connsiteY2" fmla="*/ 147604 h 2047842"/>
                <a:gd name="connsiteX3" fmla="*/ 1266998 w 1909940"/>
                <a:gd name="connsiteY3" fmla="*/ 1459950 h 2047842"/>
                <a:gd name="connsiteX4" fmla="*/ 621792 w 1909940"/>
                <a:gd name="connsiteY4" fmla="*/ 1976404 h 2047842"/>
                <a:gd name="connsiteX5" fmla="*/ 1909940 w 1909940"/>
                <a:gd name="connsiteY5" fmla="*/ 1888578 h 2047842"/>
                <a:gd name="connsiteX0" fmla="*/ 0 w 1348278"/>
                <a:gd name="connsiteY0" fmla="*/ 1403380 h 1976404"/>
                <a:gd name="connsiteX1" fmla="*/ 207264 w 1348278"/>
                <a:gd name="connsiteY1" fmla="*/ 574324 h 1976404"/>
                <a:gd name="connsiteX2" fmla="*/ 1109472 w 1348278"/>
                <a:gd name="connsiteY2" fmla="*/ 147604 h 1976404"/>
                <a:gd name="connsiteX3" fmla="*/ 1266998 w 1348278"/>
                <a:gd name="connsiteY3" fmla="*/ 1459950 h 1976404"/>
                <a:gd name="connsiteX4" fmla="*/ 621792 w 1348278"/>
                <a:gd name="connsiteY4" fmla="*/ 1976404 h 1976404"/>
                <a:gd name="connsiteX0" fmla="*/ 0 w 1348278"/>
                <a:gd name="connsiteY0" fmla="*/ 1403380 h 1459950"/>
                <a:gd name="connsiteX1" fmla="*/ 207264 w 1348278"/>
                <a:gd name="connsiteY1" fmla="*/ 574324 h 1459950"/>
                <a:gd name="connsiteX2" fmla="*/ 1109472 w 1348278"/>
                <a:gd name="connsiteY2" fmla="*/ 147604 h 1459950"/>
                <a:gd name="connsiteX3" fmla="*/ 1266998 w 1348278"/>
                <a:gd name="connsiteY3" fmla="*/ 1459950 h 1459950"/>
                <a:gd name="connsiteX0" fmla="*/ 0 w 1109472"/>
                <a:gd name="connsiteY0" fmla="*/ 1403380 h 1403380"/>
                <a:gd name="connsiteX1" fmla="*/ 207264 w 1109472"/>
                <a:gd name="connsiteY1" fmla="*/ 574324 h 1403380"/>
                <a:gd name="connsiteX2" fmla="*/ 1109472 w 1109472"/>
                <a:gd name="connsiteY2" fmla="*/ 147604 h 1403380"/>
                <a:gd name="connsiteX0" fmla="*/ 0 w 819575"/>
                <a:gd name="connsiteY0" fmla="*/ 1314693 h 1314693"/>
                <a:gd name="connsiteX1" fmla="*/ 207264 w 819575"/>
                <a:gd name="connsiteY1" fmla="*/ 485637 h 1314693"/>
                <a:gd name="connsiteX2" fmla="*/ 819575 w 819575"/>
                <a:gd name="connsiteY2" fmla="*/ 147604 h 1314693"/>
                <a:gd name="connsiteX0" fmla="*/ 0 w 819575"/>
                <a:gd name="connsiteY0" fmla="*/ 1183400 h 1183400"/>
                <a:gd name="connsiteX1" fmla="*/ 207264 w 819575"/>
                <a:gd name="connsiteY1" fmla="*/ 354344 h 1183400"/>
                <a:gd name="connsiteX2" fmla="*/ 819575 w 819575"/>
                <a:gd name="connsiteY2" fmla="*/ 16311 h 1183400"/>
              </a:gdLst>
              <a:ahLst/>
              <a:cxnLst>
                <a:cxn ang="0">
                  <a:pos x="connsiteX0" y="connsiteY0"/>
                </a:cxn>
                <a:cxn ang="0">
                  <a:pos x="connsiteX1" y="connsiteY1"/>
                </a:cxn>
                <a:cxn ang="0">
                  <a:pos x="connsiteX2" y="connsiteY2"/>
                </a:cxn>
              </a:cxnLst>
              <a:rect l="l" t="t" r="r" b="b"/>
              <a:pathLst>
                <a:path w="819575" h="1183400">
                  <a:moveTo>
                    <a:pt x="0" y="1183400"/>
                  </a:moveTo>
                  <a:cubicBezTo>
                    <a:pt x="4344" y="878484"/>
                    <a:pt x="70668" y="548859"/>
                    <a:pt x="207264" y="354344"/>
                  </a:cubicBezTo>
                  <a:cubicBezTo>
                    <a:pt x="343860" y="159829"/>
                    <a:pt x="621453" y="0"/>
                    <a:pt x="819575" y="16311"/>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3" name="Group 43"/>
            <p:cNvGrpSpPr/>
            <p:nvPr/>
          </p:nvGrpSpPr>
          <p:grpSpPr>
            <a:xfrm rot="2580000">
              <a:off x="583083" y="3002543"/>
              <a:ext cx="243603" cy="452084"/>
              <a:chOff x="449673" y="1476718"/>
              <a:chExt cx="243603" cy="452084"/>
            </a:xfrm>
            <a:solidFill>
              <a:schemeClr val="accent5">
                <a:lumMod val="40000"/>
                <a:lumOff val="60000"/>
                <a:alpha val="51000"/>
              </a:schemeClr>
            </a:solidFill>
          </p:grpSpPr>
          <p:cxnSp>
            <p:nvCxnSpPr>
              <p:cNvPr id="256" name="Straight Arrow Connector 255"/>
              <p:cNvCxnSpPr>
                <a:stCxn id="257" idx="0"/>
              </p:cNvCxnSpPr>
              <p:nvPr/>
            </p:nvCxnSpPr>
            <p:spPr>
              <a:xfrm rot="2820000" flipH="1" flipV="1">
                <a:off x="440860" y="1485531"/>
                <a:ext cx="261229" cy="243603"/>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57" name="Oval 256"/>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3258" name="Group 40"/>
            <p:cNvGrpSpPr>
              <a:grpSpLocks/>
            </p:cNvGrpSpPr>
            <p:nvPr/>
          </p:nvGrpSpPr>
          <p:grpSpPr bwMode="auto">
            <a:xfrm>
              <a:off x="322263" y="2765445"/>
              <a:ext cx="142875" cy="500063"/>
              <a:chOff x="500034" y="1428737"/>
              <a:chExt cx="142876" cy="500065"/>
            </a:xfrm>
          </p:grpSpPr>
          <p:cxnSp>
            <p:nvCxnSpPr>
              <p:cNvPr id="259" name="Straight Arrow Connector 258"/>
              <p:cNvCxnSpPr/>
              <p:nvPr/>
            </p:nvCxnSpPr>
            <p:spPr>
              <a:xfrm rot="5400000" flipH="1" flipV="1">
                <a:off x="358034" y="1643086"/>
                <a:ext cx="428858"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500034" y="1785111"/>
                <a:ext cx="143466" cy="143417"/>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sp>
          <p:nvSpPr>
            <p:cNvPr id="261" name="Freeform 260"/>
            <p:cNvSpPr/>
            <p:nvPr/>
          </p:nvSpPr>
          <p:spPr>
            <a:xfrm>
              <a:off x="1607875" y="2993718"/>
              <a:ext cx="785574" cy="1073535"/>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09088"/>
                <a:gd name="connsiteY0" fmla="*/ 1403380 h 2047842"/>
                <a:gd name="connsiteX1" fmla="*/ 207264 w 2609088"/>
                <a:gd name="connsiteY1" fmla="*/ 574324 h 2047842"/>
                <a:gd name="connsiteX2" fmla="*/ 1109472 w 2609088"/>
                <a:gd name="connsiteY2" fmla="*/ 147604 h 2047842"/>
                <a:gd name="connsiteX3" fmla="*/ 1266998 w 2609088"/>
                <a:gd name="connsiteY3" fmla="*/ 1459950 h 2047842"/>
                <a:gd name="connsiteX4" fmla="*/ 621792 w 2609088"/>
                <a:gd name="connsiteY4" fmla="*/ 1976404 h 2047842"/>
                <a:gd name="connsiteX5" fmla="*/ 1909940 w 2609088"/>
                <a:gd name="connsiteY5" fmla="*/ 1888578 h 2047842"/>
                <a:gd name="connsiteX6" fmla="*/ 2474976 w 2609088"/>
                <a:gd name="connsiteY6" fmla="*/ 1464340 h 2047842"/>
                <a:gd name="connsiteX7" fmla="*/ 2609088 w 2609088"/>
                <a:gd name="connsiteY7" fmla="*/ 805972 h 2047842"/>
                <a:gd name="connsiteX0" fmla="*/ 0 w 2474976"/>
                <a:gd name="connsiteY0" fmla="*/ 1403380 h 2047842"/>
                <a:gd name="connsiteX1" fmla="*/ 207264 w 2474976"/>
                <a:gd name="connsiteY1" fmla="*/ 574324 h 2047842"/>
                <a:gd name="connsiteX2" fmla="*/ 1109472 w 2474976"/>
                <a:gd name="connsiteY2" fmla="*/ 147604 h 2047842"/>
                <a:gd name="connsiteX3" fmla="*/ 1266998 w 2474976"/>
                <a:gd name="connsiteY3" fmla="*/ 1459950 h 2047842"/>
                <a:gd name="connsiteX4" fmla="*/ 621792 w 2474976"/>
                <a:gd name="connsiteY4" fmla="*/ 1976404 h 2047842"/>
                <a:gd name="connsiteX5" fmla="*/ 1909940 w 2474976"/>
                <a:gd name="connsiteY5" fmla="*/ 1888578 h 2047842"/>
                <a:gd name="connsiteX6" fmla="*/ 2474976 w 2474976"/>
                <a:gd name="connsiteY6" fmla="*/ 1464340 h 2047842"/>
                <a:gd name="connsiteX0" fmla="*/ 0 w 1909940"/>
                <a:gd name="connsiteY0" fmla="*/ 1403380 h 2047842"/>
                <a:gd name="connsiteX1" fmla="*/ 207264 w 1909940"/>
                <a:gd name="connsiteY1" fmla="*/ 574324 h 2047842"/>
                <a:gd name="connsiteX2" fmla="*/ 1109472 w 1909940"/>
                <a:gd name="connsiteY2" fmla="*/ 147604 h 2047842"/>
                <a:gd name="connsiteX3" fmla="*/ 1266998 w 1909940"/>
                <a:gd name="connsiteY3" fmla="*/ 1459950 h 2047842"/>
                <a:gd name="connsiteX4" fmla="*/ 621792 w 1909940"/>
                <a:gd name="connsiteY4" fmla="*/ 1976404 h 2047842"/>
                <a:gd name="connsiteX5" fmla="*/ 1909940 w 1909940"/>
                <a:gd name="connsiteY5" fmla="*/ 1888578 h 2047842"/>
                <a:gd name="connsiteX0" fmla="*/ 0 w 1348278"/>
                <a:gd name="connsiteY0" fmla="*/ 1403380 h 1976404"/>
                <a:gd name="connsiteX1" fmla="*/ 207264 w 1348278"/>
                <a:gd name="connsiteY1" fmla="*/ 574324 h 1976404"/>
                <a:gd name="connsiteX2" fmla="*/ 1109472 w 1348278"/>
                <a:gd name="connsiteY2" fmla="*/ 147604 h 1976404"/>
                <a:gd name="connsiteX3" fmla="*/ 1266998 w 1348278"/>
                <a:gd name="connsiteY3" fmla="*/ 1459950 h 1976404"/>
                <a:gd name="connsiteX4" fmla="*/ 621792 w 1348278"/>
                <a:gd name="connsiteY4" fmla="*/ 1976404 h 1976404"/>
                <a:gd name="connsiteX0" fmla="*/ 0 w 1348278"/>
                <a:gd name="connsiteY0" fmla="*/ 1403380 h 1459950"/>
                <a:gd name="connsiteX1" fmla="*/ 207264 w 1348278"/>
                <a:gd name="connsiteY1" fmla="*/ 574324 h 1459950"/>
                <a:gd name="connsiteX2" fmla="*/ 1109472 w 1348278"/>
                <a:gd name="connsiteY2" fmla="*/ 147604 h 1459950"/>
                <a:gd name="connsiteX3" fmla="*/ 1266998 w 1348278"/>
                <a:gd name="connsiteY3" fmla="*/ 1459950 h 1459950"/>
                <a:gd name="connsiteX0" fmla="*/ 0 w 1109472"/>
                <a:gd name="connsiteY0" fmla="*/ 1403380 h 1403380"/>
                <a:gd name="connsiteX1" fmla="*/ 207264 w 1109472"/>
                <a:gd name="connsiteY1" fmla="*/ 574324 h 1403380"/>
                <a:gd name="connsiteX2" fmla="*/ 1109472 w 1109472"/>
                <a:gd name="connsiteY2" fmla="*/ 147604 h 1403380"/>
                <a:gd name="connsiteX0" fmla="*/ 0 w 819575"/>
                <a:gd name="connsiteY0" fmla="*/ 1314693 h 1314693"/>
                <a:gd name="connsiteX1" fmla="*/ 207264 w 819575"/>
                <a:gd name="connsiteY1" fmla="*/ 485637 h 1314693"/>
                <a:gd name="connsiteX2" fmla="*/ 819575 w 819575"/>
                <a:gd name="connsiteY2" fmla="*/ 147604 h 1314693"/>
                <a:gd name="connsiteX0" fmla="*/ 0 w 819575"/>
                <a:gd name="connsiteY0" fmla="*/ 1183400 h 1183400"/>
                <a:gd name="connsiteX1" fmla="*/ 207264 w 819575"/>
                <a:gd name="connsiteY1" fmla="*/ 354344 h 1183400"/>
                <a:gd name="connsiteX2" fmla="*/ 819575 w 819575"/>
                <a:gd name="connsiteY2" fmla="*/ 16311 h 1183400"/>
              </a:gdLst>
              <a:ahLst/>
              <a:cxnLst>
                <a:cxn ang="0">
                  <a:pos x="connsiteX0" y="connsiteY0"/>
                </a:cxn>
                <a:cxn ang="0">
                  <a:pos x="connsiteX1" y="connsiteY1"/>
                </a:cxn>
                <a:cxn ang="0">
                  <a:pos x="connsiteX2" y="connsiteY2"/>
                </a:cxn>
              </a:cxnLst>
              <a:rect l="l" t="t" r="r" b="b"/>
              <a:pathLst>
                <a:path w="819575" h="1183400">
                  <a:moveTo>
                    <a:pt x="0" y="1183400"/>
                  </a:moveTo>
                  <a:cubicBezTo>
                    <a:pt x="4344" y="878484"/>
                    <a:pt x="70668" y="548859"/>
                    <a:pt x="207264" y="354344"/>
                  </a:cubicBezTo>
                  <a:cubicBezTo>
                    <a:pt x="343860" y="159829"/>
                    <a:pt x="621453" y="0"/>
                    <a:pt x="819575" y="16311"/>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5" name="Group 43"/>
            <p:cNvGrpSpPr/>
            <p:nvPr/>
          </p:nvGrpSpPr>
          <p:grpSpPr>
            <a:xfrm rot="2580000">
              <a:off x="1869075" y="2875086"/>
              <a:ext cx="243603" cy="452084"/>
              <a:chOff x="449673" y="1476718"/>
              <a:chExt cx="243603" cy="452084"/>
            </a:xfrm>
            <a:solidFill>
              <a:schemeClr val="accent5">
                <a:lumMod val="40000"/>
                <a:lumOff val="60000"/>
                <a:alpha val="51000"/>
              </a:schemeClr>
            </a:solidFill>
          </p:grpSpPr>
          <p:cxnSp>
            <p:nvCxnSpPr>
              <p:cNvPr id="263" name="Straight Arrow Connector 262"/>
              <p:cNvCxnSpPr>
                <a:stCxn id="264" idx="0"/>
              </p:cNvCxnSpPr>
              <p:nvPr/>
            </p:nvCxnSpPr>
            <p:spPr>
              <a:xfrm rot="2820000" flipH="1" flipV="1">
                <a:off x="440860" y="1485531"/>
                <a:ext cx="261229" cy="243603"/>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6" name="Group 40"/>
            <p:cNvGrpSpPr/>
            <p:nvPr/>
          </p:nvGrpSpPr>
          <p:grpSpPr>
            <a:xfrm>
              <a:off x="1506207" y="2638428"/>
              <a:ext cx="142876" cy="500064"/>
              <a:chOff x="500034" y="1428738"/>
              <a:chExt cx="142876" cy="500064"/>
            </a:xfrm>
            <a:solidFill>
              <a:schemeClr val="accent5">
                <a:lumMod val="40000"/>
                <a:lumOff val="60000"/>
                <a:alpha val="49000"/>
              </a:schemeClr>
            </a:solidFill>
          </p:grpSpPr>
          <p:cxnSp>
            <p:nvCxnSpPr>
              <p:cNvPr id="266" name="Straight Arrow Connector 265"/>
              <p:cNvCxnSpPr>
                <a:stCxn id="267" idx="0"/>
              </p:cNvCxnSpPr>
              <p:nvPr/>
            </p:nvCxnSpPr>
            <p:spPr>
              <a:xfrm rot="5400000" flipH="1" flipV="1">
                <a:off x="392879" y="1607331"/>
                <a:ext cx="357188" cy="2"/>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67" name="Oval 266"/>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3262" name="Group 40"/>
            <p:cNvGrpSpPr>
              <a:grpSpLocks/>
            </p:cNvGrpSpPr>
            <p:nvPr/>
          </p:nvGrpSpPr>
          <p:grpSpPr bwMode="auto">
            <a:xfrm rot="660000">
              <a:off x="1630363" y="2701945"/>
              <a:ext cx="142875" cy="500063"/>
              <a:chOff x="500034" y="1428737"/>
              <a:chExt cx="142876" cy="500065"/>
            </a:xfrm>
          </p:grpSpPr>
          <p:cxnSp>
            <p:nvCxnSpPr>
              <p:cNvPr id="269" name="Straight Arrow Connector 268"/>
              <p:cNvCxnSpPr/>
              <p:nvPr/>
            </p:nvCxnSpPr>
            <p:spPr>
              <a:xfrm rot="5400000" flipH="1" flipV="1">
                <a:off x="355003" y="1642255"/>
                <a:ext cx="428858"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70" name="Oval 269"/>
              <p:cNvSpPr/>
              <p:nvPr/>
            </p:nvSpPr>
            <p:spPr>
              <a:xfrm>
                <a:off x="497363" y="1784089"/>
                <a:ext cx="143466" cy="143417"/>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sp>
          <p:nvSpPr>
            <p:cNvPr id="271" name="Freeform 270"/>
            <p:cNvSpPr/>
            <p:nvPr/>
          </p:nvSpPr>
          <p:spPr>
            <a:xfrm>
              <a:off x="2822451" y="2993718"/>
              <a:ext cx="785574" cy="1073535"/>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09088"/>
                <a:gd name="connsiteY0" fmla="*/ 1403380 h 2047842"/>
                <a:gd name="connsiteX1" fmla="*/ 207264 w 2609088"/>
                <a:gd name="connsiteY1" fmla="*/ 574324 h 2047842"/>
                <a:gd name="connsiteX2" fmla="*/ 1109472 w 2609088"/>
                <a:gd name="connsiteY2" fmla="*/ 147604 h 2047842"/>
                <a:gd name="connsiteX3" fmla="*/ 1266998 w 2609088"/>
                <a:gd name="connsiteY3" fmla="*/ 1459950 h 2047842"/>
                <a:gd name="connsiteX4" fmla="*/ 621792 w 2609088"/>
                <a:gd name="connsiteY4" fmla="*/ 1976404 h 2047842"/>
                <a:gd name="connsiteX5" fmla="*/ 1909940 w 2609088"/>
                <a:gd name="connsiteY5" fmla="*/ 1888578 h 2047842"/>
                <a:gd name="connsiteX6" fmla="*/ 2474976 w 2609088"/>
                <a:gd name="connsiteY6" fmla="*/ 1464340 h 2047842"/>
                <a:gd name="connsiteX7" fmla="*/ 2609088 w 2609088"/>
                <a:gd name="connsiteY7" fmla="*/ 805972 h 2047842"/>
                <a:gd name="connsiteX0" fmla="*/ 0 w 2474976"/>
                <a:gd name="connsiteY0" fmla="*/ 1403380 h 2047842"/>
                <a:gd name="connsiteX1" fmla="*/ 207264 w 2474976"/>
                <a:gd name="connsiteY1" fmla="*/ 574324 h 2047842"/>
                <a:gd name="connsiteX2" fmla="*/ 1109472 w 2474976"/>
                <a:gd name="connsiteY2" fmla="*/ 147604 h 2047842"/>
                <a:gd name="connsiteX3" fmla="*/ 1266998 w 2474976"/>
                <a:gd name="connsiteY3" fmla="*/ 1459950 h 2047842"/>
                <a:gd name="connsiteX4" fmla="*/ 621792 w 2474976"/>
                <a:gd name="connsiteY4" fmla="*/ 1976404 h 2047842"/>
                <a:gd name="connsiteX5" fmla="*/ 1909940 w 2474976"/>
                <a:gd name="connsiteY5" fmla="*/ 1888578 h 2047842"/>
                <a:gd name="connsiteX6" fmla="*/ 2474976 w 2474976"/>
                <a:gd name="connsiteY6" fmla="*/ 1464340 h 2047842"/>
                <a:gd name="connsiteX0" fmla="*/ 0 w 1909940"/>
                <a:gd name="connsiteY0" fmla="*/ 1403380 h 2047842"/>
                <a:gd name="connsiteX1" fmla="*/ 207264 w 1909940"/>
                <a:gd name="connsiteY1" fmla="*/ 574324 h 2047842"/>
                <a:gd name="connsiteX2" fmla="*/ 1109472 w 1909940"/>
                <a:gd name="connsiteY2" fmla="*/ 147604 h 2047842"/>
                <a:gd name="connsiteX3" fmla="*/ 1266998 w 1909940"/>
                <a:gd name="connsiteY3" fmla="*/ 1459950 h 2047842"/>
                <a:gd name="connsiteX4" fmla="*/ 621792 w 1909940"/>
                <a:gd name="connsiteY4" fmla="*/ 1976404 h 2047842"/>
                <a:gd name="connsiteX5" fmla="*/ 1909940 w 1909940"/>
                <a:gd name="connsiteY5" fmla="*/ 1888578 h 2047842"/>
                <a:gd name="connsiteX0" fmla="*/ 0 w 1348278"/>
                <a:gd name="connsiteY0" fmla="*/ 1403380 h 1976404"/>
                <a:gd name="connsiteX1" fmla="*/ 207264 w 1348278"/>
                <a:gd name="connsiteY1" fmla="*/ 574324 h 1976404"/>
                <a:gd name="connsiteX2" fmla="*/ 1109472 w 1348278"/>
                <a:gd name="connsiteY2" fmla="*/ 147604 h 1976404"/>
                <a:gd name="connsiteX3" fmla="*/ 1266998 w 1348278"/>
                <a:gd name="connsiteY3" fmla="*/ 1459950 h 1976404"/>
                <a:gd name="connsiteX4" fmla="*/ 621792 w 1348278"/>
                <a:gd name="connsiteY4" fmla="*/ 1976404 h 1976404"/>
                <a:gd name="connsiteX0" fmla="*/ 0 w 1348278"/>
                <a:gd name="connsiteY0" fmla="*/ 1403380 h 1459950"/>
                <a:gd name="connsiteX1" fmla="*/ 207264 w 1348278"/>
                <a:gd name="connsiteY1" fmla="*/ 574324 h 1459950"/>
                <a:gd name="connsiteX2" fmla="*/ 1109472 w 1348278"/>
                <a:gd name="connsiteY2" fmla="*/ 147604 h 1459950"/>
                <a:gd name="connsiteX3" fmla="*/ 1266998 w 1348278"/>
                <a:gd name="connsiteY3" fmla="*/ 1459950 h 1459950"/>
                <a:gd name="connsiteX0" fmla="*/ 0 w 1109472"/>
                <a:gd name="connsiteY0" fmla="*/ 1403380 h 1403380"/>
                <a:gd name="connsiteX1" fmla="*/ 207264 w 1109472"/>
                <a:gd name="connsiteY1" fmla="*/ 574324 h 1403380"/>
                <a:gd name="connsiteX2" fmla="*/ 1109472 w 1109472"/>
                <a:gd name="connsiteY2" fmla="*/ 147604 h 1403380"/>
                <a:gd name="connsiteX0" fmla="*/ 0 w 819575"/>
                <a:gd name="connsiteY0" fmla="*/ 1314693 h 1314693"/>
                <a:gd name="connsiteX1" fmla="*/ 207264 w 819575"/>
                <a:gd name="connsiteY1" fmla="*/ 485637 h 1314693"/>
                <a:gd name="connsiteX2" fmla="*/ 819575 w 819575"/>
                <a:gd name="connsiteY2" fmla="*/ 147604 h 1314693"/>
                <a:gd name="connsiteX0" fmla="*/ 0 w 819575"/>
                <a:gd name="connsiteY0" fmla="*/ 1183400 h 1183400"/>
                <a:gd name="connsiteX1" fmla="*/ 207264 w 819575"/>
                <a:gd name="connsiteY1" fmla="*/ 354344 h 1183400"/>
                <a:gd name="connsiteX2" fmla="*/ 819575 w 819575"/>
                <a:gd name="connsiteY2" fmla="*/ 16311 h 1183400"/>
              </a:gdLst>
              <a:ahLst/>
              <a:cxnLst>
                <a:cxn ang="0">
                  <a:pos x="connsiteX0" y="connsiteY0"/>
                </a:cxn>
                <a:cxn ang="0">
                  <a:pos x="connsiteX1" y="connsiteY1"/>
                </a:cxn>
                <a:cxn ang="0">
                  <a:pos x="connsiteX2" y="connsiteY2"/>
                </a:cxn>
              </a:cxnLst>
              <a:rect l="l" t="t" r="r" b="b"/>
              <a:pathLst>
                <a:path w="819575" h="1183400">
                  <a:moveTo>
                    <a:pt x="0" y="1183400"/>
                  </a:moveTo>
                  <a:cubicBezTo>
                    <a:pt x="4344" y="878484"/>
                    <a:pt x="70668" y="548859"/>
                    <a:pt x="207264" y="354344"/>
                  </a:cubicBezTo>
                  <a:cubicBezTo>
                    <a:pt x="343860" y="159829"/>
                    <a:pt x="621453" y="0"/>
                    <a:pt x="819575" y="16311"/>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8" name="Group 43"/>
            <p:cNvGrpSpPr/>
            <p:nvPr/>
          </p:nvGrpSpPr>
          <p:grpSpPr>
            <a:xfrm rot="2580000">
              <a:off x="3241696" y="2732210"/>
              <a:ext cx="243603" cy="452084"/>
              <a:chOff x="449673" y="1476718"/>
              <a:chExt cx="243603" cy="452084"/>
            </a:xfrm>
            <a:solidFill>
              <a:schemeClr val="accent5">
                <a:lumMod val="40000"/>
                <a:lumOff val="60000"/>
                <a:alpha val="51000"/>
              </a:schemeClr>
            </a:solidFill>
          </p:grpSpPr>
          <p:cxnSp>
            <p:nvCxnSpPr>
              <p:cNvPr id="273" name="Straight Arrow Connector 272"/>
              <p:cNvCxnSpPr>
                <a:stCxn id="274" idx="0"/>
              </p:cNvCxnSpPr>
              <p:nvPr/>
            </p:nvCxnSpPr>
            <p:spPr>
              <a:xfrm rot="2820000" flipH="1" flipV="1">
                <a:off x="440860" y="1485531"/>
                <a:ext cx="261229" cy="243603"/>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9" name="Group 40"/>
            <p:cNvGrpSpPr/>
            <p:nvPr/>
          </p:nvGrpSpPr>
          <p:grpSpPr>
            <a:xfrm>
              <a:off x="2720653" y="2495552"/>
              <a:ext cx="142876" cy="500064"/>
              <a:chOff x="500034" y="1428738"/>
              <a:chExt cx="142876" cy="500064"/>
            </a:xfrm>
            <a:solidFill>
              <a:schemeClr val="accent5">
                <a:lumMod val="40000"/>
                <a:lumOff val="60000"/>
                <a:alpha val="49000"/>
              </a:schemeClr>
            </a:solidFill>
          </p:grpSpPr>
          <p:cxnSp>
            <p:nvCxnSpPr>
              <p:cNvPr id="276" name="Straight Arrow Connector 275"/>
              <p:cNvCxnSpPr>
                <a:stCxn id="277" idx="0"/>
              </p:cNvCxnSpPr>
              <p:nvPr/>
            </p:nvCxnSpPr>
            <p:spPr>
              <a:xfrm rot="5400000" flipH="1" flipV="1">
                <a:off x="392879" y="1607331"/>
                <a:ext cx="357188" cy="2"/>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3266" name="Group 40"/>
            <p:cNvGrpSpPr>
              <a:grpSpLocks/>
            </p:cNvGrpSpPr>
            <p:nvPr/>
          </p:nvGrpSpPr>
          <p:grpSpPr bwMode="auto">
            <a:xfrm rot="1320000">
              <a:off x="3030538" y="2587645"/>
              <a:ext cx="142875" cy="500063"/>
              <a:chOff x="500034" y="1428737"/>
              <a:chExt cx="142876" cy="500065"/>
            </a:xfrm>
          </p:grpSpPr>
          <p:cxnSp>
            <p:nvCxnSpPr>
              <p:cNvPr id="279" name="Straight Arrow Connector 278"/>
              <p:cNvCxnSpPr/>
              <p:nvPr/>
            </p:nvCxnSpPr>
            <p:spPr>
              <a:xfrm rot="5400000" flipH="1" flipV="1">
                <a:off x="354774" y="1642242"/>
                <a:ext cx="428858"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80" name="Oval 279"/>
              <p:cNvSpPr/>
              <p:nvPr/>
            </p:nvSpPr>
            <p:spPr>
              <a:xfrm>
                <a:off x="498857" y="1783973"/>
                <a:ext cx="143466" cy="143417"/>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sp>
          <p:nvSpPr>
            <p:cNvPr id="281" name="Freeform 280"/>
            <p:cNvSpPr/>
            <p:nvPr/>
          </p:nvSpPr>
          <p:spPr>
            <a:xfrm>
              <a:off x="3965992" y="2993718"/>
              <a:ext cx="785574" cy="1073535"/>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09088"/>
                <a:gd name="connsiteY0" fmla="*/ 1403380 h 2047842"/>
                <a:gd name="connsiteX1" fmla="*/ 207264 w 2609088"/>
                <a:gd name="connsiteY1" fmla="*/ 574324 h 2047842"/>
                <a:gd name="connsiteX2" fmla="*/ 1109472 w 2609088"/>
                <a:gd name="connsiteY2" fmla="*/ 147604 h 2047842"/>
                <a:gd name="connsiteX3" fmla="*/ 1266998 w 2609088"/>
                <a:gd name="connsiteY3" fmla="*/ 1459950 h 2047842"/>
                <a:gd name="connsiteX4" fmla="*/ 621792 w 2609088"/>
                <a:gd name="connsiteY4" fmla="*/ 1976404 h 2047842"/>
                <a:gd name="connsiteX5" fmla="*/ 1909940 w 2609088"/>
                <a:gd name="connsiteY5" fmla="*/ 1888578 h 2047842"/>
                <a:gd name="connsiteX6" fmla="*/ 2474976 w 2609088"/>
                <a:gd name="connsiteY6" fmla="*/ 1464340 h 2047842"/>
                <a:gd name="connsiteX7" fmla="*/ 2609088 w 2609088"/>
                <a:gd name="connsiteY7" fmla="*/ 805972 h 2047842"/>
                <a:gd name="connsiteX0" fmla="*/ 0 w 2474976"/>
                <a:gd name="connsiteY0" fmla="*/ 1403380 h 2047842"/>
                <a:gd name="connsiteX1" fmla="*/ 207264 w 2474976"/>
                <a:gd name="connsiteY1" fmla="*/ 574324 h 2047842"/>
                <a:gd name="connsiteX2" fmla="*/ 1109472 w 2474976"/>
                <a:gd name="connsiteY2" fmla="*/ 147604 h 2047842"/>
                <a:gd name="connsiteX3" fmla="*/ 1266998 w 2474976"/>
                <a:gd name="connsiteY3" fmla="*/ 1459950 h 2047842"/>
                <a:gd name="connsiteX4" fmla="*/ 621792 w 2474976"/>
                <a:gd name="connsiteY4" fmla="*/ 1976404 h 2047842"/>
                <a:gd name="connsiteX5" fmla="*/ 1909940 w 2474976"/>
                <a:gd name="connsiteY5" fmla="*/ 1888578 h 2047842"/>
                <a:gd name="connsiteX6" fmla="*/ 2474976 w 2474976"/>
                <a:gd name="connsiteY6" fmla="*/ 1464340 h 2047842"/>
                <a:gd name="connsiteX0" fmla="*/ 0 w 1909940"/>
                <a:gd name="connsiteY0" fmla="*/ 1403380 h 2047842"/>
                <a:gd name="connsiteX1" fmla="*/ 207264 w 1909940"/>
                <a:gd name="connsiteY1" fmla="*/ 574324 h 2047842"/>
                <a:gd name="connsiteX2" fmla="*/ 1109472 w 1909940"/>
                <a:gd name="connsiteY2" fmla="*/ 147604 h 2047842"/>
                <a:gd name="connsiteX3" fmla="*/ 1266998 w 1909940"/>
                <a:gd name="connsiteY3" fmla="*/ 1459950 h 2047842"/>
                <a:gd name="connsiteX4" fmla="*/ 621792 w 1909940"/>
                <a:gd name="connsiteY4" fmla="*/ 1976404 h 2047842"/>
                <a:gd name="connsiteX5" fmla="*/ 1909940 w 1909940"/>
                <a:gd name="connsiteY5" fmla="*/ 1888578 h 2047842"/>
                <a:gd name="connsiteX0" fmla="*/ 0 w 1348278"/>
                <a:gd name="connsiteY0" fmla="*/ 1403380 h 1976404"/>
                <a:gd name="connsiteX1" fmla="*/ 207264 w 1348278"/>
                <a:gd name="connsiteY1" fmla="*/ 574324 h 1976404"/>
                <a:gd name="connsiteX2" fmla="*/ 1109472 w 1348278"/>
                <a:gd name="connsiteY2" fmla="*/ 147604 h 1976404"/>
                <a:gd name="connsiteX3" fmla="*/ 1266998 w 1348278"/>
                <a:gd name="connsiteY3" fmla="*/ 1459950 h 1976404"/>
                <a:gd name="connsiteX4" fmla="*/ 621792 w 1348278"/>
                <a:gd name="connsiteY4" fmla="*/ 1976404 h 1976404"/>
                <a:gd name="connsiteX0" fmla="*/ 0 w 1348278"/>
                <a:gd name="connsiteY0" fmla="*/ 1403380 h 1459950"/>
                <a:gd name="connsiteX1" fmla="*/ 207264 w 1348278"/>
                <a:gd name="connsiteY1" fmla="*/ 574324 h 1459950"/>
                <a:gd name="connsiteX2" fmla="*/ 1109472 w 1348278"/>
                <a:gd name="connsiteY2" fmla="*/ 147604 h 1459950"/>
                <a:gd name="connsiteX3" fmla="*/ 1266998 w 1348278"/>
                <a:gd name="connsiteY3" fmla="*/ 1459950 h 1459950"/>
                <a:gd name="connsiteX0" fmla="*/ 0 w 1109472"/>
                <a:gd name="connsiteY0" fmla="*/ 1403380 h 1403380"/>
                <a:gd name="connsiteX1" fmla="*/ 207264 w 1109472"/>
                <a:gd name="connsiteY1" fmla="*/ 574324 h 1403380"/>
                <a:gd name="connsiteX2" fmla="*/ 1109472 w 1109472"/>
                <a:gd name="connsiteY2" fmla="*/ 147604 h 1403380"/>
                <a:gd name="connsiteX0" fmla="*/ 0 w 819575"/>
                <a:gd name="connsiteY0" fmla="*/ 1314693 h 1314693"/>
                <a:gd name="connsiteX1" fmla="*/ 207264 w 819575"/>
                <a:gd name="connsiteY1" fmla="*/ 485637 h 1314693"/>
                <a:gd name="connsiteX2" fmla="*/ 819575 w 819575"/>
                <a:gd name="connsiteY2" fmla="*/ 147604 h 1314693"/>
                <a:gd name="connsiteX0" fmla="*/ 0 w 819575"/>
                <a:gd name="connsiteY0" fmla="*/ 1183400 h 1183400"/>
                <a:gd name="connsiteX1" fmla="*/ 207264 w 819575"/>
                <a:gd name="connsiteY1" fmla="*/ 354344 h 1183400"/>
                <a:gd name="connsiteX2" fmla="*/ 819575 w 819575"/>
                <a:gd name="connsiteY2" fmla="*/ 16311 h 1183400"/>
              </a:gdLst>
              <a:ahLst/>
              <a:cxnLst>
                <a:cxn ang="0">
                  <a:pos x="connsiteX0" y="connsiteY0"/>
                </a:cxn>
                <a:cxn ang="0">
                  <a:pos x="connsiteX1" y="connsiteY1"/>
                </a:cxn>
                <a:cxn ang="0">
                  <a:pos x="connsiteX2" y="connsiteY2"/>
                </a:cxn>
              </a:cxnLst>
              <a:rect l="l" t="t" r="r" b="b"/>
              <a:pathLst>
                <a:path w="819575" h="1183400">
                  <a:moveTo>
                    <a:pt x="0" y="1183400"/>
                  </a:moveTo>
                  <a:cubicBezTo>
                    <a:pt x="4344" y="878484"/>
                    <a:pt x="70668" y="548859"/>
                    <a:pt x="207264" y="354344"/>
                  </a:cubicBezTo>
                  <a:cubicBezTo>
                    <a:pt x="343860" y="159829"/>
                    <a:pt x="621453" y="0"/>
                    <a:pt x="819575" y="16311"/>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11" name="Group 43"/>
            <p:cNvGrpSpPr/>
            <p:nvPr/>
          </p:nvGrpSpPr>
          <p:grpSpPr>
            <a:xfrm rot="2580000">
              <a:off x="4498945" y="2589334"/>
              <a:ext cx="243603" cy="452084"/>
              <a:chOff x="449673" y="1476718"/>
              <a:chExt cx="243603" cy="452084"/>
            </a:xfrm>
            <a:solidFill>
              <a:schemeClr val="accent5">
                <a:lumMod val="40000"/>
                <a:lumOff val="60000"/>
                <a:alpha val="51000"/>
              </a:schemeClr>
            </a:solidFill>
          </p:grpSpPr>
          <p:cxnSp>
            <p:nvCxnSpPr>
              <p:cNvPr id="283" name="Straight Arrow Connector 282"/>
              <p:cNvCxnSpPr>
                <a:stCxn id="284" idx="0"/>
              </p:cNvCxnSpPr>
              <p:nvPr/>
            </p:nvCxnSpPr>
            <p:spPr>
              <a:xfrm rot="2820000" flipH="1" flipV="1">
                <a:off x="440860" y="1485531"/>
                <a:ext cx="261229" cy="243603"/>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84" name="Oval 283"/>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12" name="Group 40"/>
            <p:cNvGrpSpPr/>
            <p:nvPr/>
          </p:nvGrpSpPr>
          <p:grpSpPr>
            <a:xfrm>
              <a:off x="3863661" y="2352676"/>
              <a:ext cx="142876" cy="500064"/>
              <a:chOff x="500034" y="1428738"/>
              <a:chExt cx="142876" cy="500064"/>
            </a:xfrm>
            <a:solidFill>
              <a:schemeClr val="accent5">
                <a:lumMod val="40000"/>
                <a:lumOff val="60000"/>
                <a:alpha val="49000"/>
              </a:schemeClr>
            </a:solidFill>
          </p:grpSpPr>
          <p:cxnSp>
            <p:nvCxnSpPr>
              <p:cNvPr id="286" name="Straight Arrow Connector 285"/>
              <p:cNvCxnSpPr>
                <a:stCxn id="287" idx="0"/>
              </p:cNvCxnSpPr>
              <p:nvPr/>
            </p:nvCxnSpPr>
            <p:spPr>
              <a:xfrm rot="5400000" flipH="1" flipV="1">
                <a:off x="392879" y="1607331"/>
                <a:ext cx="357188" cy="2"/>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87" name="Oval 286"/>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3270" name="Group 40"/>
            <p:cNvGrpSpPr>
              <a:grpSpLocks/>
            </p:cNvGrpSpPr>
            <p:nvPr/>
          </p:nvGrpSpPr>
          <p:grpSpPr bwMode="auto">
            <a:xfrm rot="1980000">
              <a:off x="4322763" y="2470170"/>
              <a:ext cx="142875" cy="500063"/>
              <a:chOff x="500034" y="1428737"/>
              <a:chExt cx="142876" cy="500065"/>
            </a:xfrm>
          </p:grpSpPr>
          <p:cxnSp>
            <p:nvCxnSpPr>
              <p:cNvPr id="289" name="Straight Arrow Connector 288"/>
              <p:cNvCxnSpPr/>
              <p:nvPr/>
            </p:nvCxnSpPr>
            <p:spPr>
              <a:xfrm rot="5400000" flipH="1" flipV="1">
                <a:off x="356093" y="1641546"/>
                <a:ext cx="427466"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90" name="Oval 289"/>
              <p:cNvSpPr/>
              <p:nvPr/>
            </p:nvSpPr>
            <p:spPr>
              <a:xfrm>
                <a:off x="498413" y="1783801"/>
                <a:ext cx="143466" cy="143417"/>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sp>
          <p:nvSpPr>
            <p:cNvPr id="291" name="Freeform 290"/>
            <p:cNvSpPr/>
            <p:nvPr/>
          </p:nvSpPr>
          <p:spPr>
            <a:xfrm>
              <a:off x="5067745" y="2993718"/>
              <a:ext cx="785574" cy="1073535"/>
            </a:xfrm>
            <a:custGeom>
              <a:avLst/>
              <a:gdLst>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26336 w 2682240"/>
                <a:gd name="connsiteY8" fmla="*/ 1889760 h 1975104"/>
                <a:gd name="connsiteX9" fmla="*/ 1999488 w 2682240"/>
                <a:gd name="connsiteY9" fmla="*/ 1804416 h 1975104"/>
                <a:gd name="connsiteX10" fmla="*/ 2036064 w 2682240"/>
                <a:gd name="connsiteY10" fmla="*/ 1792224 h 1975104"/>
                <a:gd name="connsiteX11" fmla="*/ 2474976 w 2682240"/>
                <a:gd name="connsiteY11" fmla="*/ 1316736 h 1975104"/>
                <a:gd name="connsiteX12" fmla="*/ 2474976 w 2682240"/>
                <a:gd name="connsiteY12" fmla="*/ 1182624 h 1975104"/>
                <a:gd name="connsiteX13" fmla="*/ 2609088 w 2682240"/>
                <a:gd name="connsiteY13" fmla="*/ 658368 h 1975104"/>
                <a:gd name="connsiteX14" fmla="*/ 2682240 w 2682240"/>
                <a:gd name="connsiteY14"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036064 w 2682240"/>
                <a:gd name="connsiteY9" fmla="*/ 1792224 h 1975104"/>
                <a:gd name="connsiteX10" fmla="*/ 2474976 w 2682240"/>
                <a:gd name="connsiteY10" fmla="*/ 1316736 h 1975104"/>
                <a:gd name="connsiteX11" fmla="*/ 2474976 w 2682240"/>
                <a:gd name="connsiteY11" fmla="*/ 1182624 h 1975104"/>
                <a:gd name="connsiteX12" fmla="*/ 2609088 w 2682240"/>
                <a:gd name="connsiteY12" fmla="*/ 658368 h 1975104"/>
                <a:gd name="connsiteX13" fmla="*/ 2682240 w 2682240"/>
                <a:gd name="connsiteY13"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109472 w 2682240"/>
                <a:gd name="connsiteY6" fmla="*/ 1962912 h 1975104"/>
                <a:gd name="connsiteX7" fmla="*/ 1219200 w 2682240"/>
                <a:gd name="connsiteY7" fmla="*/ 1975104 h 1975104"/>
                <a:gd name="connsiteX8" fmla="*/ 1999488 w 2682240"/>
                <a:gd name="connsiteY8" fmla="*/ 1804416 h 1975104"/>
                <a:gd name="connsiteX9" fmla="*/ 2474976 w 2682240"/>
                <a:gd name="connsiteY9" fmla="*/ 1316736 h 1975104"/>
                <a:gd name="connsiteX10" fmla="*/ 2474976 w 2682240"/>
                <a:gd name="connsiteY10" fmla="*/ 1182624 h 1975104"/>
                <a:gd name="connsiteX11" fmla="*/ 2609088 w 2682240"/>
                <a:gd name="connsiteY11" fmla="*/ 658368 h 1975104"/>
                <a:gd name="connsiteX12" fmla="*/ 2682240 w 2682240"/>
                <a:gd name="connsiteY12"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474976 w 2682240"/>
                <a:gd name="connsiteY9" fmla="*/ 1182624 h 1975104"/>
                <a:gd name="connsiteX10" fmla="*/ 2609088 w 2682240"/>
                <a:gd name="connsiteY10" fmla="*/ 658368 h 1975104"/>
                <a:gd name="connsiteX11" fmla="*/ 2682240 w 2682240"/>
                <a:gd name="connsiteY11"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950976 w 2682240"/>
                <a:gd name="connsiteY4" fmla="*/ 975360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255776 h 1975104"/>
                <a:gd name="connsiteX1" fmla="*/ 207264 w 2682240"/>
                <a:gd name="connsiteY1" fmla="*/ 426720 h 1975104"/>
                <a:gd name="connsiteX2" fmla="*/ 1109472 w 2682240"/>
                <a:gd name="connsiteY2" fmla="*/ 0 h 1975104"/>
                <a:gd name="connsiteX3" fmla="*/ 1267968 w 2682240"/>
                <a:gd name="connsiteY3" fmla="*/ 426720 h 1975104"/>
                <a:gd name="connsiteX4" fmla="*/ 1266998 w 2682240"/>
                <a:gd name="connsiteY4" fmla="*/ 1312346 h 1975104"/>
                <a:gd name="connsiteX5" fmla="*/ 621792 w 2682240"/>
                <a:gd name="connsiteY5" fmla="*/ 1828800 h 1975104"/>
                <a:gd name="connsiteX6" fmla="*/ 1219200 w 2682240"/>
                <a:gd name="connsiteY6" fmla="*/ 1975104 h 1975104"/>
                <a:gd name="connsiteX7" fmla="*/ 1999488 w 2682240"/>
                <a:gd name="connsiteY7" fmla="*/ 1804416 h 1975104"/>
                <a:gd name="connsiteX8" fmla="*/ 2474976 w 2682240"/>
                <a:gd name="connsiteY8" fmla="*/ 1316736 h 1975104"/>
                <a:gd name="connsiteX9" fmla="*/ 2609088 w 2682240"/>
                <a:gd name="connsiteY9" fmla="*/ 658368 h 1975104"/>
                <a:gd name="connsiteX10" fmla="*/ 2682240 w 2682240"/>
                <a:gd name="connsiteY10" fmla="*/ 121920 h 1975104"/>
                <a:gd name="connsiteX0" fmla="*/ 0 w 2682240"/>
                <a:gd name="connsiteY0" fmla="*/ 1403380 h 2122708"/>
                <a:gd name="connsiteX1" fmla="*/ 207264 w 2682240"/>
                <a:gd name="connsiteY1" fmla="*/ 574324 h 2122708"/>
                <a:gd name="connsiteX2" fmla="*/ 1109472 w 2682240"/>
                <a:gd name="connsiteY2" fmla="*/ 147604 h 2122708"/>
                <a:gd name="connsiteX3" fmla="*/ 1266998 w 2682240"/>
                <a:gd name="connsiteY3" fmla="*/ 1459950 h 2122708"/>
                <a:gd name="connsiteX4" fmla="*/ 621792 w 2682240"/>
                <a:gd name="connsiteY4" fmla="*/ 1976404 h 2122708"/>
                <a:gd name="connsiteX5" fmla="*/ 1219200 w 2682240"/>
                <a:gd name="connsiteY5" fmla="*/ 2122708 h 2122708"/>
                <a:gd name="connsiteX6" fmla="*/ 1999488 w 2682240"/>
                <a:gd name="connsiteY6" fmla="*/ 1952020 h 2122708"/>
                <a:gd name="connsiteX7" fmla="*/ 2474976 w 2682240"/>
                <a:gd name="connsiteY7" fmla="*/ 1464340 h 2122708"/>
                <a:gd name="connsiteX8" fmla="*/ 2609088 w 2682240"/>
                <a:gd name="connsiteY8" fmla="*/ 805972 h 2122708"/>
                <a:gd name="connsiteX9" fmla="*/ 2682240 w 2682240"/>
                <a:gd name="connsiteY9" fmla="*/ 269524 h 2122708"/>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1999488 w 2682240"/>
                <a:gd name="connsiteY6" fmla="*/ 1952020 h 2140996"/>
                <a:gd name="connsiteX7" fmla="*/ 2474976 w 2682240"/>
                <a:gd name="connsiteY7" fmla="*/ 1464340 h 2140996"/>
                <a:gd name="connsiteX8" fmla="*/ 2609088 w 2682240"/>
                <a:gd name="connsiteY8" fmla="*/ 805972 h 2140996"/>
                <a:gd name="connsiteX9" fmla="*/ 2682240 w 2682240"/>
                <a:gd name="connsiteY9" fmla="*/ 269524 h 2140996"/>
                <a:gd name="connsiteX0" fmla="*/ 0 w 2682240"/>
                <a:gd name="connsiteY0" fmla="*/ 1403380 h 2140996"/>
                <a:gd name="connsiteX1" fmla="*/ 207264 w 2682240"/>
                <a:gd name="connsiteY1" fmla="*/ 574324 h 2140996"/>
                <a:gd name="connsiteX2" fmla="*/ 1109472 w 2682240"/>
                <a:gd name="connsiteY2" fmla="*/ 147604 h 2140996"/>
                <a:gd name="connsiteX3" fmla="*/ 1266998 w 2682240"/>
                <a:gd name="connsiteY3" fmla="*/ 1459950 h 2140996"/>
                <a:gd name="connsiteX4" fmla="*/ 621792 w 2682240"/>
                <a:gd name="connsiteY4" fmla="*/ 1976404 h 2140996"/>
                <a:gd name="connsiteX5" fmla="*/ 1219200 w 2682240"/>
                <a:gd name="connsiteY5" fmla="*/ 2122708 h 2140996"/>
                <a:gd name="connsiteX6" fmla="*/ 2474976 w 2682240"/>
                <a:gd name="connsiteY6" fmla="*/ 1464340 h 2140996"/>
                <a:gd name="connsiteX7" fmla="*/ 2609088 w 2682240"/>
                <a:gd name="connsiteY7" fmla="*/ 805972 h 2140996"/>
                <a:gd name="connsiteX8" fmla="*/ 2682240 w 2682240"/>
                <a:gd name="connsiteY8" fmla="*/ 269524 h 2140996"/>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82240"/>
                <a:gd name="connsiteY0" fmla="*/ 1403380 h 2047842"/>
                <a:gd name="connsiteX1" fmla="*/ 207264 w 2682240"/>
                <a:gd name="connsiteY1" fmla="*/ 574324 h 2047842"/>
                <a:gd name="connsiteX2" fmla="*/ 1109472 w 2682240"/>
                <a:gd name="connsiteY2" fmla="*/ 147604 h 2047842"/>
                <a:gd name="connsiteX3" fmla="*/ 1266998 w 2682240"/>
                <a:gd name="connsiteY3" fmla="*/ 1459950 h 2047842"/>
                <a:gd name="connsiteX4" fmla="*/ 621792 w 2682240"/>
                <a:gd name="connsiteY4" fmla="*/ 1976404 h 2047842"/>
                <a:gd name="connsiteX5" fmla="*/ 1909940 w 2682240"/>
                <a:gd name="connsiteY5" fmla="*/ 1888578 h 2047842"/>
                <a:gd name="connsiteX6" fmla="*/ 2474976 w 2682240"/>
                <a:gd name="connsiteY6" fmla="*/ 1464340 h 2047842"/>
                <a:gd name="connsiteX7" fmla="*/ 2609088 w 2682240"/>
                <a:gd name="connsiteY7" fmla="*/ 805972 h 2047842"/>
                <a:gd name="connsiteX8" fmla="*/ 2682240 w 2682240"/>
                <a:gd name="connsiteY8" fmla="*/ 269524 h 2047842"/>
                <a:gd name="connsiteX0" fmla="*/ 0 w 2609088"/>
                <a:gd name="connsiteY0" fmla="*/ 1403380 h 2047842"/>
                <a:gd name="connsiteX1" fmla="*/ 207264 w 2609088"/>
                <a:gd name="connsiteY1" fmla="*/ 574324 h 2047842"/>
                <a:gd name="connsiteX2" fmla="*/ 1109472 w 2609088"/>
                <a:gd name="connsiteY2" fmla="*/ 147604 h 2047842"/>
                <a:gd name="connsiteX3" fmla="*/ 1266998 w 2609088"/>
                <a:gd name="connsiteY3" fmla="*/ 1459950 h 2047842"/>
                <a:gd name="connsiteX4" fmla="*/ 621792 w 2609088"/>
                <a:gd name="connsiteY4" fmla="*/ 1976404 h 2047842"/>
                <a:gd name="connsiteX5" fmla="*/ 1909940 w 2609088"/>
                <a:gd name="connsiteY5" fmla="*/ 1888578 h 2047842"/>
                <a:gd name="connsiteX6" fmla="*/ 2474976 w 2609088"/>
                <a:gd name="connsiteY6" fmla="*/ 1464340 h 2047842"/>
                <a:gd name="connsiteX7" fmla="*/ 2609088 w 2609088"/>
                <a:gd name="connsiteY7" fmla="*/ 805972 h 2047842"/>
                <a:gd name="connsiteX0" fmla="*/ 0 w 2474976"/>
                <a:gd name="connsiteY0" fmla="*/ 1403380 h 2047842"/>
                <a:gd name="connsiteX1" fmla="*/ 207264 w 2474976"/>
                <a:gd name="connsiteY1" fmla="*/ 574324 h 2047842"/>
                <a:gd name="connsiteX2" fmla="*/ 1109472 w 2474976"/>
                <a:gd name="connsiteY2" fmla="*/ 147604 h 2047842"/>
                <a:gd name="connsiteX3" fmla="*/ 1266998 w 2474976"/>
                <a:gd name="connsiteY3" fmla="*/ 1459950 h 2047842"/>
                <a:gd name="connsiteX4" fmla="*/ 621792 w 2474976"/>
                <a:gd name="connsiteY4" fmla="*/ 1976404 h 2047842"/>
                <a:gd name="connsiteX5" fmla="*/ 1909940 w 2474976"/>
                <a:gd name="connsiteY5" fmla="*/ 1888578 h 2047842"/>
                <a:gd name="connsiteX6" fmla="*/ 2474976 w 2474976"/>
                <a:gd name="connsiteY6" fmla="*/ 1464340 h 2047842"/>
                <a:gd name="connsiteX0" fmla="*/ 0 w 1909940"/>
                <a:gd name="connsiteY0" fmla="*/ 1403380 h 2047842"/>
                <a:gd name="connsiteX1" fmla="*/ 207264 w 1909940"/>
                <a:gd name="connsiteY1" fmla="*/ 574324 h 2047842"/>
                <a:gd name="connsiteX2" fmla="*/ 1109472 w 1909940"/>
                <a:gd name="connsiteY2" fmla="*/ 147604 h 2047842"/>
                <a:gd name="connsiteX3" fmla="*/ 1266998 w 1909940"/>
                <a:gd name="connsiteY3" fmla="*/ 1459950 h 2047842"/>
                <a:gd name="connsiteX4" fmla="*/ 621792 w 1909940"/>
                <a:gd name="connsiteY4" fmla="*/ 1976404 h 2047842"/>
                <a:gd name="connsiteX5" fmla="*/ 1909940 w 1909940"/>
                <a:gd name="connsiteY5" fmla="*/ 1888578 h 2047842"/>
                <a:gd name="connsiteX0" fmla="*/ 0 w 1348278"/>
                <a:gd name="connsiteY0" fmla="*/ 1403380 h 1976404"/>
                <a:gd name="connsiteX1" fmla="*/ 207264 w 1348278"/>
                <a:gd name="connsiteY1" fmla="*/ 574324 h 1976404"/>
                <a:gd name="connsiteX2" fmla="*/ 1109472 w 1348278"/>
                <a:gd name="connsiteY2" fmla="*/ 147604 h 1976404"/>
                <a:gd name="connsiteX3" fmla="*/ 1266998 w 1348278"/>
                <a:gd name="connsiteY3" fmla="*/ 1459950 h 1976404"/>
                <a:gd name="connsiteX4" fmla="*/ 621792 w 1348278"/>
                <a:gd name="connsiteY4" fmla="*/ 1976404 h 1976404"/>
                <a:gd name="connsiteX0" fmla="*/ 0 w 1348278"/>
                <a:gd name="connsiteY0" fmla="*/ 1403380 h 1459950"/>
                <a:gd name="connsiteX1" fmla="*/ 207264 w 1348278"/>
                <a:gd name="connsiteY1" fmla="*/ 574324 h 1459950"/>
                <a:gd name="connsiteX2" fmla="*/ 1109472 w 1348278"/>
                <a:gd name="connsiteY2" fmla="*/ 147604 h 1459950"/>
                <a:gd name="connsiteX3" fmla="*/ 1266998 w 1348278"/>
                <a:gd name="connsiteY3" fmla="*/ 1459950 h 1459950"/>
                <a:gd name="connsiteX0" fmla="*/ 0 w 1109472"/>
                <a:gd name="connsiteY0" fmla="*/ 1403380 h 1403380"/>
                <a:gd name="connsiteX1" fmla="*/ 207264 w 1109472"/>
                <a:gd name="connsiteY1" fmla="*/ 574324 h 1403380"/>
                <a:gd name="connsiteX2" fmla="*/ 1109472 w 1109472"/>
                <a:gd name="connsiteY2" fmla="*/ 147604 h 1403380"/>
                <a:gd name="connsiteX0" fmla="*/ 0 w 819575"/>
                <a:gd name="connsiteY0" fmla="*/ 1314693 h 1314693"/>
                <a:gd name="connsiteX1" fmla="*/ 207264 w 819575"/>
                <a:gd name="connsiteY1" fmla="*/ 485637 h 1314693"/>
                <a:gd name="connsiteX2" fmla="*/ 819575 w 819575"/>
                <a:gd name="connsiteY2" fmla="*/ 147604 h 1314693"/>
                <a:gd name="connsiteX0" fmla="*/ 0 w 819575"/>
                <a:gd name="connsiteY0" fmla="*/ 1183400 h 1183400"/>
                <a:gd name="connsiteX1" fmla="*/ 207264 w 819575"/>
                <a:gd name="connsiteY1" fmla="*/ 354344 h 1183400"/>
                <a:gd name="connsiteX2" fmla="*/ 819575 w 819575"/>
                <a:gd name="connsiteY2" fmla="*/ 16311 h 1183400"/>
              </a:gdLst>
              <a:ahLst/>
              <a:cxnLst>
                <a:cxn ang="0">
                  <a:pos x="connsiteX0" y="connsiteY0"/>
                </a:cxn>
                <a:cxn ang="0">
                  <a:pos x="connsiteX1" y="connsiteY1"/>
                </a:cxn>
                <a:cxn ang="0">
                  <a:pos x="connsiteX2" y="connsiteY2"/>
                </a:cxn>
              </a:cxnLst>
              <a:rect l="l" t="t" r="r" b="b"/>
              <a:pathLst>
                <a:path w="819575" h="1183400">
                  <a:moveTo>
                    <a:pt x="0" y="1183400"/>
                  </a:moveTo>
                  <a:cubicBezTo>
                    <a:pt x="4344" y="878484"/>
                    <a:pt x="70668" y="548859"/>
                    <a:pt x="207264" y="354344"/>
                  </a:cubicBezTo>
                  <a:cubicBezTo>
                    <a:pt x="343860" y="159829"/>
                    <a:pt x="621453" y="0"/>
                    <a:pt x="819575" y="16311"/>
                  </a:cubicBezTo>
                </a:path>
              </a:pathLst>
            </a:custGeom>
            <a:ln w="12700">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grpSp>
          <p:nvGrpSpPr>
            <p:cNvPr id="14" name="Group 40"/>
            <p:cNvGrpSpPr/>
            <p:nvPr/>
          </p:nvGrpSpPr>
          <p:grpSpPr>
            <a:xfrm>
              <a:off x="4965394" y="2209800"/>
              <a:ext cx="142876" cy="500064"/>
              <a:chOff x="500034" y="1428738"/>
              <a:chExt cx="142876" cy="500064"/>
            </a:xfrm>
            <a:solidFill>
              <a:schemeClr val="accent5">
                <a:lumMod val="40000"/>
                <a:lumOff val="60000"/>
                <a:alpha val="49000"/>
              </a:schemeClr>
            </a:solidFill>
          </p:grpSpPr>
          <p:cxnSp>
            <p:nvCxnSpPr>
              <p:cNvPr id="293" name="Straight Arrow Connector 292"/>
              <p:cNvCxnSpPr>
                <a:stCxn id="294" idx="0"/>
              </p:cNvCxnSpPr>
              <p:nvPr/>
            </p:nvCxnSpPr>
            <p:spPr>
              <a:xfrm rot="5400000" flipH="1" flipV="1">
                <a:off x="392879" y="1607331"/>
                <a:ext cx="357188" cy="2"/>
              </a:xfrm>
              <a:prstGeom prst="straightConnector1">
                <a:avLst/>
              </a:prstGeom>
              <a:grpFill/>
              <a:ln w="22225">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94" name="Oval 293"/>
              <p:cNvSpPr/>
              <p:nvPr/>
            </p:nvSpPr>
            <p:spPr>
              <a:xfrm>
                <a:off x="500034" y="1785926"/>
                <a:ext cx="142876" cy="142876"/>
              </a:xfrm>
              <a:prstGeom prst="ellipse">
                <a:avLst/>
              </a:prstGeom>
              <a:grp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53273" name="Group 40"/>
            <p:cNvGrpSpPr>
              <a:grpSpLocks/>
            </p:cNvGrpSpPr>
            <p:nvPr/>
          </p:nvGrpSpPr>
          <p:grpSpPr bwMode="auto">
            <a:xfrm rot="2580000">
              <a:off x="5780088" y="2476520"/>
              <a:ext cx="142875" cy="500063"/>
              <a:chOff x="500034" y="1428737"/>
              <a:chExt cx="142876" cy="500065"/>
            </a:xfrm>
          </p:grpSpPr>
          <p:cxnSp>
            <p:nvCxnSpPr>
              <p:cNvPr id="296" name="Straight Arrow Connector 295"/>
              <p:cNvCxnSpPr/>
              <p:nvPr/>
            </p:nvCxnSpPr>
            <p:spPr>
              <a:xfrm rot="5400000" flipH="1" flipV="1">
                <a:off x="356486" y="1642877"/>
                <a:ext cx="428858" cy="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97" name="Oval 296"/>
              <p:cNvSpPr/>
              <p:nvPr/>
            </p:nvSpPr>
            <p:spPr>
              <a:xfrm>
                <a:off x="496611" y="1785846"/>
                <a:ext cx="143466" cy="143417"/>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sp>
        <p:nvSpPr>
          <p:cNvPr id="2" name="Title 1"/>
          <p:cNvSpPr>
            <a:spLocks noGrp="1"/>
          </p:cNvSpPr>
          <p:nvPr>
            <p:ph type="title"/>
          </p:nvPr>
        </p:nvSpPr>
        <p:spPr/>
        <p:txBody>
          <a:bodyPr/>
          <a:lstStyle/>
          <a:p>
            <a:r>
              <a:rPr lang="en-GB" dirty="0" smtClean="0"/>
              <a:t>Convergence Appears as Sliding Motion</a:t>
            </a:r>
            <a:endParaRPr lang="en-GB" dirty="0"/>
          </a:p>
        </p:txBody>
      </p:sp>
      <p:sp>
        <p:nvSpPr>
          <p:cNvPr id="4" name="Content Placeholder 3"/>
          <p:cNvSpPr>
            <a:spLocks noGrp="1"/>
          </p:cNvSpPr>
          <p:nvPr>
            <p:ph sz="quarter" idx="1"/>
          </p:nvPr>
        </p:nvSpPr>
        <p:spPr/>
        <p:txBody>
          <a:bodyPr/>
          <a:lstStyle/>
          <a:p>
            <a:endParaRPr lang="en-GB" dirty="0"/>
          </a:p>
        </p:txBody>
      </p:sp>
    </p:spTree>
    <p:extLst>
      <p:ext uri="{BB962C8B-B14F-4D97-AF65-F5344CB8AC3E}">
        <p14:creationId xmlns:p14="http://schemas.microsoft.com/office/powerpoint/2010/main" val="7038676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GB" dirty="0" smtClean="0"/>
              <a:t>Goal:</a:t>
            </a:r>
          </a:p>
          <a:p>
            <a:pPr lvl="1"/>
            <a:r>
              <a:rPr lang="en-GB" dirty="0" smtClean="0"/>
              <a:t>To explain how latency impacts the decisions of how to ensure consistency. Latency implies that clients cannot all act the same way because they don’t have consistent information.</a:t>
            </a:r>
          </a:p>
          <a:p>
            <a:endParaRPr lang="en-GB" dirty="0" smtClean="0"/>
          </a:p>
          <a:p>
            <a:r>
              <a:rPr lang="en-GB" dirty="0" smtClean="0"/>
              <a:t>Topics:</a:t>
            </a:r>
            <a:endParaRPr lang="en-GB" dirty="0"/>
          </a:p>
          <a:p>
            <a:pPr lvl="1"/>
            <a:r>
              <a:rPr lang="en-GB" dirty="0" smtClean="0"/>
              <a:t>Synchronising </a:t>
            </a:r>
            <a:r>
              <a:rPr lang="en-GB" dirty="0"/>
              <a:t>state with latent communications</a:t>
            </a:r>
          </a:p>
          <a:p>
            <a:pPr lvl="1"/>
            <a:r>
              <a:rPr lang="en-GB" dirty="0" err="1" smtClean="0"/>
              <a:t>Playout</a:t>
            </a:r>
            <a:r>
              <a:rPr lang="en-GB" dirty="0" smtClean="0"/>
              <a:t> </a:t>
            </a:r>
            <a:r>
              <a:rPr lang="en-GB" dirty="0"/>
              <a:t>delays, local lag</a:t>
            </a:r>
          </a:p>
          <a:p>
            <a:pPr lvl="1"/>
            <a:r>
              <a:rPr lang="en-GB" dirty="0" smtClean="0"/>
              <a:t>Extrapolation </a:t>
            </a:r>
            <a:r>
              <a:rPr lang="en-GB" dirty="0"/>
              <a:t>and dead reckoning</a:t>
            </a:r>
          </a:p>
          <a:p>
            <a:endParaRPr lang="en-US" dirty="0"/>
          </a:p>
        </p:txBody>
      </p:sp>
    </p:spTree>
    <p:extLst>
      <p:ext uri="{BB962C8B-B14F-4D97-AF65-F5344CB8AC3E}">
        <p14:creationId xmlns:p14="http://schemas.microsoft.com/office/powerpoint/2010/main" val="6759878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Interpolation</a:t>
            </a:r>
            <a:endParaRPr lang="en-US" dirty="0"/>
          </a:p>
        </p:txBody>
      </p:sp>
      <p:sp>
        <p:nvSpPr>
          <p:cNvPr id="5" name="Content Placeholder 4"/>
          <p:cNvSpPr>
            <a:spLocks noGrp="1"/>
          </p:cNvSpPr>
          <p:nvPr>
            <p:ph sz="quarter" idx="1"/>
          </p:nvPr>
        </p:nvSpPr>
        <p:spPr/>
        <p:txBody>
          <a:bodyPr/>
          <a:lstStyle/>
          <a:p>
            <a:r>
              <a:rPr lang="en-US" dirty="0" smtClean="0"/>
              <a:t>Extrapolation is tricky, so why not just interpolate?</a:t>
            </a:r>
          </a:p>
          <a:p>
            <a:r>
              <a:rPr lang="en-US" dirty="0" smtClean="0"/>
              <a:t>Just delay all received information until there are two messages, and interpolate between them</a:t>
            </a:r>
          </a:p>
          <a:p>
            <a:r>
              <a:rPr lang="en-US" dirty="0" smtClean="0"/>
              <a:t>Only adds delay equal to the time between sending packets</a:t>
            </a:r>
            <a:endParaRPr lang="en-US" dirty="0"/>
          </a:p>
        </p:txBody>
      </p:sp>
    </p:spTree>
    <p:extLst>
      <p:ext uri="{BB962C8B-B14F-4D97-AF65-F5344CB8AC3E}">
        <p14:creationId xmlns:p14="http://schemas.microsoft.com/office/powerpoint/2010/main" val="28420843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Interpolation </a:t>
            </a:r>
            <a:r>
              <a:rPr lang="en-US" dirty="0" smtClean="0"/>
              <a:t>&amp; </a:t>
            </a:r>
            <a:r>
              <a:rPr lang="en-US" dirty="0" err="1" smtClean="0"/>
              <a:t>Playout</a:t>
            </a:r>
            <a:r>
              <a:rPr lang="en-US" dirty="0" smtClean="0"/>
              <a:t> Delays</a:t>
            </a:r>
            <a:endParaRPr lang="en-US" dirty="0"/>
          </a:p>
        </p:txBody>
      </p:sp>
      <p:sp>
        <p:nvSpPr>
          <p:cNvPr id="3" name="Content Placeholder 2"/>
          <p:cNvSpPr>
            <a:spLocks noGrp="1"/>
          </p:cNvSpPr>
          <p:nvPr>
            <p:ph sz="quarter" idx="1"/>
          </p:nvPr>
        </p:nvSpPr>
        <p:spPr/>
        <p:txBody>
          <a:bodyPr/>
          <a:lstStyle/>
          <a:p>
            <a:r>
              <a:rPr lang="en-US" dirty="0"/>
              <a:t>Extrapolation is tricky, so why not just interpolate?</a:t>
            </a:r>
          </a:p>
          <a:p>
            <a:r>
              <a:rPr lang="en-US" dirty="0"/>
              <a:t>Just delay all received information until there are two messages, and interpolate between them</a:t>
            </a:r>
          </a:p>
          <a:p>
            <a:r>
              <a:rPr lang="en-US" dirty="0" smtClean="0"/>
              <a:t>Note that jitter is not uniform, you need to be conservative about how long to wait (if a packet is late you have no more information to interpolate, so the object freezes)</a:t>
            </a:r>
          </a:p>
          <a:p>
            <a:r>
              <a:rPr lang="en-US" dirty="0" smtClean="0"/>
              <a:t>NVEs and NGs thus sometimes use a </a:t>
            </a:r>
            <a:r>
              <a:rPr lang="en-US" i="1" dirty="0" err="1" smtClean="0"/>
              <a:t>playout</a:t>
            </a:r>
            <a:r>
              <a:rPr lang="en-US" i="1" dirty="0" smtClean="0"/>
              <a:t> delay</a:t>
            </a:r>
          </a:p>
          <a:p>
            <a:r>
              <a:rPr lang="en-US" dirty="0" smtClean="0"/>
              <a:t>Note that if you use a </a:t>
            </a:r>
            <a:r>
              <a:rPr lang="en-US" dirty="0" err="1" smtClean="0"/>
              <a:t>playout</a:t>
            </a:r>
            <a:r>
              <a:rPr lang="en-US" dirty="0" smtClean="0"/>
              <a:t> delay on the clients own input, then all clients will see roughly the same thing at the same time!</a:t>
            </a:r>
          </a:p>
          <a:p>
            <a:endParaRPr lang="en-US" dirty="0"/>
          </a:p>
        </p:txBody>
      </p:sp>
    </p:spTree>
    <p:extLst>
      <p:ext uri="{BB962C8B-B14F-4D97-AF65-F5344CB8AC3E}">
        <p14:creationId xmlns:p14="http://schemas.microsoft.com/office/powerpoint/2010/main" val="11508966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rot="10800000" flipV="1">
            <a:off x="571500" y="1469456"/>
            <a:ext cx="81438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607343" y="145596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321844" y="1482950"/>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321843" y="147183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036343" y="149723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36344" y="146707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50844" y="146707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465344" y="146707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571500" y="2548956"/>
            <a:ext cx="81438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07343" y="253546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321843" y="256086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321843" y="255133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036343" y="257673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036344" y="254657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750843" y="254498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465344" y="254657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714500" y="1469456"/>
            <a:ext cx="1428750" cy="10715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9000" y="1469456"/>
            <a:ext cx="1500188" cy="10715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143500" y="1469456"/>
            <a:ext cx="1571625" cy="10715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58000" y="1469456"/>
            <a:ext cx="1571625" cy="10715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536406" y="4291238"/>
            <a:ext cx="1071563"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250906" y="4291238"/>
            <a:ext cx="1071563"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072188" y="4684144"/>
            <a:ext cx="1714500" cy="158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66585" name="TextBox 57"/>
          <p:cNvSpPr txBox="1">
            <a:spLocks noChangeArrowheads="1"/>
          </p:cNvSpPr>
          <p:nvPr/>
        </p:nvSpPr>
        <p:spPr bwMode="auto">
          <a:xfrm>
            <a:off x="1408113" y="1018606"/>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0</a:t>
            </a:r>
          </a:p>
        </p:txBody>
      </p:sp>
      <p:sp>
        <p:nvSpPr>
          <p:cNvPr id="66586" name="TextBox 58"/>
          <p:cNvSpPr txBox="1">
            <a:spLocks noChangeArrowheads="1"/>
          </p:cNvSpPr>
          <p:nvPr/>
        </p:nvSpPr>
        <p:spPr bwMode="auto">
          <a:xfrm>
            <a:off x="3030538" y="1040831"/>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1</a:t>
            </a:r>
          </a:p>
        </p:txBody>
      </p:sp>
      <p:sp>
        <p:nvSpPr>
          <p:cNvPr id="66587" name="TextBox 59"/>
          <p:cNvSpPr txBox="1">
            <a:spLocks noChangeArrowheads="1"/>
          </p:cNvSpPr>
          <p:nvPr/>
        </p:nvSpPr>
        <p:spPr bwMode="auto">
          <a:xfrm>
            <a:off x="4745038" y="1040831"/>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2</a:t>
            </a:r>
          </a:p>
        </p:txBody>
      </p:sp>
      <p:sp>
        <p:nvSpPr>
          <p:cNvPr id="66588" name="TextBox 60"/>
          <p:cNvSpPr txBox="1">
            <a:spLocks noChangeArrowheads="1"/>
          </p:cNvSpPr>
          <p:nvPr/>
        </p:nvSpPr>
        <p:spPr bwMode="auto">
          <a:xfrm>
            <a:off x="6480175" y="1040831"/>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3</a:t>
            </a:r>
          </a:p>
        </p:txBody>
      </p:sp>
      <p:sp>
        <p:nvSpPr>
          <p:cNvPr id="66589" name="TextBox 61"/>
          <p:cNvSpPr txBox="1">
            <a:spLocks noChangeArrowheads="1"/>
          </p:cNvSpPr>
          <p:nvPr/>
        </p:nvSpPr>
        <p:spPr bwMode="auto">
          <a:xfrm>
            <a:off x="6000750" y="4827019"/>
            <a:ext cx="157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Interpolate P</a:t>
            </a:r>
            <a:r>
              <a:rPr lang="en-GB" sz="2000" baseline="-25000">
                <a:solidFill>
                  <a:schemeClr val="bg1"/>
                </a:solidFill>
                <a:latin typeface="Calibri" charset="0"/>
              </a:rPr>
              <a:t>0</a:t>
            </a:r>
            <a:r>
              <a:rPr lang="en-GB" sz="2000">
                <a:solidFill>
                  <a:schemeClr val="bg1"/>
                </a:solidFill>
                <a:latin typeface="Calibri" charset="0"/>
              </a:rPr>
              <a:t>→P</a:t>
            </a:r>
            <a:r>
              <a:rPr lang="en-GB" sz="2000" baseline="-25000">
                <a:solidFill>
                  <a:schemeClr val="bg1"/>
                </a:solidFill>
                <a:latin typeface="Calibri" charset="0"/>
              </a:rPr>
              <a:t>1</a:t>
            </a:r>
          </a:p>
        </p:txBody>
      </p:sp>
      <p:sp>
        <p:nvSpPr>
          <p:cNvPr id="64" name="Right Brace 63"/>
          <p:cNvSpPr/>
          <p:nvPr/>
        </p:nvSpPr>
        <p:spPr>
          <a:xfrm rot="5400000">
            <a:off x="2428875" y="3469707"/>
            <a:ext cx="428625" cy="2000250"/>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66591" name="TextBox 64"/>
          <p:cNvSpPr txBox="1">
            <a:spLocks noChangeArrowheads="1"/>
          </p:cNvSpPr>
          <p:nvPr/>
        </p:nvSpPr>
        <p:spPr bwMode="auto">
          <a:xfrm>
            <a:off x="2071688" y="4898456"/>
            <a:ext cx="2046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Maximum latency</a:t>
            </a:r>
          </a:p>
        </p:txBody>
      </p:sp>
      <p:cxnSp>
        <p:nvCxnSpPr>
          <p:cNvPr id="38" name="Straight Connector 37"/>
          <p:cNvCxnSpPr/>
          <p:nvPr/>
        </p:nvCxnSpPr>
        <p:spPr>
          <a:xfrm rot="10800000" flipV="1">
            <a:off x="571500" y="3733231"/>
            <a:ext cx="81438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607343" y="371973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321843" y="374513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321843" y="373561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43" y="376101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036344" y="3730850"/>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750843" y="372926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465344" y="3730850"/>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1535907" y="1648049"/>
            <a:ext cx="2286000" cy="19288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3250407" y="1648049"/>
            <a:ext cx="2286000" cy="19288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5036344" y="1576612"/>
            <a:ext cx="2286000" cy="20716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6200000" flipH="1">
            <a:off x="6715125" y="1612331"/>
            <a:ext cx="2214563" cy="192881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928813" y="1826644"/>
            <a:ext cx="571500" cy="357187"/>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0</a:t>
            </a:r>
          </a:p>
        </p:txBody>
      </p:sp>
      <p:sp>
        <p:nvSpPr>
          <p:cNvPr id="54" name="Rectangle 53"/>
          <p:cNvSpPr/>
          <p:nvPr/>
        </p:nvSpPr>
        <p:spPr>
          <a:xfrm>
            <a:off x="3857625" y="1826644"/>
            <a:ext cx="571500" cy="357187"/>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1</a:t>
            </a:r>
          </a:p>
        </p:txBody>
      </p:sp>
      <p:sp>
        <p:nvSpPr>
          <p:cNvPr id="55" name="Rectangle 54"/>
          <p:cNvSpPr/>
          <p:nvPr/>
        </p:nvSpPr>
        <p:spPr>
          <a:xfrm>
            <a:off x="5429250" y="1826644"/>
            <a:ext cx="571500" cy="357187"/>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2</a:t>
            </a:r>
          </a:p>
        </p:txBody>
      </p:sp>
      <p:sp>
        <p:nvSpPr>
          <p:cNvPr id="56" name="Rectangle 55"/>
          <p:cNvSpPr/>
          <p:nvPr/>
        </p:nvSpPr>
        <p:spPr>
          <a:xfrm>
            <a:off x="7143750" y="1826644"/>
            <a:ext cx="571500" cy="357187"/>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b="1">
                <a:solidFill>
                  <a:schemeClr val="bg1"/>
                </a:solidFill>
                <a:latin typeface="Arial" charset="0"/>
                <a:ea typeface="ＭＳ Ｐゴシック" charset="0"/>
                <a:cs typeface="Arial" charset="0"/>
              </a:rPr>
              <a:t>P</a:t>
            </a:r>
            <a:r>
              <a:rPr lang="en-GB" b="1" baseline="-25000">
                <a:solidFill>
                  <a:schemeClr val="bg1"/>
                </a:solidFill>
                <a:latin typeface="Arial" charset="0"/>
                <a:ea typeface="ＭＳ Ｐゴシック" charset="0"/>
                <a:cs typeface="Arial" charset="0"/>
              </a:rPr>
              <a:t>3</a:t>
            </a:r>
          </a:p>
        </p:txBody>
      </p:sp>
      <p:sp>
        <p:nvSpPr>
          <p:cNvPr id="87" name="Right Brace 86"/>
          <p:cNvSpPr/>
          <p:nvPr/>
        </p:nvSpPr>
        <p:spPr>
          <a:xfrm rot="5400000">
            <a:off x="3643313" y="3161731"/>
            <a:ext cx="428625" cy="4429125"/>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66609" name="TextBox 87"/>
          <p:cNvSpPr txBox="1">
            <a:spLocks noChangeArrowheads="1"/>
          </p:cNvSpPr>
          <p:nvPr/>
        </p:nvSpPr>
        <p:spPr bwMode="auto">
          <a:xfrm>
            <a:off x="3059113" y="5755706"/>
            <a:ext cx="1576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chemeClr val="bg1"/>
                </a:solidFill>
                <a:latin typeface="Calibri" charset="0"/>
              </a:rPr>
              <a:t>Playout delay</a:t>
            </a:r>
          </a:p>
        </p:txBody>
      </p:sp>
      <p:sp>
        <p:nvSpPr>
          <p:cNvPr id="66610" name="TextBox 88"/>
          <p:cNvSpPr txBox="1">
            <a:spLocks noChangeArrowheads="1"/>
          </p:cNvSpPr>
          <p:nvPr/>
        </p:nvSpPr>
        <p:spPr bwMode="auto">
          <a:xfrm>
            <a:off x="0" y="1540894"/>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Sender</a:t>
            </a:r>
          </a:p>
        </p:txBody>
      </p:sp>
      <p:sp>
        <p:nvSpPr>
          <p:cNvPr id="66611" name="TextBox 89"/>
          <p:cNvSpPr txBox="1">
            <a:spLocks noChangeArrowheads="1"/>
          </p:cNvSpPr>
          <p:nvPr/>
        </p:nvSpPr>
        <p:spPr bwMode="auto">
          <a:xfrm>
            <a:off x="0" y="2590231"/>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dirty="0" err="1">
                <a:solidFill>
                  <a:schemeClr val="bg1"/>
                </a:solidFill>
                <a:latin typeface="Calibri" charset="0"/>
              </a:rPr>
              <a:t>Client</a:t>
            </a:r>
            <a:r>
              <a:rPr lang="en-GB" sz="2000" baseline="-25000" dirty="0" err="1">
                <a:solidFill>
                  <a:schemeClr val="bg1"/>
                </a:solidFill>
                <a:latin typeface="Calibri" charset="0"/>
              </a:rPr>
              <a:t>A</a:t>
            </a:r>
            <a:endParaRPr lang="en-GB" sz="2000" baseline="-25000" dirty="0">
              <a:solidFill>
                <a:schemeClr val="bg1"/>
              </a:solidFill>
              <a:latin typeface="Calibri" charset="0"/>
            </a:endParaRPr>
          </a:p>
        </p:txBody>
      </p:sp>
      <p:sp>
        <p:nvSpPr>
          <p:cNvPr id="66612" name="TextBox 90"/>
          <p:cNvSpPr txBox="1">
            <a:spLocks noChangeArrowheads="1"/>
          </p:cNvSpPr>
          <p:nvPr/>
        </p:nvSpPr>
        <p:spPr bwMode="auto">
          <a:xfrm>
            <a:off x="0" y="3826894"/>
            <a:ext cx="1071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Client</a:t>
            </a:r>
            <a:r>
              <a:rPr lang="en-GB" sz="2000" baseline="-25000">
                <a:solidFill>
                  <a:schemeClr val="bg1"/>
                </a:solidFill>
                <a:latin typeface="Calibri" charset="0"/>
              </a:rPr>
              <a:t>B</a:t>
            </a:r>
          </a:p>
        </p:txBody>
      </p:sp>
      <p:sp>
        <p:nvSpPr>
          <p:cNvPr id="2" name="Title 1"/>
          <p:cNvSpPr>
            <a:spLocks noGrp="1"/>
          </p:cNvSpPr>
          <p:nvPr>
            <p:ph type="title"/>
          </p:nvPr>
        </p:nvSpPr>
        <p:spPr/>
        <p:txBody>
          <a:bodyPr/>
          <a:lstStyle/>
          <a:p>
            <a:r>
              <a:rPr lang="en-US" dirty="0" err="1" smtClean="0"/>
              <a:t>Playout</a:t>
            </a:r>
            <a:r>
              <a:rPr lang="en-US" dirty="0" smtClean="0"/>
              <a:t> Delay</a:t>
            </a:r>
            <a:endParaRPr lang="en-US" dirty="0"/>
          </a:p>
        </p:txBody>
      </p:sp>
    </p:spTree>
    <p:extLst>
      <p:ext uri="{BB962C8B-B14F-4D97-AF65-F5344CB8AC3E}">
        <p14:creationId xmlns:p14="http://schemas.microsoft.com/office/powerpoint/2010/main" val="14275441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 name="Straight Connector 163"/>
          <p:cNvCxnSpPr/>
          <p:nvPr/>
        </p:nvCxnSpPr>
        <p:spPr>
          <a:xfrm>
            <a:off x="6884988" y="3906491"/>
            <a:ext cx="333375" cy="228600"/>
          </a:xfrm>
          <a:prstGeom prst="line">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63491" name="TextBox 3"/>
          <p:cNvSpPr txBox="1">
            <a:spLocks noChangeArrowheads="1"/>
          </p:cNvSpPr>
          <p:nvPr/>
        </p:nvSpPr>
        <p:spPr bwMode="auto">
          <a:xfrm>
            <a:off x="1655763" y="5933728"/>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a:solidFill>
                  <a:schemeClr val="bg1"/>
                </a:solidFill>
                <a:latin typeface="Calibri" charset="0"/>
              </a:rPr>
              <a:t>Sender</a:t>
            </a:r>
          </a:p>
        </p:txBody>
      </p:sp>
      <p:sp>
        <p:nvSpPr>
          <p:cNvPr id="63492" name="TextBox 16"/>
          <p:cNvSpPr txBox="1">
            <a:spLocks noChangeArrowheads="1"/>
          </p:cNvSpPr>
          <p:nvPr/>
        </p:nvSpPr>
        <p:spPr bwMode="auto">
          <a:xfrm>
            <a:off x="4633913" y="5933728"/>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a:solidFill>
                  <a:schemeClr val="bg1"/>
                </a:solidFill>
                <a:latin typeface="Calibri" charset="0"/>
              </a:rPr>
              <a:t>Receiver</a:t>
            </a:r>
          </a:p>
        </p:txBody>
      </p:sp>
      <p:grpSp>
        <p:nvGrpSpPr>
          <p:cNvPr id="63493" name="Group 76"/>
          <p:cNvGrpSpPr>
            <a:grpSpLocks/>
          </p:cNvGrpSpPr>
          <p:nvPr/>
        </p:nvGrpSpPr>
        <p:grpSpPr bwMode="auto">
          <a:xfrm>
            <a:off x="3117850" y="1317278"/>
            <a:ext cx="180975" cy="4270375"/>
            <a:chOff x="3143240" y="857232"/>
            <a:chExt cx="231092" cy="5429288"/>
          </a:xfrm>
        </p:grpSpPr>
        <p:cxnSp>
          <p:nvCxnSpPr>
            <p:cNvPr id="5" name="Straight Connector 4"/>
            <p:cNvCxnSpPr/>
            <p:nvPr/>
          </p:nvCxnSpPr>
          <p:spPr>
            <a:xfrm rot="16200000" flipH="1">
              <a:off x="558331" y="3559714"/>
              <a:ext cx="5429288" cy="2432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43240" y="3571877"/>
              <a:ext cx="212849"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61485" y="4857548"/>
              <a:ext cx="21284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61485" y="6143220"/>
              <a:ext cx="21284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43240" y="1000534"/>
              <a:ext cx="212849"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43240" y="2286204"/>
              <a:ext cx="212849"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a:off x="3228975" y="1429991"/>
            <a:ext cx="1181100" cy="842962"/>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grpSp>
        <p:nvGrpSpPr>
          <p:cNvPr id="63495" name="Group 77"/>
          <p:cNvGrpSpPr>
            <a:grpSpLocks/>
          </p:cNvGrpSpPr>
          <p:nvPr/>
        </p:nvGrpSpPr>
        <p:grpSpPr bwMode="auto">
          <a:xfrm>
            <a:off x="4340225" y="1317278"/>
            <a:ext cx="180975" cy="4270375"/>
            <a:chOff x="3143240" y="857232"/>
            <a:chExt cx="231092" cy="5429288"/>
          </a:xfrm>
        </p:grpSpPr>
        <p:cxnSp>
          <p:nvCxnSpPr>
            <p:cNvPr id="79" name="Straight Connector 78"/>
            <p:cNvCxnSpPr/>
            <p:nvPr/>
          </p:nvCxnSpPr>
          <p:spPr>
            <a:xfrm rot="16200000" flipH="1">
              <a:off x="558331" y="3559714"/>
              <a:ext cx="5429288" cy="2432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143240" y="3571877"/>
              <a:ext cx="212849"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161485" y="4857548"/>
              <a:ext cx="21284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161485" y="6143220"/>
              <a:ext cx="212847"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143240" y="1000534"/>
              <a:ext cx="212849"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143240" y="2286204"/>
              <a:ext cx="212849"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a:off x="3228975" y="2441228"/>
            <a:ext cx="1181100" cy="8429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228975" y="3452466"/>
            <a:ext cx="1181100" cy="842962"/>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228975" y="4463703"/>
            <a:ext cx="1181100" cy="8429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grpSp>
        <p:nvGrpSpPr>
          <p:cNvPr id="63499" name="Group 101"/>
          <p:cNvGrpSpPr>
            <a:grpSpLocks/>
          </p:cNvGrpSpPr>
          <p:nvPr/>
        </p:nvGrpSpPr>
        <p:grpSpPr bwMode="auto">
          <a:xfrm>
            <a:off x="1600200" y="980728"/>
            <a:ext cx="1347788" cy="955675"/>
            <a:chOff x="428596" y="571480"/>
            <a:chExt cx="1714512" cy="1214446"/>
          </a:xfrm>
        </p:grpSpPr>
        <p:sp>
          <p:nvSpPr>
            <p:cNvPr id="71" name="Rectangle 70"/>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01" name="Teardrop 100"/>
            <p:cNvSpPr/>
            <p:nvPr/>
          </p:nvSpPr>
          <p:spPr>
            <a:xfrm rot="5400000">
              <a:off x="713424" y="928467"/>
              <a:ext cx="163405" cy="163575"/>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grpSp>
      <p:grpSp>
        <p:nvGrpSpPr>
          <p:cNvPr id="63500" name="Group 102"/>
          <p:cNvGrpSpPr>
            <a:grpSpLocks/>
          </p:cNvGrpSpPr>
          <p:nvPr/>
        </p:nvGrpSpPr>
        <p:grpSpPr bwMode="auto">
          <a:xfrm>
            <a:off x="1600200" y="1991966"/>
            <a:ext cx="1347788" cy="955675"/>
            <a:chOff x="428596" y="571480"/>
            <a:chExt cx="1714512" cy="1214446"/>
          </a:xfrm>
        </p:grpSpPr>
        <p:sp>
          <p:nvSpPr>
            <p:cNvPr id="104" name="Rectangle 103"/>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05" name="Teardrop 104"/>
            <p:cNvSpPr/>
            <p:nvPr/>
          </p:nvSpPr>
          <p:spPr>
            <a:xfrm rot="2677788">
              <a:off x="1123286" y="1192824"/>
              <a:ext cx="163576" cy="165423"/>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63501" name="Group 105"/>
          <p:cNvGrpSpPr>
            <a:grpSpLocks/>
          </p:cNvGrpSpPr>
          <p:nvPr/>
        </p:nvGrpSpPr>
        <p:grpSpPr bwMode="auto">
          <a:xfrm>
            <a:off x="1600200" y="3003203"/>
            <a:ext cx="1347788" cy="955675"/>
            <a:chOff x="428596" y="571480"/>
            <a:chExt cx="1714512" cy="1214446"/>
          </a:xfrm>
        </p:grpSpPr>
        <p:sp>
          <p:nvSpPr>
            <p:cNvPr id="107" name="Rectangle 106"/>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08" name="Teardrop 107"/>
            <p:cNvSpPr/>
            <p:nvPr/>
          </p:nvSpPr>
          <p:spPr>
            <a:xfrm rot="1208035">
              <a:off x="1462553" y="819615"/>
              <a:ext cx="163576" cy="163405"/>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63502" name="Group 108"/>
          <p:cNvGrpSpPr>
            <a:grpSpLocks/>
          </p:cNvGrpSpPr>
          <p:nvPr/>
        </p:nvGrpSpPr>
        <p:grpSpPr bwMode="auto">
          <a:xfrm>
            <a:off x="1600200" y="4014441"/>
            <a:ext cx="1347788" cy="955675"/>
            <a:chOff x="428596" y="571480"/>
            <a:chExt cx="1714512" cy="1214446"/>
          </a:xfrm>
        </p:grpSpPr>
        <p:sp>
          <p:nvSpPr>
            <p:cNvPr id="110" name="Rectangle 109"/>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11" name="Teardrop 110"/>
            <p:cNvSpPr/>
            <p:nvPr/>
          </p:nvSpPr>
          <p:spPr>
            <a:xfrm rot="2677788">
              <a:off x="1819996" y="605774"/>
              <a:ext cx="163575" cy="163406"/>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grpSp>
      <p:sp>
        <p:nvSpPr>
          <p:cNvPr id="113" name="Rectangle 112"/>
          <p:cNvSpPr/>
          <p:nvPr/>
        </p:nvSpPr>
        <p:spPr>
          <a:xfrm>
            <a:off x="4578350" y="1991966"/>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14" name="Teardrop 113"/>
          <p:cNvSpPr/>
          <p:nvPr/>
        </p:nvSpPr>
        <p:spPr>
          <a:xfrm rot="5400000">
            <a:off x="4802188" y="2272953"/>
            <a:ext cx="128588" cy="128587"/>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16" name="Rectangle 115"/>
          <p:cNvSpPr/>
          <p:nvPr/>
        </p:nvSpPr>
        <p:spPr>
          <a:xfrm>
            <a:off x="4578350" y="3003203"/>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17" name="Teardrop 116"/>
          <p:cNvSpPr/>
          <p:nvPr/>
        </p:nvSpPr>
        <p:spPr>
          <a:xfrm rot="2677788">
            <a:off x="5122863" y="3492153"/>
            <a:ext cx="128587" cy="128588"/>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19" name="Rectangle 118"/>
          <p:cNvSpPr/>
          <p:nvPr/>
        </p:nvSpPr>
        <p:spPr>
          <a:xfrm>
            <a:off x="4578350" y="4014441"/>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20" name="Teardrop 119"/>
          <p:cNvSpPr/>
          <p:nvPr/>
        </p:nvSpPr>
        <p:spPr>
          <a:xfrm rot="1208035">
            <a:off x="5391150" y="4209703"/>
            <a:ext cx="128588" cy="128588"/>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22" name="Rectangle 121"/>
          <p:cNvSpPr/>
          <p:nvPr/>
        </p:nvSpPr>
        <p:spPr>
          <a:xfrm>
            <a:off x="4578350" y="5025678"/>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23" name="Teardrop 122"/>
          <p:cNvSpPr/>
          <p:nvPr/>
        </p:nvSpPr>
        <p:spPr>
          <a:xfrm rot="2677788">
            <a:off x="5672138" y="5052666"/>
            <a:ext cx="128587" cy="128587"/>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29" name="Rectangle 128"/>
          <p:cNvSpPr/>
          <p:nvPr/>
        </p:nvSpPr>
        <p:spPr>
          <a:xfrm>
            <a:off x="4578350" y="3003203"/>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30" name="Teardrop 129"/>
          <p:cNvSpPr/>
          <p:nvPr/>
        </p:nvSpPr>
        <p:spPr>
          <a:xfrm rot="5400000">
            <a:off x="4802188" y="3284191"/>
            <a:ext cx="128587" cy="128587"/>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32" name="Rectangle 131"/>
          <p:cNvSpPr/>
          <p:nvPr/>
        </p:nvSpPr>
        <p:spPr>
          <a:xfrm>
            <a:off x="4578350" y="4014441"/>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33" name="Teardrop 132"/>
          <p:cNvSpPr/>
          <p:nvPr/>
        </p:nvSpPr>
        <p:spPr>
          <a:xfrm rot="2677788">
            <a:off x="5122863" y="4503391"/>
            <a:ext cx="128587" cy="128587"/>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35" name="Rectangle 134"/>
          <p:cNvSpPr/>
          <p:nvPr/>
        </p:nvSpPr>
        <p:spPr>
          <a:xfrm>
            <a:off x="4578350" y="5025678"/>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36" name="Teardrop 135"/>
          <p:cNvSpPr/>
          <p:nvPr/>
        </p:nvSpPr>
        <p:spPr>
          <a:xfrm rot="1208035">
            <a:off x="5391150" y="5220941"/>
            <a:ext cx="128588" cy="128587"/>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41" name="Teardrop 140"/>
          <p:cNvSpPr/>
          <p:nvPr/>
        </p:nvSpPr>
        <p:spPr>
          <a:xfrm rot="5400000">
            <a:off x="4618038" y="2031653"/>
            <a:ext cx="128588" cy="128587"/>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42" name="Rectangle 141"/>
          <p:cNvSpPr/>
          <p:nvPr/>
        </p:nvSpPr>
        <p:spPr>
          <a:xfrm>
            <a:off x="6600825" y="2553941"/>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44" name="Rectangle 143"/>
          <p:cNvSpPr/>
          <p:nvPr/>
        </p:nvSpPr>
        <p:spPr>
          <a:xfrm>
            <a:off x="6600825" y="3565178"/>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45" name="Teardrop 144"/>
          <p:cNvSpPr/>
          <p:nvPr/>
        </p:nvSpPr>
        <p:spPr>
          <a:xfrm rot="5119651">
            <a:off x="6973888" y="3943003"/>
            <a:ext cx="128588" cy="128587"/>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46" name="Rectangle 145"/>
          <p:cNvSpPr/>
          <p:nvPr/>
        </p:nvSpPr>
        <p:spPr>
          <a:xfrm>
            <a:off x="6600825" y="4576416"/>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50" name="Rectangle 149"/>
          <p:cNvSpPr/>
          <p:nvPr/>
        </p:nvSpPr>
        <p:spPr>
          <a:xfrm>
            <a:off x="6600825" y="3565178"/>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52" name="Rectangle 151"/>
          <p:cNvSpPr/>
          <p:nvPr/>
        </p:nvSpPr>
        <p:spPr>
          <a:xfrm>
            <a:off x="6600825" y="4576416"/>
            <a:ext cx="1347788" cy="95567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157" name="Right Brace 156"/>
          <p:cNvSpPr/>
          <p:nvPr/>
        </p:nvSpPr>
        <p:spPr>
          <a:xfrm>
            <a:off x="5983288" y="2441228"/>
            <a:ext cx="392112" cy="1011238"/>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400" dirty="0">
              <a:solidFill>
                <a:schemeClr val="bg1"/>
              </a:solidFill>
              <a:latin typeface="Helvetica"/>
            </a:endParaRPr>
          </a:p>
        </p:txBody>
      </p:sp>
      <p:sp>
        <p:nvSpPr>
          <p:cNvPr id="158" name="Right Brace 157"/>
          <p:cNvSpPr/>
          <p:nvPr/>
        </p:nvSpPr>
        <p:spPr>
          <a:xfrm>
            <a:off x="5983288" y="3452466"/>
            <a:ext cx="392112" cy="1011237"/>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400" dirty="0">
              <a:solidFill>
                <a:schemeClr val="bg1"/>
              </a:solidFill>
              <a:latin typeface="Helvetica"/>
            </a:endParaRPr>
          </a:p>
        </p:txBody>
      </p:sp>
      <p:sp>
        <p:nvSpPr>
          <p:cNvPr id="159" name="Right Brace 158"/>
          <p:cNvSpPr/>
          <p:nvPr/>
        </p:nvSpPr>
        <p:spPr>
          <a:xfrm>
            <a:off x="5983288" y="4463703"/>
            <a:ext cx="392112" cy="1011238"/>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400" dirty="0">
              <a:solidFill>
                <a:schemeClr val="bg1"/>
              </a:solidFill>
              <a:latin typeface="Helvetica"/>
            </a:endParaRPr>
          </a:p>
        </p:txBody>
      </p:sp>
      <p:cxnSp>
        <p:nvCxnSpPr>
          <p:cNvPr id="161" name="Straight Connector 160"/>
          <p:cNvCxnSpPr/>
          <p:nvPr/>
        </p:nvCxnSpPr>
        <p:spPr>
          <a:xfrm rot="16200000" flipH="1">
            <a:off x="6677819" y="2686497"/>
            <a:ext cx="265112" cy="203200"/>
          </a:xfrm>
          <a:prstGeom prst="line">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43" name="Teardrop 142"/>
          <p:cNvSpPr/>
          <p:nvPr/>
        </p:nvSpPr>
        <p:spPr>
          <a:xfrm rot="5770451">
            <a:off x="6736557" y="2700784"/>
            <a:ext cx="127000" cy="128587"/>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cxnSp>
        <p:nvCxnSpPr>
          <p:cNvPr id="167" name="Straight Connector 166"/>
          <p:cNvCxnSpPr/>
          <p:nvPr/>
        </p:nvCxnSpPr>
        <p:spPr>
          <a:xfrm rot="5400000" flipH="1" flipV="1">
            <a:off x="7190581" y="4835972"/>
            <a:ext cx="325438" cy="285750"/>
          </a:xfrm>
          <a:prstGeom prst="line">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47" name="Teardrop 146"/>
          <p:cNvSpPr/>
          <p:nvPr/>
        </p:nvSpPr>
        <p:spPr>
          <a:xfrm rot="21198976">
            <a:off x="7256463" y="4959003"/>
            <a:ext cx="128587" cy="128588"/>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1600" b="1" dirty="0">
              <a:solidFill>
                <a:schemeClr val="bg1"/>
              </a:solidFill>
              <a:latin typeface="Arial" pitchFamily="34" charset="0"/>
              <a:cs typeface="Arial" pitchFamily="34" charset="0"/>
            </a:endParaRPr>
          </a:p>
        </p:txBody>
      </p:sp>
      <p:sp>
        <p:nvSpPr>
          <p:cNvPr id="63531" name="TextBox 169"/>
          <p:cNvSpPr txBox="1">
            <a:spLocks noChangeArrowheads="1"/>
          </p:cNvSpPr>
          <p:nvPr/>
        </p:nvSpPr>
        <p:spPr bwMode="auto">
          <a:xfrm>
            <a:off x="1600200" y="1374428"/>
            <a:ext cx="62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chemeClr val="bg1"/>
                </a:solidFill>
                <a:latin typeface="Calibri" charset="0"/>
              </a:rPr>
              <a:t>P</a:t>
            </a:r>
            <a:r>
              <a:rPr lang="en-GB" sz="1600" baseline="-25000">
                <a:solidFill>
                  <a:schemeClr val="bg1"/>
                </a:solidFill>
                <a:latin typeface="Calibri" charset="0"/>
              </a:rPr>
              <a:t>1</a:t>
            </a:r>
          </a:p>
        </p:txBody>
      </p:sp>
      <p:sp>
        <p:nvSpPr>
          <p:cNvPr id="63532" name="TextBox 170"/>
          <p:cNvSpPr txBox="1">
            <a:spLocks noChangeArrowheads="1"/>
          </p:cNvSpPr>
          <p:nvPr/>
        </p:nvSpPr>
        <p:spPr bwMode="auto">
          <a:xfrm>
            <a:off x="1978025" y="2572991"/>
            <a:ext cx="62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chemeClr val="bg1"/>
                </a:solidFill>
                <a:latin typeface="Calibri" charset="0"/>
              </a:rPr>
              <a:t>P</a:t>
            </a:r>
            <a:r>
              <a:rPr lang="en-GB" sz="1600" baseline="-25000">
                <a:solidFill>
                  <a:schemeClr val="bg1"/>
                </a:solidFill>
                <a:latin typeface="Calibri" charset="0"/>
              </a:rPr>
              <a:t>2</a:t>
            </a:r>
          </a:p>
        </p:txBody>
      </p:sp>
      <p:sp>
        <p:nvSpPr>
          <p:cNvPr id="63533" name="TextBox 171"/>
          <p:cNvSpPr txBox="1">
            <a:spLocks noChangeArrowheads="1"/>
          </p:cNvSpPr>
          <p:nvPr/>
        </p:nvSpPr>
        <p:spPr bwMode="auto">
          <a:xfrm>
            <a:off x="2259013" y="3284191"/>
            <a:ext cx="62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chemeClr val="bg1"/>
                </a:solidFill>
                <a:latin typeface="Calibri" charset="0"/>
              </a:rPr>
              <a:t>P</a:t>
            </a:r>
            <a:r>
              <a:rPr lang="en-GB" sz="1600" baseline="-25000">
                <a:solidFill>
                  <a:schemeClr val="bg1"/>
                </a:solidFill>
                <a:latin typeface="Calibri" charset="0"/>
              </a:rPr>
              <a:t>3</a:t>
            </a:r>
          </a:p>
        </p:txBody>
      </p:sp>
      <p:sp>
        <p:nvSpPr>
          <p:cNvPr id="63534" name="TextBox 172"/>
          <p:cNvSpPr txBox="1">
            <a:spLocks noChangeArrowheads="1"/>
          </p:cNvSpPr>
          <p:nvPr/>
        </p:nvSpPr>
        <p:spPr bwMode="auto">
          <a:xfrm>
            <a:off x="2498725" y="4146203"/>
            <a:ext cx="62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solidFill>
                  <a:schemeClr val="bg1"/>
                </a:solidFill>
                <a:latin typeface="Calibri" charset="0"/>
              </a:rPr>
              <a:t>P</a:t>
            </a:r>
            <a:r>
              <a:rPr lang="en-GB" sz="1600" baseline="-25000">
                <a:solidFill>
                  <a:schemeClr val="bg1"/>
                </a:solidFill>
                <a:latin typeface="Calibri" charset="0"/>
              </a:rPr>
              <a:t>4</a:t>
            </a:r>
          </a:p>
        </p:txBody>
      </p:sp>
      <p:sp>
        <p:nvSpPr>
          <p:cNvPr id="63535" name="TextBox 173"/>
          <p:cNvSpPr txBox="1">
            <a:spLocks noChangeArrowheads="1"/>
          </p:cNvSpPr>
          <p:nvPr/>
        </p:nvSpPr>
        <p:spPr bwMode="auto">
          <a:xfrm>
            <a:off x="3398838" y="1206153"/>
            <a:ext cx="715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solidFill>
                  <a:schemeClr val="bg1"/>
                </a:solidFill>
                <a:latin typeface="Calibri" charset="0"/>
              </a:rPr>
              <a:t>t</a:t>
            </a:r>
            <a:r>
              <a:rPr lang="en-GB" baseline="-25000">
                <a:solidFill>
                  <a:schemeClr val="bg1"/>
                </a:solidFill>
                <a:latin typeface="Calibri" charset="0"/>
              </a:rPr>
              <a:t>1</a:t>
            </a:r>
          </a:p>
        </p:txBody>
      </p:sp>
      <p:sp>
        <p:nvSpPr>
          <p:cNvPr id="63536" name="TextBox 174"/>
          <p:cNvSpPr txBox="1">
            <a:spLocks noChangeArrowheads="1"/>
          </p:cNvSpPr>
          <p:nvPr/>
        </p:nvSpPr>
        <p:spPr bwMode="auto">
          <a:xfrm>
            <a:off x="3398838" y="2263428"/>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solidFill>
                  <a:schemeClr val="bg1"/>
                </a:solidFill>
                <a:latin typeface="Calibri" charset="0"/>
              </a:rPr>
              <a:t>t</a:t>
            </a:r>
            <a:r>
              <a:rPr lang="en-GB" baseline="-25000">
                <a:solidFill>
                  <a:schemeClr val="bg1"/>
                </a:solidFill>
                <a:latin typeface="Calibri" charset="0"/>
              </a:rPr>
              <a:t>2</a:t>
            </a:r>
          </a:p>
        </p:txBody>
      </p:sp>
      <p:sp>
        <p:nvSpPr>
          <p:cNvPr id="63537" name="TextBox 175"/>
          <p:cNvSpPr txBox="1">
            <a:spLocks noChangeArrowheads="1"/>
          </p:cNvSpPr>
          <p:nvPr/>
        </p:nvSpPr>
        <p:spPr bwMode="auto">
          <a:xfrm>
            <a:off x="3398838" y="3274666"/>
            <a:ext cx="715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solidFill>
                  <a:schemeClr val="bg1"/>
                </a:solidFill>
                <a:latin typeface="Calibri" charset="0"/>
              </a:rPr>
              <a:t>t</a:t>
            </a:r>
            <a:r>
              <a:rPr lang="en-GB" baseline="-25000">
                <a:solidFill>
                  <a:schemeClr val="bg1"/>
                </a:solidFill>
                <a:latin typeface="Calibri" charset="0"/>
              </a:rPr>
              <a:t>3</a:t>
            </a:r>
          </a:p>
        </p:txBody>
      </p:sp>
      <p:sp>
        <p:nvSpPr>
          <p:cNvPr id="63538" name="TextBox 176"/>
          <p:cNvSpPr txBox="1">
            <a:spLocks noChangeArrowheads="1"/>
          </p:cNvSpPr>
          <p:nvPr/>
        </p:nvSpPr>
        <p:spPr bwMode="auto">
          <a:xfrm>
            <a:off x="3398838" y="4285903"/>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solidFill>
                  <a:schemeClr val="bg1"/>
                </a:solidFill>
                <a:latin typeface="Calibri" charset="0"/>
              </a:rPr>
              <a:t>t</a:t>
            </a:r>
            <a:r>
              <a:rPr lang="en-GB" baseline="-25000">
                <a:solidFill>
                  <a:schemeClr val="bg1"/>
                </a:solidFill>
                <a:latin typeface="Calibri" charset="0"/>
              </a:rPr>
              <a:t>4</a:t>
            </a:r>
          </a:p>
        </p:txBody>
      </p:sp>
    </p:spTree>
    <p:extLst>
      <p:ext uri="{BB962C8B-B14F-4D97-AF65-F5344CB8AC3E}">
        <p14:creationId xmlns:p14="http://schemas.microsoft.com/office/powerpoint/2010/main" val="33735669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Interpolation</a:t>
            </a:r>
            <a:endParaRPr lang="en-US" dirty="0"/>
          </a:p>
        </p:txBody>
      </p:sp>
      <p:sp>
        <p:nvSpPr>
          <p:cNvPr id="3" name="Content Placeholder 2"/>
          <p:cNvSpPr>
            <a:spLocks noGrp="1"/>
          </p:cNvSpPr>
          <p:nvPr>
            <p:ph sz="quarter" idx="1"/>
          </p:nvPr>
        </p:nvSpPr>
        <p:spPr/>
        <p:txBody>
          <a:bodyPr/>
          <a:lstStyle/>
          <a:p>
            <a:r>
              <a:rPr lang="en-US" dirty="0" smtClean="0"/>
              <a:t>Need to consider several aspects</a:t>
            </a:r>
          </a:p>
          <a:p>
            <a:r>
              <a:rPr lang="en-US" dirty="0" smtClean="0"/>
              <a:t>Object movement is not linear, so could use quadric, cubic, etc. by keeping three or more updates</a:t>
            </a:r>
          </a:p>
          <a:p>
            <a:r>
              <a:rPr lang="en-US" dirty="0" smtClean="0"/>
              <a:t>Note that this causes more delay</a:t>
            </a:r>
          </a:p>
          <a:p>
            <a:r>
              <a:rPr lang="en-US" dirty="0" smtClean="0"/>
              <a:t>However, if update rate is fast, the trade off is that movement is apparently a lot smoother</a:t>
            </a:r>
          </a:p>
          <a:p>
            <a:endParaRPr lang="en-US" dirty="0" smtClean="0"/>
          </a:p>
        </p:txBody>
      </p:sp>
    </p:spTree>
    <p:extLst>
      <p:ext uri="{BB962C8B-B14F-4D97-AF65-F5344CB8AC3E}">
        <p14:creationId xmlns:p14="http://schemas.microsoft.com/office/powerpoint/2010/main" val="27561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
          <p:cNvSpPr txBox="1">
            <a:spLocks noChangeArrowheads="1"/>
          </p:cNvSpPr>
          <p:nvPr/>
        </p:nvSpPr>
        <p:spPr bwMode="auto">
          <a:xfrm>
            <a:off x="1994694" y="5938837"/>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chemeClr val="bg1"/>
                </a:solidFill>
                <a:latin typeface="Calibri" charset="0"/>
              </a:rPr>
              <a:t>Sender</a:t>
            </a:r>
          </a:p>
        </p:txBody>
      </p:sp>
      <p:sp>
        <p:nvSpPr>
          <p:cNvPr id="65539" name="TextBox 16"/>
          <p:cNvSpPr txBox="1">
            <a:spLocks noChangeArrowheads="1"/>
          </p:cNvSpPr>
          <p:nvPr/>
        </p:nvSpPr>
        <p:spPr bwMode="auto">
          <a:xfrm>
            <a:off x="4564856" y="5938837"/>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chemeClr val="bg1"/>
                </a:solidFill>
                <a:latin typeface="Calibri" charset="0"/>
              </a:rPr>
              <a:t>Receiver</a:t>
            </a:r>
          </a:p>
        </p:txBody>
      </p:sp>
      <p:cxnSp>
        <p:nvCxnSpPr>
          <p:cNvPr id="5" name="Straight Connector 4"/>
          <p:cNvCxnSpPr/>
          <p:nvPr/>
        </p:nvCxnSpPr>
        <p:spPr>
          <a:xfrm rot="16200000" flipH="1">
            <a:off x="1062831" y="3519488"/>
            <a:ext cx="4560887" cy="1746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55169" y="3090862"/>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66281" y="3963987"/>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66281" y="4838700"/>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55169" y="1344612"/>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5169" y="2217737"/>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006" y="1344612"/>
            <a:ext cx="1019175" cy="7286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2148681" y="3489325"/>
            <a:ext cx="4511675" cy="285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10856" y="3090862"/>
            <a:ext cx="14446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321969" y="3963987"/>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21969" y="4838700"/>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310856" y="1344612"/>
            <a:ext cx="14446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310856" y="2217737"/>
            <a:ext cx="14446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352006" y="2217737"/>
            <a:ext cx="1019175" cy="7286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352006" y="3090862"/>
            <a:ext cx="1019175" cy="7286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352006" y="3963987"/>
            <a:ext cx="1019175" cy="728663"/>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grpSp>
        <p:nvGrpSpPr>
          <p:cNvPr id="65556" name="Group 101"/>
          <p:cNvGrpSpPr>
            <a:grpSpLocks/>
          </p:cNvGrpSpPr>
          <p:nvPr/>
        </p:nvGrpSpPr>
        <p:grpSpPr bwMode="auto">
          <a:xfrm>
            <a:off x="1945481" y="957262"/>
            <a:ext cx="1163638" cy="823913"/>
            <a:chOff x="428596" y="571480"/>
            <a:chExt cx="1714512" cy="1214446"/>
          </a:xfrm>
        </p:grpSpPr>
        <p:sp>
          <p:nvSpPr>
            <p:cNvPr id="71" name="Rectangle 70"/>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01" name="Teardrop 100"/>
            <p:cNvSpPr/>
            <p:nvPr/>
          </p:nvSpPr>
          <p:spPr>
            <a:xfrm rot="5400000">
              <a:off x="713925" y="929529"/>
              <a:ext cx="163798" cy="163732"/>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grpSp>
        <p:nvGrpSpPr>
          <p:cNvPr id="65557" name="Group 102"/>
          <p:cNvGrpSpPr>
            <a:grpSpLocks/>
          </p:cNvGrpSpPr>
          <p:nvPr/>
        </p:nvGrpSpPr>
        <p:grpSpPr bwMode="auto">
          <a:xfrm>
            <a:off x="1945481" y="1830387"/>
            <a:ext cx="1163638" cy="823913"/>
            <a:chOff x="428596" y="571480"/>
            <a:chExt cx="1714512" cy="1214446"/>
          </a:xfrm>
        </p:grpSpPr>
        <p:sp>
          <p:nvSpPr>
            <p:cNvPr id="104" name="Rectangle 103"/>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05" name="Teardrop 104"/>
            <p:cNvSpPr/>
            <p:nvPr/>
          </p:nvSpPr>
          <p:spPr>
            <a:xfrm rot="2677788">
              <a:off x="1123290" y="1193912"/>
              <a:ext cx="163732" cy="163798"/>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grpSp>
      <p:grpSp>
        <p:nvGrpSpPr>
          <p:cNvPr id="65558" name="Group 105"/>
          <p:cNvGrpSpPr>
            <a:grpSpLocks/>
          </p:cNvGrpSpPr>
          <p:nvPr/>
        </p:nvGrpSpPr>
        <p:grpSpPr bwMode="auto">
          <a:xfrm>
            <a:off x="1945481" y="2703512"/>
            <a:ext cx="1163638" cy="823913"/>
            <a:chOff x="428596" y="571480"/>
            <a:chExt cx="1714512" cy="1214446"/>
          </a:xfrm>
        </p:grpSpPr>
        <p:sp>
          <p:nvSpPr>
            <p:cNvPr id="107" name="Rectangle 106"/>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sp>
          <p:nvSpPr>
            <p:cNvPr id="108" name="Teardrop 107"/>
            <p:cNvSpPr/>
            <p:nvPr/>
          </p:nvSpPr>
          <p:spPr>
            <a:xfrm rot="1208035">
              <a:off x="1462449" y="819517"/>
              <a:ext cx="163732" cy="163798"/>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chemeClr val="bg1"/>
                </a:solidFill>
                <a:latin typeface="Arial" pitchFamily="34" charset="0"/>
                <a:cs typeface="Arial" pitchFamily="34" charset="0"/>
              </a:endParaRPr>
            </a:p>
          </p:txBody>
        </p:sp>
      </p:grpSp>
      <p:grpSp>
        <p:nvGrpSpPr>
          <p:cNvPr id="65559" name="Group 108"/>
          <p:cNvGrpSpPr>
            <a:grpSpLocks/>
          </p:cNvGrpSpPr>
          <p:nvPr/>
        </p:nvGrpSpPr>
        <p:grpSpPr bwMode="auto">
          <a:xfrm>
            <a:off x="1945481" y="3576637"/>
            <a:ext cx="1163638" cy="825500"/>
            <a:chOff x="428596" y="571480"/>
            <a:chExt cx="1714512" cy="1214446"/>
          </a:xfrm>
        </p:grpSpPr>
        <p:sp>
          <p:nvSpPr>
            <p:cNvPr id="110" name="Rectangle 109"/>
            <p:cNvSpPr/>
            <p:nvPr/>
          </p:nvSpPr>
          <p:spPr>
            <a:xfrm>
              <a:off x="428596" y="571480"/>
              <a:ext cx="1714512"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11" name="Teardrop 110"/>
            <p:cNvSpPr/>
            <p:nvPr/>
          </p:nvSpPr>
          <p:spPr>
            <a:xfrm rot="2677788">
              <a:off x="1820321" y="604177"/>
              <a:ext cx="161393" cy="163483"/>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grpSp>
      <p:sp>
        <p:nvSpPr>
          <p:cNvPr id="119" name="Rectangle 118"/>
          <p:cNvSpPr/>
          <p:nvPr/>
        </p:nvSpPr>
        <p:spPr>
          <a:xfrm>
            <a:off x="4515644" y="3576637"/>
            <a:ext cx="1165225" cy="825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20" name="Teardrop 119"/>
          <p:cNvSpPr/>
          <p:nvPr/>
        </p:nvSpPr>
        <p:spPr>
          <a:xfrm rot="1208035">
            <a:off x="5218906" y="3744912"/>
            <a:ext cx="109538" cy="111125"/>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22" name="Rectangle 121"/>
          <p:cNvSpPr/>
          <p:nvPr/>
        </p:nvSpPr>
        <p:spPr>
          <a:xfrm>
            <a:off x="4515644" y="4449762"/>
            <a:ext cx="1165225" cy="825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23" name="Teardrop 122"/>
          <p:cNvSpPr/>
          <p:nvPr/>
        </p:nvSpPr>
        <p:spPr>
          <a:xfrm rot="2677788">
            <a:off x="5460206" y="4471987"/>
            <a:ext cx="111125" cy="111125"/>
          </a:xfrm>
          <a:prstGeom prst="teardrop">
            <a:avLst>
              <a:gd name="adj" fmla="val 106024"/>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32" name="Rectangle 131"/>
          <p:cNvSpPr/>
          <p:nvPr/>
        </p:nvSpPr>
        <p:spPr>
          <a:xfrm>
            <a:off x="4515644" y="3576637"/>
            <a:ext cx="1165225" cy="825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33" name="Teardrop 132"/>
          <p:cNvSpPr/>
          <p:nvPr/>
        </p:nvSpPr>
        <p:spPr>
          <a:xfrm rot="2677788">
            <a:off x="4987131" y="3998912"/>
            <a:ext cx="111125" cy="111125"/>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35" name="Rectangle 134"/>
          <p:cNvSpPr/>
          <p:nvPr/>
        </p:nvSpPr>
        <p:spPr>
          <a:xfrm>
            <a:off x="4515644" y="4449762"/>
            <a:ext cx="1165225" cy="8255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36" name="Teardrop 135"/>
          <p:cNvSpPr/>
          <p:nvPr/>
        </p:nvSpPr>
        <p:spPr>
          <a:xfrm rot="1208035">
            <a:off x="5218906" y="4618037"/>
            <a:ext cx="109538" cy="111125"/>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46" name="Rectangle 145"/>
          <p:cNvSpPr/>
          <p:nvPr/>
        </p:nvSpPr>
        <p:spPr>
          <a:xfrm>
            <a:off x="6263481" y="4062412"/>
            <a:ext cx="1163638" cy="82391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159" name="Right Brace 158"/>
          <p:cNvSpPr/>
          <p:nvPr/>
        </p:nvSpPr>
        <p:spPr>
          <a:xfrm>
            <a:off x="5728494" y="3963987"/>
            <a:ext cx="339725" cy="874713"/>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65570" name="TextBox 169"/>
          <p:cNvSpPr txBox="1">
            <a:spLocks noChangeArrowheads="1"/>
          </p:cNvSpPr>
          <p:nvPr/>
        </p:nvSpPr>
        <p:spPr bwMode="auto">
          <a:xfrm>
            <a:off x="1945481" y="1296987"/>
            <a:ext cx="442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1</a:t>
            </a:r>
          </a:p>
        </p:txBody>
      </p:sp>
      <p:sp>
        <p:nvSpPr>
          <p:cNvPr id="65571" name="TextBox 170"/>
          <p:cNvSpPr txBox="1">
            <a:spLocks noChangeArrowheads="1"/>
          </p:cNvSpPr>
          <p:nvPr/>
        </p:nvSpPr>
        <p:spPr bwMode="auto">
          <a:xfrm>
            <a:off x="2272506" y="2332037"/>
            <a:ext cx="442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2</a:t>
            </a:r>
          </a:p>
        </p:txBody>
      </p:sp>
      <p:sp>
        <p:nvSpPr>
          <p:cNvPr id="65572" name="TextBox 171"/>
          <p:cNvSpPr txBox="1">
            <a:spLocks noChangeArrowheads="1"/>
          </p:cNvSpPr>
          <p:nvPr/>
        </p:nvSpPr>
        <p:spPr bwMode="auto">
          <a:xfrm>
            <a:off x="2515394" y="2946400"/>
            <a:ext cx="442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3</a:t>
            </a:r>
          </a:p>
        </p:txBody>
      </p:sp>
      <p:sp>
        <p:nvSpPr>
          <p:cNvPr id="65573" name="TextBox 172"/>
          <p:cNvSpPr txBox="1">
            <a:spLocks noChangeArrowheads="1"/>
          </p:cNvSpPr>
          <p:nvPr/>
        </p:nvSpPr>
        <p:spPr bwMode="auto">
          <a:xfrm>
            <a:off x="2721769" y="3689350"/>
            <a:ext cx="442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chemeClr val="bg1"/>
                </a:solidFill>
                <a:latin typeface="Calibri" charset="0"/>
              </a:rPr>
              <a:t>P</a:t>
            </a:r>
            <a:r>
              <a:rPr lang="en-GB" sz="1800" baseline="-25000">
                <a:solidFill>
                  <a:schemeClr val="bg1"/>
                </a:solidFill>
                <a:latin typeface="Calibri" charset="0"/>
              </a:rPr>
              <a:t>4</a:t>
            </a:r>
          </a:p>
        </p:txBody>
      </p:sp>
      <p:sp>
        <p:nvSpPr>
          <p:cNvPr id="65574" name="TextBox 173"/>
          <p:cNvSpPr txBox="1">
            <a:spLocks noChangeArrowheads="1"/>
          </p:cNvSpPr>
          <p:nvPr/>
        </p:nvSpPr>
        <p:spPr bwMode="auto">
          <a:xfrm>
            <a:off x="3498056" y="1150937"/>
            <a:ext cx="55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chemeClr val="bg1"/>
                </a:solidFill>
                <a:latin typeface="Calibri" charset="0"/>
              </a:rPr>
              <a:t>t</a:t>
            </a:r>
            <a:r>
              <a:rPr lang="en-GB" sz="2800" baseline="-25000">
                <a:solidFill>
                  <a:schemeClr val="bg1"/>
                </a:solidFill>
                <a:latin typeface="Calibri" charset="0"/>
              </a:rPr>
              <a:t>1</a:t>
            </a:r>
          </a:p>
        </p:txBody>
      </p:sp>
      <p:sp>
        <p:nvSpPr>
          <p:cNvPr id="65575" name="TextBox 174"/>
          <p:cNvSpPr txBox="1">
            <a:spLocks noChangeArrowheads="1"/>
          </p:cNvSpPr>
          <p:nvPr/>
        </p:nvSpPr>
        <p:spPr bwMode="auto">
          <a:xfrm>
            <a:off x="3498056" y="2063750"/>
            <a:ext cx="55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chemeClr val="bg1"/>
                </a:solidFill>
                <a:latin typeface="Calibri" charset="0"/>
              </a:rPr>
              <a:t>t</a:t>
            </a:r>
            <a:r>
              <a:rPr lang="en-GB" sz="2800" baseline="-25000">
                <a:solidFill>
                  <a:schemeClr val="bg1"/>
                </a:solidFill>
                <a:latin typeface="Calibri" charset="0"/>
              </a:rPr>
              <a:t>2</a:t>
            </a:r>
          </a:p>
        </p:txBody>
      </p:sp>
      <p:sp>
        <p:nvSpPr>
          <p:cNvPr id="65576" name="TextBox 175"/>
          <p:cNvSpPr txBox="1">
            <a:spLocks noChangeArrowheads="1"/>
          </p:cNvSpPr>
          <p:nvPr/>
        </p:nvSpPr>
        <p:spPr bwMode="auto">
          <a:xfrm>
            <a:off x="3498056" y="2936875"/>
            <a:ext cx="55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chemeClr val="bg1"/>
                </a:solidFill>
                <a:latin typeface="Calibri" charset="0"/>
              </a:rPr>
              <a:t>t</a:t>
            </a:r>
            <a:r>
              <a:rPr lang="en-GB" sz="2800" baseline="-25000">
                <a:solidFill>
                  <a:schemeClr val="bg1"/>
                </a:solidFill>
                <a:latin typeface="Calibri" charset="0"/>
              </a:rPr>
              <a:t>3</a:t>
            </a:r>
          </a:p>
        </p:txBody>
      </p:sp>
      <p:sp>
        <p:nvSpPr>
          <p:cNvPr id="65577" name="TextBox 176"/>
          <p:cNvSpPr txBox="1">
            <a:spLocks noChangeArrowheads="1"/>
          </p:cNvSpPr>
          <p:nvPr/>
        </p:nvSpPr>
        <p:spPr bwMode="auto">
          <a:xfrm>
            <a:off x="3498056" y="3810000"/>
            <a:ext cx="55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chemeClr val="bg1"/>
                </a:solidFill>
                <a:latin typeface="Calibri" charset="0"/>
              </a:rPr>
              <a:t>t</a:t>
            </a:r>
            <a:r>
              <a:rPr lang="en-GB" sz="2800" baseline="-25000">
                <a:solidFill>
                  <a:schemeClr val="bg1"/>
                </a:solidFill>
                <a:latin typeface="Calibri" charset="0"/>
              </a:rPr>
              <a:t>4</a:t>
            </a:r>
          </a:p>
        </p:txBody>
      </p:sp>
      <p:sp>
        <p:nvSpPr>
          <p:cNvPr id="72" name="Teardrop 71"/>
          <p:cNvSpPr/>
          <p:nvPr/>
        </p:nvSpPr>
        <p:spPr>
          <a:xfrm rot="5400000">
            <a:off x="4725194" y="3844925"/>
            <a:ext cx="109537" cy="109537"/>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73" name="Teardrop 72"/>
          <p:cNvSpPr/>
          <p:nvPr/>
        </p:nvSpPr>
        <p:spPr>
          <a:xfrm rot="2677788">
            <a:off x="5001419" y="4899025"/>
            <a:ext cx="111125" cy="109537"/>
          </a:xfrm>
          <a:prstGeom prst="teardrop">
            <a:avLst>
              <a:gd name="adj" fmla="val 106024"/>
            </a:avLst>
          </a:prstGeom>
          <a:solidFill>
            <a:schemeClr val="accent5">
              <a:lumMod val="40000"/>
              <a:lumOff val="60000"/>
              <a:alpha val="49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78" name="Freeform 77"/>
          <p:cNvSpPr/>
          <p:nvPr/>
        </p:nvSpPr>
        <p:spPr>
          <a:xfrm>
            <a:off x="6563519" y="4352925"/>
            <a:ext cx="265112" cy="193675"/>
          </a:xfrm>
          <a:custGeom>
            <a:avLst/>
            <a:gdLst>
              <a:gd name="connsiteX0" fmla="*/ 0 w 768096"/>
              <a:gd name="connsiteY0" fmla="*/ 109728 h 377952"/>
              <a:gd name="connsiteX1" fmla="*/ 390144 w 768096"/>
              <a:gd name="connsiteY1" fmla="*/ 377952 h 377952"/>
              <a:gd name="connsiteX2" fmla="*/ 768096 w 768096"/>
              <a:gd name="connsiteY2" fmla="*/ 0 h 377952"/>
              <a:gd name="connsiteX0" fmla="*/ 0 w 768096"/>
              <a:gd name="connsiteY0" fmla="*/ 109728 h 396240"/>
              <a:gd name="connsiteX1" fmla="*/ 390144 w 768096"/>
              <a:gd name="connsiteY1" fmla="*/ 377952 h 396240"/>
              <a:gd name="connsiteX2" fmla="*/ 768096 w 768096"/>
              <a:gd name="connsiteY2" fmla="*/ 0 h 396240"/>
              <a:gd name="connsiteX0" fmla="*/ 0 w 768096"/>
              <a:gd name="connsiteY0" fmla="*/ 109728 h 396240"/>
              <a:gd name="connsiteX1" fmla="*/ 390144 w 768096"/>
              <a:gd name="connsiteY1" fmla="*/ 377952 h 396240"/>
              <a:gd name="connsiteX2" fmla="*/ 768096 w 768096"/>
              <a:gd name="connsiteY2" fmla="*/ 0 h 396240"/>
              <a:gd name="connsiteX0" fmla="*/ 0 w 390144"/>
              <a:gd name="connsiteY0" fmla="*/ 0 h 286512"/>
              <a:gd name="connsiteX1" fmla="*/ 390144 w 390144"/>
              <a:gd name="connsiteY1" fmla="*/ 268224 h 286512"/>
            </a:gdLst>
            <a:ahLst/>
            <a:cxnLst>
              <a:cxn ang="0">
                <a:pos x="connsiteX0" y="connsiteY0"/>
              </a:cxn>
              <a:cxn ang="0">
                <a:pos x="connsiteX1" y="connsiteY1"/>
              </a:cxn>
            </a:cxnLst>
            <a:rect l="l" t="t" r="r" b="b"/>
            <a:pathLst>
              <a:path w="390144" h="286512">
                <a:moveTo>
                  <a:pt x="0" y="0"/>
                </a:moveTo>
                <a:cubicBezTo>
                  <a:pt x="111356" y="188456"/>
                  <a:pt x="262128" y="286512"/>
                  <a:pt x="390144" y="268224"/>
                </a:cubicBezTo>
              </a:path>
            </a:pathLst>
          </a:cu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90" name="Rectangle 89"/>
          <p:cNvSpPr/>
          <p:nvPr/>
        </p:nvSpPr>
        <p:spPr>
          <a:xfrm>
            <a:off x="6263481" y="4935537"/>
            <a:ext cx="1163638" cy="82391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bg1"/>
              </a:solidFill>
              <a:latin typeface="Arial" pitchFamily="34" charset="0"/>
              <a:cs typeface="Arial" pitchFamily="34" charset="0"/>
            </a:endParaRPr>
          </a:p>
        </p:txBody>
      </p:sp>
      <p:sp>
        <p:nvSpPr>
          <p:cNvPr id="91" name="Right Brace 90"/>
          <p:cNvSpPr/>
          <p:nvPr/>
        </p:nvSpPr>
        <p:spPr>
          <a:xfrm>
            <a:off x="5728494" y="4838700"/>
            <a:ext cx="339725" cy="873125"/>
          </a:xfrm>
          <a:prstGeom prst="rightBrace">
            <a:avLst/>
          </a:prstGeom>
          <a:ln w="22225">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93" name="Freeform 92"/>
          <p:cNvSpPr/>
          <p:nvPr/>
        </p:nvSpPr>
        <p:spPr>
          <a:xfrm>
            <a:off x="6830219" y="5159375"/>
            <a:ext cx="257175" cy="255587"/>
          </a:xfrm>
          <a:custGeom>
            <a:avLst/>
            <a:gdLst>
              <a:gd name="connsiteX0" fmla="*/ 0 w 768096"/>
              <a:gd name="connsiteY0" fmla="*/ 109728 h 377952"/>
              <a:gd name="connsiteX1" fmla="*/ 390144 w 768096"/>
              <a:gd name="connsiteY1" fmla="*/ 377952 h 377952"/>
              <a:gd name="connsiteX2" fmla="*/ 768096 w 768096"/>
              <a:gd name="connsiteY2" fmla="*/ 0 h 377952"/>
              <a:gd name="connsiteX0" fmla="*/ 0 w 768096"/>
              <a:gd name="connsiteY0" fmla="*/ 109728 h 396240"/>
              <a:gd name="connsiteX1" fmla="*/ 390144 w 768096"/>
              <a:gd name="connsiteY1" fmla="*/ 377952 h 396240"/>
              <a:gd name="connsiteX2" fmla="*/ 768096 w 768096"/>
              <a:gd name="connsiteY2" fmla="*/ 0 h 396240"/>
              <a:gd name="connsiteX0" fmla="*/ 0 w 768096"/>
              <a:gd name="connsiteY0" fmla="*/ 109728 h 396240"/>
              <a:gd name="connsiteX1" fmla="*/ 390144 w 768096"/>
              <a:gd name="connsiteY1" fmla="*/ 377952 h 396240"/>
              <a:gd name="connsiteX2" fmla="*/ 768096 w 768096"/>
              <a:gd name="connsiteY2" fmla="*/ 0 h 396240"/>
              <a:gd name="connsiteX0" fmla="*/ 0 w 828512"/>
              <a:gd name="connsiteY0" fmla="*/ 176691 h 463203"/>
              <a:gd name="connsiteX1" fmla="*/ 390144 w 828512"/>
              <a:gd name="connsiteY1" fmla="*/ 444915 h 463203"/>
              <a:gd name="connsiteX2" fmla="*/ 768096 w 828512"/>
              <a:gd name="connsiteY2" fmla="*/ 66963 h 463203"/>
              <a:gd name="connsiteX3" fmla="*/ 752638 w 828512"/>
              <a:gd name="connsiteY3" fmla="*/ 43137 h 463203"/>
              <a:gd name="connsiteX0" fmla="*/ 0 w 768096"/>
              <a:gd name="connsiteY0" fmla="*/ 109728 h 396240"/>
              <a:gd name="connsiteX1" fmla="*/ 390144 w 768096"/>
              <a:gd name="connsiteY1" fmla="*/ 377952 h 396240"/>
              <a:gd name="connsiteX2" fmla="*/ 768096 w 768096"/>
              <a:gd name="connsiteY2" fmla="*/ 0 h 396240"/>
              <a:gd name="connsiteX0" fmla="*/ 0 w 377952"/>
              <a:gd name="connsiteY0" fmla="*/ 377952 h 377952"/>
              <a:gd name="connsiteX1" fmla="*/ 377952 w 377952"/>
              <a:gd name="connsiteY1" fmla="*/ 0 h 377952"/>
            </a:gdLst>
            <a:ahLst/>
            <a:cxnLst>
              <a:cxn ang="0">
                <a:pos x="connsiteX0" y="connsiteY0"/>
              </a:cxn>
              <a:cxn ang="0">
                <a:pos x="connsiteX1" y="connsiteY1"/>
              </a:cxn>
            </a:cxnLst>
            <a:rect l="l" t="t" r="r" b="b"/>
            <a:pathLst>
              <a:path w="377952" h="377952">
                <a:moveTo>
                  <a:pt x="0" y="377952"/>
                </a:moveTo>
                <a:cubicBezTo>
                  <a:pt x="128016" y="359664"/>
                  <a:pt x="317536" y="66963"/>
                  <a:pt x="377952" y="0"/>
                </a:cubicBezTo>
              </a:path>
            </a:pathLst>
          </a:custGeom>
          <a:ln w="22225">
            <a:prstDash val="solid"/>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2800" dirty="0">
              <a:solidFill>
                <a:schemeClr val="bg1"/>
              </a:solidFill>
              <a:latin typeface="Helvetica"/>
            </a:endParaRPr>
          </a:p>
        </p:txBody>
      </p:sp>
      <p:sp>
        <p:nvSpPr>
          <p:cNvPr id="65584" name="TextBox 93"/>
          <p:cNvSpPr txBox="1">
            <a:spLocks noChangeArrowheads="1"/>
          </p:cNvSpPr>
          <p:nvPr/>
        </p:nvSpPr>
        <p:spPr bwMode="auto">
          <a:xfrm>
            <a:off x="3448844" y="4683125"/>
            <a:ext cx="554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chemeClr val="bg1"/>
                </a:solidFill>
                <a:latin typeface="Calibri" charset="0"/>
              </a:rPr>
              <a:t>t</a:t>
            </a:r>
            <a:r>
              <a:rPr lang="en-GB" sz="2800" baseline="-25000">
                <a:solidFill>
                  <a:schemeClr val="bg1"/>
                </a:solidFill>
                <a:latin typeface="Calibri" charset="0"/>
              </a:rPr>
              <a:t>5</a:t>
            </a:r>
          </a:p>
        </p:txBody>
      </p:sp>
      <p:cxnSp>
        <p:nvCxnSpPr>
          <p:cNvPr id="97" name="Straight Connector 96"/>
          <p:cNvCxnSpPr/>
          <p:nvPr/>
        </p:nvCxnSpPr>
        <p:spPr>
          <a:xfrm>
            <a:off x="4321969" y="5711825"/>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55169" y="5711825"/>
            <a:ext cx="146050"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sp>
        <p:nvSpPr>
          <p:cNvPr id="65587" name="TextBox 102"/>
          <p:cNvSpPr txBox="1">
            <a:spLocks noChangeArrowheads="1"/>
          </p:cNvSpPr>
          <p:nvPr/>
        </p:nvSpPr>
        <p:spPr bwMode="auto">
          <a:xfrm>
            <a:off x="3461544" y="5556250"/>
            <a:ext cx="55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a:solidFill>
                  <a:schemeClr val="bg1"/>
                </a:solidFill>
                <a:latin typeface="Calibri" charset="0"/>
              </a:rPr>
              <a:t>t</a:t>
            </a:r>
            <a:r>
              <a:rPr lang="en-GB" sz="2800" baseline="-25000">
                <a:solidFill>
                  <a:schemeClr val="bg1"/>
                </a:solidFill>
                <a:latin typeface="Calibri" charset="0"/>
              </a:rPr>
              <a:t>6</a:t>
            </a:r>
          </a:p>
        </p:txBody>
      </p:sp>
      <p:sp>
        <p:nvSpPr>
          <p:cNvPr id="2" name="Title 1"/>
          <p:cNvSpPr>
            <a:spLocks noGrp="1"/>
          </p:cNvSpPr>
          <p:nvPr>
            <p:ph type="title"/>
          </p:nvPr>
        </p:nvSpPr>
        <p:spPr/>
        <p:txBody>
          <a:bodyPr/>
          <a:lstStyle/>
          <a:p>
            <a:r>
              <a:rPr lang="en-US" dirty="0"/>
              <a:t>Non-Linear Interpolation</a:t>
            </a:r>
            <a:endParaRPr lang="en-GB" dirty="0"/>
          </a:p>
        </p:txBody>
      </p:sp>
    </p:spTree>
    <p:extLst>
      <p:ext uri="{BB962C8B-B14F-4D97-AF65-F5344CB8AC3E}">
        <p14:creationId xmlns:p14="http://schemas.microsoft.com/office/powerpoint/2010/main" val="12619983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
          </p:nvPr>
        </p:nvSpPr>
        <p:spPr/>
        <p:txBody>
          <a:bodyPr/>
          <a:lstStyle/>
          <a:p>
            <a:r>
              <a:rPr lang="en-GB" dirty="0" smtClean="0"/>
              <a:t>You can’t beat latency, so you need to deal with the consequences</a:t>
            </a:r>
          </a:p>
          <a:p>
            <a:r>
              <a:rPr lang="en-GB" dirty="0" smtClean="0"/>
              <a:t>Over LAN you can just do a lock-step or simple synchronisation scheme</a:t>
            </a:r>
          </a:p>
          <a:p>
            <a:pPr lvl="1"/>
            <a:r>
              <a:rPr lang="en-GB" dirty="0" smtClean="0"/>
              <a:t>Server can calculate all behaviours</a:t>
            </a:r>
          </a:p>
          <a:p>
            <a:r>
              <a:rPr lang="en-GB" dirty="0" smtClean="0"/>
              <a:t>Over a WAN you can’t live with the implied delays, so </a:t>
            </a:r>
            <a:r>
              <a:rPr lang="en-GB" dirty="0" smtClean="0"/>
              <a:t>use </a:t>
            </a:r>
            <a:r>
              <a:rPr lang="en-GB" dirty="0" smtClean="0"/>
              <a:t>optimistic schemes</a:t>
            </a:r>
          </a:p>
          <a:p>
            <a:r>
              <a:rPr lang="en-GB" dirty="0" smtClean="0"/>
              <a:t>Alongside </a:t>
            </a:r>
            <a:r>
              <a:rPr lang="en-GB" dirty="0" smtClean="0"/>
              <a:t>optimistic schemes, </a:t>
            </a:r>
            <a:r>
              <a:rPr lang="en-GB" dirty="0" smtClean="0"/>
              <a:t>one might delay </a:t>
            </a:r>
            <a:r>
              <a:rPr lang="en-GB" dirty="0" err="1" smtClean="0"/>
              <a:t>playouts</a:t>
            </a:r>
            <a:r>
              <a:rPr lang="en-GB" dirty="0" smtClean="0"/>
              <a:t> and interpolate historic events to ensure that every site see a similar state at the same time.</a:t>
            </a:r>
            <a:endParaRPr lang="en-GB" dirty="0"/>
          </a:p>
        </p:txBody>
      </p:sp>
    </p:spTree>
    <p:extLst>
      <p:ext uri="{BB962C8B-B14F-4D97-AF65-F5344CB8AC3E}">
        <p14:creationId xmlns:p14="http://schemas.microsoft.com/office/powerpoint/2010/main" val="222522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Naïve (But Usable) Algorithms</a:t>
            </a:r>
            <a:endParaRPr lang="en-US" dirty="0"/>
          </a:p>
        </p:txBody>
      </p:sp>
      <p:sp>
        <p:nvSpPr>
          <p:cNvPr id="5" name="Content Placeholder 4"/>
          <p:cNvSpPr>
            <a:spLocks noGrp="1"/>
          </p:cNvSpPr>
          <p:nvPr>
            <p:ph sz="quarter" idx="1"/>
          </p:nvPr>
        </p:nvSpPr>
        <p:spPr/>
        <p:txBody>
          <a:bodyPr/>
          <a:lstStyle/>
          <a:p>
            <a:r>
              <a:rPr lang="en-US" dirty="0" smtClean="0"/>
              <a:t>Most naïve way to ensure consistency is to allow only one application to evolve state at once</a:t>
            </a:r>
          </a:p>
          <a:p>
            <a:r>
              <a:rPr lang="en-US" dirty="0" smtClean="0"/>
              <a:t>One application sends its state, the others wait to receive, then one proceeds</a:t>
            </a:r>
          </a:p>
          <a:p>
            <a:r>
              <a:rPr lang="en-US" dirty="0" smtClean="0"/>
              <a:t>Is a usable protocol for slow simulations, e.g. games</a:t>
            </a:r>
          </a:p>
          <a:p>
            <a:pPr lvl="1"/>
            <a:r>
              <a:rPr lang="en-US" dirty="0" smtClean="0"/>
              <a:t>Not that slow – moves progress at the inter-client latency</a:t>
            </a:r>
          </a:p>
          <a:p>
            <a:r>
              <a:rPr lang="en-US" dirty="0" smtClean="0"/>
              <a:t>Potentially useful in situations where clients use very different code, and where clients are “un-predictable”</a:t>
            </a:r>
            <a:endParaRPr lang="en-US" dirty="0"/>
          </a:p>
        </p:txBody>
      </p:sp>
    </p:spTree>
    <p:extLst>
      <p:ext uri="{BB962C8B-B14F-4D97-AF65-F5344CB8AC3E}">
        <p14:creationId xmlns:p14="http://schemas.microsoft.com/office/powerpoint/2010/main" val="983199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Lock-Step (1)</a:t>
            </a:r>
            <a:endParaRPr lang="en-US" dirty="0"/>
          </a:p>
        </p:txBody>
      </p:sp>
      <p:sp>
        <p:nvSpPr>
          <p:cNvPr id="3" name="Content Placeholder 2"/>
          <p:cNvSpPr>
            <a:spLocks noGrp="1"/>
          </p:cNvSpPr>
          <p:nvPr>
            <p:ph sz="quarter" idx="1"/>
          </p:nvPr>
        </p:nvSpPr>
        <p:spPr/>
        <p:txBody>
          <a:bodyPr/>
          <a:lstStyle/>
          <a:p>
            <a:r>
              <a:rPr lang="en-US" dirty="0" smtClean="0"/>
              <a:t>If </a:t>
            </a:r>
            <a:r>
              <a:rPr lang="en-US" dirty="0"/>
              <a:t>all clients can deterministically on the input data</a:t>
            </a:r>
          </a:p>
          <a:p>
            <a:endParaRPr lang="en-US" dirty="0" smtClean="0"/>
          </a:p>
          <a:p>
            <a:r>
              <a:rPr lang="en-US" dirty="0" smtClean="0"/>
              <a:t>Then a more useful form lock-step for NVEs &amp; NGs is that everyone exchange input, proceed once you have all the information from other clients</a:t>
            </a:r>
          </a:p>
          <a:p>
            <a:r>
              <a:rPr lang="en-US" dirty="0" smtClean="0"/>
              <a:t>But for many simulations, each step is only determined by user input, so can just communicate input</a:t>
            </a:r>
          </a:p>
          <a:p>
            <a:endParaRPr lang="en-US" dirty="0"/>
          </a:p>
        </p:txBody>
      </p:sp>
    </p:spTree>
    <p:extLst>
      <p:ext uri="{BB962C8B-B14F-4D97-AF65-F5344CB8AC3E}">
        <p14:creationId xmlns:p14="http://schemas.microsoft.com/office/powerpoint/2010/main" val="1474263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n-US" dirty="0" smtClean="0"/>
              <a:t>DOOM 1 – </a:t>
            </a:r>
            <a:r>
              <a:rPr lang="en-US" dirty="0" err="1" smtClean="0"/>
              <a:t>iD</a:t>
            </a:r>
            <a:r>
              <a:rPr lang="en-US" dirty="0" smtClean="0"/>
              <a:t> Software</a:t>
            </a:r>
            <a:endParaRPr lang="en-US" dirty="0"/>
          </a:p>
        </p:txBody>
      </p:sp>
      <p:sp>
        <p:nvSpPr>
          <p:cNvPr id="38" name="Content Placeholder 37"/>
          <p:cNvSpPr>
            <a:spLocks noGrp="1"/>
          </p:cNvSpPr>
          <p:nvPr>
            <p:ph sz="quarter" idx="1"/>
          </p:nvPr>
        </p:nvSpPr>
        <p:spPr>
          <a:xfrm>
            <a:off x="612648" y="1028699"/>
            <a:ext cx="8153400" cy="4495800"/>
          </a:xfrm>
          <a:noFill/>
        </p:spPr>
        <p:txBody>
          <a:bodyPr/>
          <a:lstStyle/>
          <a:p>
            <a:endParaRPr lang="en-US" dirty="0"/>
          </a:p>
        </p:txBody>
      </p:sp>
      <p:sp>
        <p:nvSpPr>
          <p:cNvPr id="4" name="Rectangle 3"/>
          <p:cNvSpPr/>
          <p:nvPr/>
        </p:nvSpPr>
        <p:spPr>
          <a:xfrm>
            <a:off x="895350" y="1209674"/>
            <a:ext cx="1857375" cy="32861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a:solidFill>
                  <a:schemeClr val="bg1"/>
                </a:solidFill>
                <a:latin typeface="Arial" charset="0"/>
                <a:ea typeface="ＭＳ Ｐゴシック" charset="0"/>
                <a:cs typeface="Arial" charset="0"/>
              </a:rPr>
              <a:t>Doom Client</a:t>
            </a:r>
            <a:r>
              <a:rPr lang="en-GB" sz="1600" b="1" baseline="-25000">
                <a:solidFill>
                  <a:schemeClr val="bg1"/>
                </a:solidFill>
                <a:latin typeface="Arial" charset="0"/>
                <a:ea typeface="ＭＳ Ｐゴシック" charset="0"/>
                <a:cs typeface="Arial" charset="0"/>
              </a:rPr>
              <a:t>A</a:t>
            </a:r>
            <a:endParaRPr lang="en-GB" sz="1400" b="1" baseline="-25000">
              <a:solidFill>
                <a:schemeClr val="bg1"/>
              </a:solidFill>
              <a:latin typeface="Arial" charset="0"/>
              <a:ea typeface="ＭＳ Ｐゴシック" charset="0"/>
              <a:cs typeface="Arial" charset="0"/>
            </a:endParaRPr>
          </a:p>
        </p:txBody>
      </p:sp>
      <p:sp>
        <p:nvSpPr>
          <p:cNvPr id="5" name="Rectangle 4"/>
          <p:cNvSpPr/>
          <p:nvPr/>
        </p:nvSpPr>
        <p:spPr>
          <a:xfrm>
            <a:off x="1395413" y="1709737"/>
            <a:ext cx="92868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Read</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6" name="Rectangle 5"/>
          <p:cNvSpPr/>
          <p:nvPr/>
        </p:nvSpPr>
        <p:spPr>
          <a:xfrm>
            <a:off x="1252538" y="3852862"/>
            <a:ext cx="121443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Rendering</a:t>
            </a:r>
          </a:p>
        </p:txBody>
      </p:sp>
      <p:sp>
        <p:nvSpPr>
          <p:cNvPr id="7" name="Rectangle 6"/>
          <p:cNvSpPr/>
          <p:nvPr/>
        </p:nvSpPr>
        <p:spPr>
          <a:xfrm>
            <a:off x="1219200" y="2424112"/>
            <a:ext cx="1219200"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8" name="Rectangle 7"/>
          <p:cNvSpPr/>
          <p:nvPr/>
        </p:nvSpPr>
        <p:spPr>
          <a:xfrm>
            <a:off x="1252538" y="3138487"/>
            <a:ext cx="121443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Simulate</a:t>
            </a:r>
          </a:p>
        </p:txBody>
      </p:sp>
      <p:cxnSp>
        <p:nvCxnSpPr>
          <p:cNvPr id="9" name="Straight Arrow Connector 8"/>
          <p:cNvCxnSpPr>
            <a:stCxn id="5" idx="2"/>
            <a:endCxn id="7" idx="0"/>
          </p:cNvCxnSpPr>
          <p:nvPr/>
        </p:nvCxnSpPr>
        <p:spPr>
          <a:xfrm rot="5400000">
            <a:off x="1701800" y="2265362"/>
            <a:ext cx="285750" cy="3175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a:endCxn id="6" idx="0"/>
          </p:cNvCxnSpPr>
          <p:nvPr/>
        </p:nvCxnSpPr>
        <p:spPr>
          <a:xfrm rot="5400000">
            <a:off x="1716882" y="3709193"/>
            <a:ext cx="285750" cy="158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a:endCxn id="8" idx="0"/>
          </p:cNvCxnSpPr>
          <p:nvPr/>
        </p:nvCxnSpPr>
        <p:spPr>
          <a:xfrm rot="16200000" flipH="1">
            <a:off x="1701800" y="2979737"/>
            <a:ext cx="285750" cy="3175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1"/>
            <a:endCxn id="5" idx="0"/>
          </p:cNvCxnSpPr>
          <p:nvPr/>
        </p:nvCxnSpPr>
        <p:spPr>
          <a:xfrm rot="10800000" flipH="1">
            <a:off x="1252538" y="1709737"/>
            <a:ext cx="606425" cy="2357437"/>
          </a:xfrm>
          <a:prstGeom prst="bentConnector4">
            <a:avLst>
              <a:gd name="adj1" fmla="val -37647"/>
              <a:gd name="adj2" fmla="val 107112"/>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52850" y="2924174"/>
            <a:ext cx="1857375" cy="32861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a:solidFill>
                  <a:schemeClr val="bg1"/>
                </a:solidFill>
                <a:latin typeface="Arial" charset="0"/>
                <a:ea typeface="ＭＳ Ｐゴシック" charset="0"/>
                <a:cs typeface="Arial" charset="0"/>
              </a:rPr>
              <a:t>Doom Client</a:t>
            </a:r>
            <a:r>
              <a:rPr lang="en-GB" sz="1600" b="1" baseline="-25000">
                <a:solidFill>
                  <a:schemeClr val="bg1"/>
                </a:solidFill>
                <a:latin typeface="Arial" charset="0"/>
                <a:ea typeface="ＭＳ Ｐゴシック" charset="0"/>
                <a:cs typeface="Arial" charset="0"/>
              </a:rPr>
              <a:t>B</a:t>
            </a:r>
            <a:endParaRPr lang="en-GB" sz="1400" b="1" baseline="-25000">
              <a:solidFill>
                <a:schemeClr val="bg1"/>
              </a:solidFill>
              <a:latin typeface="Arial" charset="0"/>
              <a:ea typeface="ＭＳ Ｐゴシック" charset="0"/>
              <a:cs typeface="Arial" charset="0"/>
            </a:endParaRPr>
          </a:p>
        </p:txBody>
      </p:sp>
      <p:sp>
        <p:nvSpPr>
          <p:cNvPr id="14" name="Rectangle 13"/>
          <p:cNvSpPr/>
          <p:nvPr/>
        </p:nvSpPr>
        <p:spPr>
          <a:xfrm>
            <a:off x="4252913" y="3424237"/>
            <a:ext cx="92868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Read</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15" name="Rectangle 14"/>
          <p:cNvSpPr/>
          <p:nvPr/>
        </p:nvSpPr>
        <p:spPr>
          <a:xfrm>
            <a:off x="4110038" y="5567362"/>
            <a:ext cx="121443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Rendering</a:t>
            </a:r>
          </a:p>
        </p:txBody>
      </p:sp>
      <p:sp>
        <p:nvSpPr>
          <p:cNvPr id="16" name="Rectangle 15"/>
          <p:cNvSpPr/>
          <p:nvPr/>
        </p:nvSpPr>
        <p:spPr>
          <a:xfrm>
            <a:off x="4252913" y="4138612"/>
            <a:ext cx="92868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17" name="Rectangle 16"/>
          <p:cNvSpPr/>
          <p:nvPr/>
        </p:nvSpPr>
        <p:spPr>
          <a:xfrm>
            <a:off x="4110038" y="4852987"/>
            <a:ext cx="1214437"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Simulate</a:t>
            </a:r>
          </a:p>
        </p:txBody>
      </p:sp>
      <p:cxnSp>
        <p:nvCxnSpPr>
          <p:cNvPr id="18" name="Straight Arrow Connector 17"/>
          <p:cNvCxnSpPr>
            <a:stCxn id="14" idx="2"/>
            <a:endCxn id="16" idx="0"/>
          </p:cNvCxnSpPr>
          <p:nvPr/>
        </p:nvCxnSpPr>
        <p:spPr>
          <a:xfrm rot="5400000">
            <a:off x="4574382" y="3994943"/>
            <a:ext cx="285750" cy="158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15" idx="0"/>
          </p:cNvCxnSpPr>
          <p:nvPr/>
        </p:nvCxnSpPr>
        <p:spPr>
          <a:xfrm rot="5400000">
            <a:off x="4574382" y="5423693"/>
            <a:ext cx="285750" cy="158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2"/>
            <a:endCxn id="17" idx="0"/>
          </p:cNvCxnSpPr>
          <p:nvPr/>
        </p:nvCxnSpPr>
        <p:spPr>
          <a:xfrm rot="5400000">
            <a:off x="4574382" y="4709318"/>
            <a:ext cx="285750" cy="158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5" idx="1"/>
            <a:endCxn id="14" idx="0"/>
          </p:cNvCxnSpPr>
          <p:nvPr/>
        </p:nvCxnSpPr>
        <p:spPr>
          <a:xfrm rot="10800000" flipH="1">
            <a:off x="4110038" y="3424237"/>
            <a:ext cx="606425" cy="2357437"/>
          </a:xfrm>
          <a:prstGeom prst="bentConnector4">
            <a:avLst>
              <a:gd name="adj1" fmla="val -37647"/>
              <a:gd name="adj2" fmla="val 106595"/>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753225" y="1209674"/>
            <a:ext cx="1857375" cy="32861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a:solidFill>
                  <a:schemeClr val="bg1"/>
                </a:solidFill>
                <a:latin typeface="Arial" charset="0"/>
                <a:ea typeface="ＭＳ Ｐゴシック" charset="0"/>
                <a:cs typeface="Arial" charset="0"/>
              </a:rPr>
              <a:t>Doom Client</a:t>
            </a:r>
            <a:r>
              <a:rPr lang="en-GB" sz="1600" b="1" baseline="-25000">
                <a:solidFill>
                  <a:schemeClr val="bg1"/>
                </a:solidFill>
                <a:latin typeface="Arial" charset="0"/>
                <a:ea typeface="ＭＳ Ｐゴシック" charset="0"/>
                <a:cs typeface="Arial" charset="0"/>
              </a:rPr>
              <a:t>C</a:t>
            </a:r>
            <a:endParaRPr lang="en-GB" sz="1400" b="1" baseline="-25000">
              <a:solidFill>
                <a:schemeClr val="bg1"/>
              </a:solidFill>
              <a:latin typeface="Arial" charset="0"/>
              <a:ea typeface="ＭＳ Ｐゴシック" charset="0"/>
              <a:cs typeface="Arial" charset="0"/>
            </a:endParaRPr>
          </a:p>
        </p:txBody>
      </p:sp>
      <p:sp>
        <p:nvSpPr>
          <p:cNvPr id="23" name="Rectangle 22"/>
          <p:cNvSpPr/>
          <p:nvPr/>
        </p:nvSpPr>
        <p:spPr>
          <a:xfrm>
            <a:off x="7181850" y="1709737"/>
            <a:ext cx="928688"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Read</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24" name="Rectangle 23"/>
          <p:cNvSpPr/>
          <p:nvPr/>
        </p:nvSpPr>
        <p:spPr>
          <a:xfrm>
            <a:off x="7038975" y="3852862"/>
            <a:ext cx="1214438"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Rendering</a:t>
            </a:r>
          </a:p>
        </p:txBody>
      </p:sp>
      <p:sp>
        <p:nvSpPr>
          <p:cNvPr id="25" name="Rectangle 24"/>
          <p:cNvSpPr/>
          <p:nvPr/>
        </p:nvSpPr>
        <p:spPr>
          <a:xfrm>
            <a:off x="7010400" y="2424112"/>
            <a:ext cx="1219200"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26" name="Rectangle 25"/>
          <p:cNvSpPr/>
          <p:nvPr/>
        </p:nvSpPr>
        <p:spPr>
          <a:xfrm>
            <a:off x="7038975" y="3138487"/>
            <a:ext cx="1214438" cy="428625"/>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Simulate</a:t>
            </a:r>
          </a:p>
        </p:txBody>
      </p:sp>
      <p:cxnSp>
        <p:nvCxnSpPr>
          <p:cNvPr id="27" name="Straight Arrow Connector 26"/>
          <p:cNvCxnSpPr>
            <a:stCxn id="23" idx="2"/>
            <a:endCxn id="25" idx="0"/>
          </p:cNvCxnSpPr>
          <p:nvPr/>
        </p:nvCxnSpPr>
        <p:spPr>
          <a:xfrm rot="5400000">
            <a:off x="7490619" y="2267743"/>
            <a:ext cx="285750" cy="269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2"/>
            <a:endCxn id="24" idx="0"/>
          </p:cNvCxnSpPr>
          <p:nvPr/>
        </p:nvCxnSpPr>
        <p:spPr>
          <a:xfrm rot="5400000">
            <a:off x="7503319" y="3709193"/>
            <a:ext cx="285750" cy="15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2"/>
            <a:endCxn id="26" idx="0"/>
          </p:cNvCxnSpPr>
          <p:nvPr/>
        </p:nvCxnSpPr>
        <p:spPr>
          <a:xfrm rot="16200000" flipH="1">
            <a:off x="7490619" y="2982118"/>
            <a:ext cx="285750" cy="269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4" idx="3"/>
            <a:endCxn id="23" idx="0"/>
          </p:cNvCxnSpPr>
          <p:nvPr/>
        </p:nvCxnSpPr>
        <p:spPr>
          <a:xfrm flipH="1" flipV="1">
            <a:off x="7645400" y="1709737"/>
            <a:ext cx="608013" cy="2357437"/>
          </a:xfrm>
          <a:prstGeom prst="bentConnector4">
            <a:avLst>
              <a:gd name="adj1" fmla="val -37647"/>
              <a:gd name="adj2" fmla="val 10711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16" idx="1"/>
          </p:cNvCxnSpPr>
          <p:nvPr/>
        </p:nvCxnSpPr>
        <p:spPr>
          <a:xfrm>
            <a:off x="2324100" y="1924049"/>
            <a:ext cx="1928813" cy="24288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3" idx="1"/>
            <a:endCxn id="16" idx="3"/>
          </p:cNvCxnSpPr>
          <p:nvPr/>
        </p:nvCxnSpPr>
        <p:spPr>
          <a:xfrm rot="10800000" flipV="1">
            <a:off x="5181600" y="1924049"/>
            <a:ext cx="2000250" cy="24288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a:endCxn id="25" idx="1"/>
          </p:cNvCxnSpPr>
          <p:nvPr/>
        </p:nvCxnSpPr>
        <p:spPr>
          <a:xfrm flipV="1">
            <a:off x="5181600" y="2638424"/>
            <a:ext cx="1828800" cy="100012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1"/>
            <a:endCxn id="7" idx="3"/>
          </p:cNvCxnSpPr>
          <p:nvPr/>
        </p:nvCxnSpPr>
        <p:spPr>
          <a:xfrm rot="10800000">
            <a:off x="2438400" y="2638424"/>
            <a:ext cx="1814513" cy="100012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3"/>
            <a:endCxn id="25" idx="1"/>
          </p:cNvCxnSpPr>
          <p:nvPr/>
        </p:nvCxnSpPr>
        <p:spPr>
          <a:xfrm>
            <a:off x="2324100" y="1924049"/>
            <a:ext cx="4686300" cy="7143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1"/>
            <a:endCxn id="7" idx="3"/>
          </p:cNvCxnSpPr>
          <p:nvPr/>
        </p:nvCxnSpPr>
        <p:spPr>
          <a:xfrm rot="10800000" flipV="1">
            <a:off x="2438400" y="1924049"/>
            <a:ext cx="4743450" cy="7143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160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Lock-Step (2)</a:t>
            </a:r>
            <a:endParaRPr lang="en-US" dirty="0"/>
          </a:p>
        </p:txBody>
      </p:sp>
      <p:sp>
        <p:nvSpPr>
          <p:cNvPr id="3" name="Content Placeholder 2"/>
          <p:cNvSpPr>
            <a:spLocks noGrp="1"/>
          </p:cNvSpPr>
          <p:nvPr>
            <p:ph sz="quarter" idx="1"/>
          </p:nvPr>
        </p:nvSpPr>
        <p:spPr/>
        <p:txBody>
          <a:bodyPr/>
          <a:lstStyle/>
          <a:p>
            <a:r>
              <a:rPr lang="en-US" dirty="0" smtClean="0"/>
              <a:t>If the simulation is complex or non-deterministic, use a server to compute the state</a:t>
            </a:r>
          </a:p>
          <a:p>
            <a:r>
              <a:rPr lang="en-US" dirty="0" smtClean="0"/>
              <a:t>Clients are locked to the update rate of the server</a:t>
            </a:r>
          </a:p>
          <a:p>
            <a:r>
              <a:rPr lang="en-US" dirty="0" smtClean="0"/>
              <a:t>Note that </a:t>
            </a:r>
            <a:r>
              <a:rPr lang="en-US" i="1" dirty="0" smtClean="0"/>
              <a:t>own input</a:t>
            </a:r>
            <a:r>
              <a:rPr lang="en-US" dirty="0" smtClean="0"/>
              <a:t> is delayed</a:t>
            </a:r>
          </a:p>
          <a:p>
            <a:endParaRPr lang="en-US" dirty="0"/>
          </a:p>
        </p:txBody>
      </p:sp>
    </p:spTree>
    <p:extLst>
      <p:ext uri="{BB962C8B-B14F-4D97-AF65-F5344CB8AC3E}">
        <p14:creationId xmlns:p14="http://schemas.microsoft.com/office/powerpoint/2010/main" val="41303303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4"/>
          <p:cNvGrpSpPr>
            <a:grpSpLocks/>
          </p:cNvGrpSpPr>
          <p:nvPr/>
        </p:nvGrpSpPr>
        <p:grpSpPr bwMode="auto">
          <a:xfrm>
            <a:off x="361950" y="2362200"/>
            <a:ext cx="8480425" cy="2286000"/>
            <a:chOff x="361928" y="2362200"/>
            <a:chExt cx="8215370" cy="2214578"/>
          </a:xfrm>
          <a:solidFill>
            <a:schemeClr val="bg1">
              <a:lumMod val="50000"/>
            </a:schemeClr>
          </a:solidFill>
        </p:grpSpPr>
        <p:sp>
          <p:nvSpPr>
            <p:cNvPr id="13" name="Rectangle 12"/>
            <p:cNvSpPr/>
            <p:nvPr/>
          </p:nvSpPr>
          <p:spPr>
            <a:xfrm>
              <a:off x="361928" y="2362200"/>
              <a:ext cx="1857762" cy="207155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a:solidFill>
                    <a:schemeClr val="bg1"/>
                  </a:solidFill>
                  <a:latin typeface="Arial" charset="0"/>
                  <a:ea typeface="ＭＳ Ｐゴシック" charset="0"/>
                  <a:cs typeface="Arial" charset="0"/>
                </a:rPr>
                <a:t>Quake Client</a:t>
              </a:r>
              <a:r>
                <a:rPr lang="en-GB" sz="1600" b="1" baseline="-25000">
                  <a:solidFill>
                    <a:schemeClr val="bg1"/>
                  </a:solidFill>
                  <a:latin typeface="Arial" charset="0"/>
                  <a:ea typeface="ＭＳ Ｐゴシック" charset="0"/>
                  <a:cs typeface="Arial" charset="0"/>
                </a:rPr>
                <a:t>A</a:t>
              </a:r>
              <a:endParaRPr lang="en-GB" sz="1400" b="1" baseline="-25000">
                <a:solidFill>
                  <a:schemeClr val="bg1"/>
                </a:solidFill>
                <a:latin typeface="Arial" charset="0"/>
                <a:ea typeface="ＭＳ Ｐゴシック" charset="0"/>
                <a:cs typeface="Arial" charset="0"/>
              </a:endParaRPr>
            </a:p>
          </p:txBody>
        </p:sp>
        <p:sp>
          <p:nvSpPr>
            <p:cNvPr id="14" name="Rectangle 13"/>
            <p:cNvSpPr/>
            <p:nvPr/>
          </p:nvSpPr>
          <p:spPr>
            <a:xfrm>
              <a:off x="861740" y="2862018"/>
              <a:ext cx="928881" cy="42907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Read</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15" name="Rectangle 14"/>
            <p:cNvSpPr/>
            <p:nvPr/>
          </p:nvSpPr>
          <p:spPr>
            <a:xfrm>
              <a:off x="718717" y="3720167"/>
              <a:ext cx="1214927" cy="427537"/>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Rendering</a:t>
              </a:r>
            </a:p>
          </p:txBody>
        </p:sp>
        <p:sp>
          <p:nvSpPr>
            <p:cNvPr id="17" name="Rectangle 16"/>
            <p:cNvSpPr/>
            <p:nvPr/>
          </p:nvSpPr>
          <p:spPr>
            <a:xfrm>
              <a:off x="3505360" y="2362200"/>
              <a:ext cx="1857762" cy="207155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a:solidFill>
                    <a:schemeClr val="bg1"/>
                  </a:solidFill>
                  <a:latin typeface="Arial" charset="0"/>
                  <a:ea typeface="ＭＳ Ｐゴシック" charset="0"/>
                  <a:cs typeface="Arial" charset="0"/>
                </a:rPr>
                <a:t>Quake Server</a:t>
              </a:r>
              <a:endParaRPr lang="en-GB" sz="1400" b="1" baseline="-25000">
                <a:solidFill>
                  <a:schemeClr val="bg1"/>
                </a:solidFill>
                <a:latin typeface="Arial" charset="0"/>
                <a:ea typeface="ＭＳ Ｐゴシック" charset="0"/>
                <a:cs typeface="Arial" charset="0"/>
              </a:endParaRPr>
            </a:p>
          </p:txBody>
        </p:sp>
        <p:sp>
          <p:nvSpPr>
            <p:cNvPr id="18" name="Rectangle 17"/>
            <p:cNvSpPr/>
            <p:nvPr/>
          </p:nvSpPr>
          <p:spPr>
            <a:xfrm>
              <a:off x="3934430" y="2862018"/>
              <a:ext cx="927343" cy="42907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19" name="Rectangle 18"/>
            <p:cNvSpPr/>
            <p:nvPr/>
          </p:nvSpPr>
          <p:spPr>
            <a:xfrm>
              <a:off x="3791407" y="3720167"/>
              <a:ext cx="1213390" cy="427537"/>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Simulate</a:t>
              </a:r>
            </a:p>
          </p:txBody>
        </p:sp>
        <p:cxnSp>
          <p:nvCxnSpPr>
            <p:cNvPr id="20" name="Straight Arrow Connector 19"/>
            <p:cNvCxnSpPr>
              <a:stCxn id="19" idx="3"/>
              <a:endCxn id="23" idx="1"/>
            </p:cNvCxnSpPr>
            <p:nvPr/>
          </p:nvCxnSpPr>
          <p:spPr>
            <a:xfrm>
              <a:off x="5004797" y="3933935"/>
              <a:ext cx="2073066" cy="1538"/>
            </a:xfrm>
            <a:prstGeom prst="straightConnector1">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719536" y="2362200"/>
              <a:ext cx="1857762" cy="207155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600" b="1">
                  <a:solidFill>
                    <a:schemeClr val="bg1"/>
                  </a:solidFill>
                  <a:latin typeface="Arial" charset="0"/>
                  <a:ea typeface="ＭＳ Ｐゴシック" charset="0"/>
                  <a:cs typeface="Arial" charset="0"/>
                </a:rPr>
                <a:t>Quake Client</a:t>
              </a:r>
              <a:r>
                <a:rPr lang="en-GB" sz="1600" b="1" baseline="-25000">
                  <a:solidFill>
                    <a:schemeClr val="bg1"/>
                  </a:solidFill>
                  <a:latin typeface="Arial" charset="0"/>
                  <a:ea typeface="ＭＳ Ｐゴシック" charset="0"/>
                  <a:cs typeface="Arial" charset="0"/>
                </a:rPr>
                <a:t>B</a:t>
              </a:r>
              <a:endParaRPr lang="en-GB" sz="1400" b="1" baseline="-25000">
                <a:solidFill>
                  <a:schemeClr val="bg1"/>
                </a:solidFill>
                <a:latin typeface="Arial" charset="0"/>
                <a:ea typeface="ＭＳ Ｐゴシック" charset="0"/>
                <a:cs typeface="Arial" charset="0"/>
              </a:endParaRPr>
            </a:p>
          </p:txBody>
        </p:sp>
        <p:sp>
          <p:nvSpPr>
            <p:cNvPr id="22" name="Rectangle 21"/>
            <p:cNvSpPr/>
            <p:nvPr/>
          </p:nvSpPr>
          <p:spPr>
            <a:xfrm>
              <a:off x="7219348" y="2862018"/>
              <a:ext cx="928881" cy="42907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Read</a:t>
              </a:r>
            </a:p>
            <a:p>
              <a:pPr algn="ctr" fontAlgn="auto">
                <a:spcBef>
                  <a:spcPts val="0"/>
                </a:spcBef>
                <a:spcAft>
                  <a:spcPts val="0"/>
                </a:spcAft>
                <a:defRPr/>
              </a:pPr>
              <a:r>
                <a:rPr lang="en-GB" sz="1600" b="1" dirty="0">
                  <a:solidFill>
                    <a:schemeClr val="bg1"/>
                  </a:solidFill>
                  <a:latin typeface="Arial" pitchFamily="34" charset="0"/>
                  <a:cs typeface="Arial" pitchFamily="34" charset="0"/>
                </a:rPr>
                <a:t>Input</a:t>
              </a:r>
            </a:p>
          </p:txBody>
        </p:sp>
        <p:sp>
          <p:nvSpPr>
            <p:cNvPr id="23" name="Rectangle 22"/>
            <p:cNvSpPr/>
            <p:nvPr/>
          </p:nvSpPr>
          <p:spPr>
            <a:xfrm>
              <a:off x="7077863" y="3720167"/>
              <a:ext cx="1213389" cy="427537"/>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bg1"/>
                  </a:solidFill>
                  <a:latin typeface="Arial" pitchFamily="34" charset="0"/>
                  <a:cs typeface="Arial" pitchFamily="34" charset="0"/>
                </a:rPr>
                <a:t>Rendering</a:t>
              </a:r>
            </a:p>
          </p:txBody>
        </p:sp>
        <p:cxnSp>
          <p:nvCxnSpPr>
            <p:cNvPr id="24" name="Straight Arrow Connector 23"/>
            <p:cNvCxnSpPr>
              <a:stCxn id="14" idx="3"/>
              <a:endCxn id="18" idx="1"/>
            </p:cNvCxnSpPr>
            <p:nvPr/>
          </p:nvCxnSpPr>
          <p:spPr>
            <a:xfrm>
              <a:off x="1790622" y="3077325"/>
              <a:ext cx="2143809" cy="1537"/>
            </a:xfrm>
            <a:prstGeom prst="straightConnector1">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1"/>
              <a:endCxn id="15" idx="3"/>
            </p:cNvCxnSpPr>
            <p:nvPr/>
          </p:nvCxnSpPr>
          <p:spPr>
            <a:xfrm rot="10800000">
              <a:off x="1933644" y="3933935"/>
              <a:ext cx="1857762" cy="1538"/>
            </a:xfrm>
            <a:prstGeom prst="straightConnector1">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1"/>
              <a:endCxn id="18" idx="3"/>
            </p:cNvCxnSpPr>
            <p:nvPr/>
          </p:nvCxnSpPr>
          <p:spPr>
            <a:xfrm rot="10800000">
              <a:off x="4861773" y="3077325"/>
              <a:ext cx="2357575" cy="1537"/>
            </a:xfrm>
            <a:prstGeom prst="straightConnector1">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2"/>
              <a:endCxn id="19" idx="0"/>
            </p:cNvCxnSpPr>
            <p:nvPr/>
          </p:nvCxnSpPr>
          <p:spPr>
            <a:xfrm rot="5400000">
              <a:off x="4183564" y="3504861"/>
              <a:ext cx="429075" cy="1538"/>
            </a:xfrm>
            <a:prstGeom prst="straightConnector1">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5" idx="1"/>
              <a:endCxn id="14" idx="1"/>
            </p:cNvCxnSpPr>
            <p:nvPr/>
          </p:nvCxnSpPr>
          <p:spPr>
            <a:xfrm rot="10800000" flipH="1">
              <a:off x="718717" y="3077325"/>
              <a:ext cx="143024" cy="856611"/>
            </a:xfrm>
            <a:prstGeom prst="bentConnector3">
              <a:avLst>
                <a:gd name="adj1" fmla="val -159999"/>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2" idx="3"/>
              <a:endCxn id="23" idx="3"/>
            </p:cNvCxnSpPr>
            <p:nvPr/>
          </p:nvCxnSpPr>
          <p:spPr>
            <a:xfrm>
              <a:off x="8148229" y="3077325"/>
              <a:ext cx="143023" cy="856611"/>
            </a:xfrm>
            <a:prstGeom prst="bentConnector3">
              <a:avLst>
                <a:gd name="adj1" fmla="val 259927"/>
              </a:avLst>
            </a:prstGeom>
            <a:grpFill/>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433457" y="2575969"/>
              <a:ext cx="973479" cy="501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b="1" dirty="0">
                  <a:solidFill>
                    <a:schemeClr val="bg1"/>
                  </a:solidFill>
                  <a:latin typeface="Arial" charset="0"/>
                  <a:ea typeface="ＭＳ Ｐゴシック" charset="0"/>
                  <a:cs typeface="Arial" charset="0"/>
                </a:rPr>
                <a:t>Mouse</a:t>
              </a:r>
            </a:p>
            <a:p>
              <a:pPr algn="ctr"/>
              <a:r>
                <a:rPr lang="en-GB" sz="1400" b="1" dirty="0">
                  <a:solidFill>
                    <a:schemeClr val="bg1"/>
                  </a:solidFill>
                  <a:latin typeface="Arial" charset="0"/>
                  <a:ea typeface="ＭＳ Ｐゴシック" charset="0"/>
                  <a:cs typeface="Arial" charset="0"/>
                </a:rPr>
                <a:t>Keyboard</a:t>
              </a:r>
            </a:p>
            <a:p>
              <a:pPr algn="ctr"/>
              <a:endParaRPr lang="en-GB" sz="1600" b="1" dirty="0">
                <a:solidFill>
                  <a:schemeClr val="bg1"/>
                </a:solidFill>
                <a:latin typeface="Arial" charset="0"/>
                <a:ea typeface="ＭＳ Ｐゴシック" charset="0"/>
                <a:cs typeface="Arial" charset="0"/>
              </a:endParaRPr>
            </a:p>
          </p:txBody>
        </p:sp>
        <p:sp>
          <p:nvSpPr>
            <p:cNvPr id="43" name="Rectangle 42"/>
            <p:cNvSpPr/>
            <p:nvPr/>
          </p:nvSpPr>
          <p:spPr>
            <a:xfrm>
              <a:off x="2362714" y="4004679"/>
              <a:ext cx="1070366" cy="572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b="1">
                  <a:solidFill>
                    <a:schemeClr val="bg1"/>
                  </a:solidFill>
                  <a:latin typeface="Arial" charset="0"/>
                  <a:ea typeface="ＭＳ Ｐゴシック" charset="0"/>
                  <a:cs typeface="Arial" charset="0"/>
                </a:rPr>
                <a:t>Draw</a:t>
              </a:r>
            </a:p>
            <a:p>
              <a:pPr algn="ctr"/>
              <a:r>
                <a:rPr lang="en-GB" sz="1400" b="1">
                  <a:solidFill>
                    <a:schemeClr val="bg1"/>
                  </a:solidFill>
                  <a:latin typeface="Arial" charset="0"/>
                  <a:ea typeface="ＭＳ Ｐゴシック" charset="0"/>
                  <a:cs typeface="Arial" charset="0"/>
                </a:rPr>
                <a:t>Lists, Game State</a:t>
              </a:r>
            </a:p>
            <a:p>
              <a:pPr algn="ctr"/>
              <a:endParaRPr lang="en-GB" sz="1600" b="1">
                <a:solidFill>
                  <a:schemeClr val="bg1"/>
                </a:solidFill>
                <a:latin typeface="Arial" charset="0"/>
                <a:ea typeface="ＭＳ Ｐゴシック" charset="0"/>
                <a:cs typeface="Arial" charset="0"/>
              </a:endParaRPr>
            </a:p>
          </p:txBody>
        </p:sp>
        <p:sp>
          <p:nvSpPr>
            <p:cNvPr id="44" name="Rectangle 43"/>
            <p:cNvSpPr/>
            <p:nvPr/>
          </p:nvSpPr>
          <p:spPr>
            <a:xfrm>
              <a:off x="5647632" y="2575969"/>
              <a:ext cx="1007313" cy="501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b="1">
                  <a:solidFill>
                    <a:schemeClr val="bg1"/>
                  </a:solidFill>
                  <a:latin typeface="Arial" charset="0"/>
                  <a:ea typeface="ＭＳ Ｐゴシック" charset="0"/>
                  <a:cs typeface="Arial" charset="0"/>
                </a:rPr>
                <a:t>Mouse</a:t>
              </a:r>
            </a:p>
            <a:p>
              <a:pPr algn="ctr"/>
              <a:r>
                <a:rPr lang="en-GB" sz="1400" b="1">
                  <a:solidFill>
                    <a:schemeClr val="bg1"/>
                  </a:solidFill>
                  <a:latin typeface="Arial" charset="0"/>
                  <a:ea typeface="ＭＳ Ｐゴシック" charset="0"/>
                  <a:cs typeface="Arial" charset="0"/>
                </a:rPr>
                <a:t>Keyboard</a:t>
              </a:r>
            </a:p>
            <a:p>
              <a:pPr algn="ctr"/>
              <a:endParaRPr lang="en-GB" sz="1600" b="1">
                <a:solidFill>
                  <a:schemeClr val="bg1"/>
                </a:solidFill>
                <a:latin typeface="Arial" charset="0"/>
                <a:ea typeface="ＭＳ Ｐゴシック" charset="0"/>
                <a:cs typeface="Arial" charset="0"/>
              </a:endParaRPr>
            </a:p>
          </p:txBody>
        </p:sp>
        <p:sp>
          <p:nvSpPr>
            <p:cNvPr id="45" name="Rectangle 44"/>
            <p:cNvSpPr/>
            <p:nvPr/>
          </p:nvSpPr>
          <p:spPr>
            <a:xfrm>
              <a:off x="5576889" y="4004679"/>
              <a:ext cx="1071904" cy="572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b="1">
                  <a:solidFill>
                    <a:schemeClr val="bg1"/>
                  </a:solidFill>
                  <a:latin typeface="Arial" charset="0"/>
                  <a:ea typeface="ＭＳ Ｐゴシック" charset="0"/>
                  <a:cs typeface="Arial" charset="0"/>
                </a:rPr>
                <a:t>Draw</a:t>
              </a:r>
            </a:p>
            <a:p>
              <a:pPr algn="ctr"/>
              <a:r>
                <a:rPr lang="en-GB" sz="1400" b="1">
                  <a:solidFill>
                    <a:schemeClr val="bg1"/>
                  </a:solidFill>
                  <a:latin typeface="Arial" charset="0"/>
                  <a:ea typeface="ＭＳ Ｐゴシック" charset="0"/>
                  <a:cs typeface="Arial" charset="0"/>
                </a:rPr>
                <a:t>Lists, Game State</a:t>
              </a:r>
            </a:p>
            <a:p>
              <a:pPr algn="ctr"/>
              <a:endParaRPr lang="en-GB" sz="1600" b="1">
                <a:solidFill>
                  <a:schemeClr val="bg1"/>
                </a:solidFill>
                <a:latin typeface="Arial" charset="0"/>
                <a:ea typeface="ＭＳ Ｐゴシック" charset="0"/>
                <a:cs typeface="Arial" charset="0"/>
              </a:endParaRPr>
            </a:p>
          </p:txBody>
        </p:sp>
      </p:grpSp>
      <p:sp>
        <p:nvSpPr>
          <p:cNvPr id="2" name="Title 1"/>
          <p:cNvSpPr>
            <a:spLocks noGrp="1"/>
          </p:cNvSpPr>
          <p:nvPr>
            <p:ph type="title"/>
          </p:nvPr>
        </p:nvSpPr>
        <p:spPr/>
        <p:txBody>
          <a:bodyPr/>
          <a:lstStyle/>
          <a:p>
            <a:r>
              <a:rPr lang="en-US" sz="3600" dirty="0" smtClean="0"/>
              <a:t>Quake 1</a:t>
            </a:r>
            <a:br>
              <a:rPr lang="en-US" sz="3600" dirty="0" smtClean="0"/>
            </a:br>
            <a:r>
              <a:rPr lang="en-US" sz="3600" dirty="0"/>
              <a:t>(</a:t>
            </a:r>
            <a:r>
              <a:rPr lang="en-US" sz="3600" dirty="0" smtClean="0"/>
              <a:t>Pre-</a:t>
            </a:r>
            <a:r>
              <a:rPr lang="en-US" sz="3600" dirty="0" err="1" smtClean="0"/>
              <a:t>QuakeWorld</a:t>
            </a:r>
            <a:r>
              <a:rPr lang="en-US" sz="3600" dirty="0" smtClean="0"/>
              <a:t>)</a:t>
            </a:r>
            <a:endParaRPr lang="en-US" sz="3600" dirty="0"/>
          </a:p>
        </p:txBody>
      </p:sp>
    </p:spTree>
    <p:extLst>
      <p:ext uri="{BB962C8B-B14F-4D97-AF65-F5344CB8AC3E}">
        <p14:creationId xmlns:p14="http://schemas.microsoft.com/office/powerpoint/2010/main" val="21267735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Optimistic Algorithms</a:t>
            </a:r>
            <a:endParaRPr lang="en-US" dirty="0"/>
          </a:p>
        </p:txBody>
      </p:sp>
      <p:sp>
        <p:nvSpPr>
          <p:cNvPr id="5" name="Content Placeholder 4"/>
          <p:cNvSpPr>
            <a:spLocks noGrp="1"/>
          </p:cNvSpPr>
          <p:nvPr>
            <p:ph sz="quarter" idx="1"/>
          </p:nvPr>
        </p:nvSpPr>
        <p:spPr/>
        <p:txBody>
          <a:bodyPr/>
          <a:lstStyle/>
          <a:p>
            <a:r>
              <a:rPr lang="en-US" dirty="0" smtClean="0"/>
              <a:t>Conservative simulations tend to be slowed paced</a:t>
            </a:r>
          </a:p>
          <a:p>
            <a:r>
              <a:rPr lang="en-US" dirty="0" smtClean="0"/>
              <a:t>Optimistic algorithms play out events as soon as possible</a:t>
            </a:r>
          </a:p>
          <a:p>
            <a:r>
              <a:rPr lang="en-US" dirty="0" smtClean="0"/>
              <a:t>Of course, this means that they can get things wrong:</a:t>
            </a:r>
          </a:p>
          <a:p>
            <a:pPr lvl="1"/>
            <a:r>
              <a:rPr lang="en-US" dirty="0" smtClean="0"/>
              <a:t>They may receive an event that happened in the past</a:t>
            </a:r>
          </a:p>
          <a:p>
            <a:pPr lvl="1"/>
            <a:r>
              <a:rPr lang="en-US" dirty="0" smtClean="0"/>
              <a:t>To fix this they </a:t>
            </a:r>
            <a:r>
              <a:rPr lang="en-US" b="1" dirty="0" smtClean="0"/>
              <a:t>rollback </a:t>
            </a:r>
            <a:r>
              <a:rPr lang="en-US" dirty="0" smtClean="0"/>
              <a:t>by sending UNDO events</a:t>
            </a:r>
            <a:endParaRPr lang="en-US" b="1" dirty="0"/>
          </a:p>
          <a:p>
            <a:pPr lvl="1"/>
            <a:r>
              <a:rPr lang="en-US" dirty="0" smtClean="0"/>
              <a:t>For many simulations UNDO is easy (just move something)</a:t>
            </a:r>
          </a:p>
        </p:txBody>
      </p:sp>
    </p:spTree>
    <p:extLst>
      <p:ext uri="{BB962C8B-B14F-4D97-AF65-F5344CB8AC3E}">
        <p14:creationId xmlns:p14="http://schemas.microsoft.com/office/powerpoint/2010/main" val="6746178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rot="5400000">
            <a:off x="1320006" y="3471069"/>
            <a:ext cx="3000375"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177381" y="3471069"/>
            <a:ext cx="3000375"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916" name="TextBox 34"/>
          <p:cNvSpPr txBox="1">
            <a:spLocks noChangeArrowheads="1"/>
          </p:cNvSpPr>
          <p:nvPr/>
        </p:nvSpPr>
        <p:spPr bwMode="auto">
          <a:xfrm>
            <a:off x="2033588" y="5019675"/>
            <a:ext cx="1571625" cy="5238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a:solidFill>
                  <a:schemeClr val="bg1"/>
                </a:solidFill>
                <a:latin typeface="Calibri" charset="0"/>
              </a:rPr>
              <a:t>Client</a:t>
            </a:r>
            <a:r>
              <a:rPr lang="en-GB" sz="2800" baseline="-25000">
                <a:solidFill>
                  <a:schemeClr val="bg1"/>
                </a:solidFill>
                <a:latin typeface="Calibri" charset="0"/>
              </a:rPr>
              <a:t>A</a:t>
            </a:r>
            <a:endParaRPr lang="en-GB" sz="2800">
              <a:solidFill>
                <a:schemeClr val="bg1"/>
              </a:solidFill>
              <a:latin typeface="Calibri" charset="0"/>
            </a:endParaRPr>
          </a:p>
        </p:txBody>
      </p:sp>
      <p:sp>
        <p:nvSpPr>
          <p:cNvPr id="38917" name="TextBox 35"/>
          <p:cNvSpPr txBox="1">
            <a:spLocks noChangeArrowheads="1"/>
          </p:cNvSpPr>
          <p:nvPr/>
        </p:nvSpPr>
        <p:spPr bwMode="auto">
          <a:xfrm>
            <a:off x="3748088" y="5019675"/>
            <a:ext cx="2071687" cy="95408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a:solidFill>
                  <a:schemeClr val="bg1"/>
                </a:solidFill>
                <a:latin typeface="Calibri" charset="0"/>
              </a:rPr>
              <a:t>Client</a:t>
            </a:r>
            <a:r>
              <a:rPr lang="en-GB" sz="2800" baseline="-25000">
                <a:solidFill>
                  <a:schemeClr val="bg1"/>
                </a:solidFill>
                <a:latin typeface="Calibri" charset="0"/>
              </a:rPr>
              <a:t>B</a:t>
            </a:r>
          </a:p>
          <a:p>
            <a:pPr algn="ctr" eaLnBrk="1" hangingPunct="1"/>
            <a:endParaRPr lang="en-GB" sz="2800">
              <a:solidFill>
                <a:schemeClr val="bg1"/>
              </a:solidFill>
              <a:latin typeface="Calibri" charset="0"/>
            </a:endParaRPr>
          </a:p>
        </p:txBody>
      </p:sp>
      <p:cxnSp>
        <p:nvCxnSpPr>
          <p:cNvPr id="53" name="Straight Arrow Connector 52"/>
          <p:cNvCxnSpPr/>
          <p:nvPr/>
        </p:nvCxnSpPr>
        <p:spPr>
          <a:xfrm>
            <a:off x="2819400" y="2114550"/>
            <a:ext cx="1857375"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05100" y="2114550"/>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705100" y="2757488"/>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20975" y="3400425"/>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05100" y="4043363"/>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20975" y="4686300"/>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62475" y="2114550"/>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64063" y="2757488"/>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79938" y="340042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64063" y="4043363"/>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579938" y="4686300"/>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819400" y="2757488"/>
            <a:ext cx="1857375"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752600" y="1828800"/>
            <a:ext cx="938213" cy="661988"/>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chemeClr val="bg1"/>
                </a:solidFill>
                <a:latin typeface="Arial" pitchFamily="34" charset="0"/>
                <a:cs typeface="Arial" pitchFamily="34" charset="0"/>
              </a:rPr>
              <a:t>Lock Door</a:t>
            </a:r>
          </a:p>
        </p:txBody>
      </p:sp>
      <p:sp>
        <p:nvSpPr>
          <p:cNvPr id="112" name="Rectangle 111"/>
          <p:cNvSpPr/>
          <p:nvPr/>
        </p:nvSpPr>
        <p:spPr>
          <a:xfrm>
            <a:off x="4824413" y="2257425"/>
            <a:ext cx="938212" cy="661988"/>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chemeClr val="bg1"/>
                </a:solidFill>
                <a:latin typeface="Arial" pitchFamily="34" charset="0"/>
                <a:cs typeface="Arial" pitchFamily="34" charset="0"/>
              </a:rPr>
              <a:t>Open</a:t>
            </a:r>
          </a:p>
          <a:p>
            <a:pPr algn="ctr" fontAlgn="auto">
              <a:spcBef>
                <a:spcPts val="0"/>
              </a:spcBef>
              <a:spcAft>
                <a:spcPts val="0"/>
              </a:spcAft>
              <a:defRPr/>
            </a:pPr>
            <a:r>
              <a:rPr lang="en-GB" sz="1600" dirty="0">
                <a:solidFill>
                  <a:schemeClr val="bg1"/>
                </a:solidFill>
                <a:latin typeface="Arial" pitchFamily="34" charset="0"/>
                <a:cs typeface="Arial" pitchFamily="34" charset="0"/>
              </a:rPr>
              <a:t>Door</a:t>
            </a:r>
          </a:p>
        </p:txBody>
      </p:sp>
      <p:cxnSp>
        <p:nvCxnSpPr>
          <p:cNvPr id="37" name="Straight Connector 36"/>
          <p:cNvCxnSpPr/>
          <p:nvPr/>
        </p:nvCxnSpPr>
        <p:spPr>
          <a:xfrm rot="5400000">
            <a:off x="5033962" y="3471863"/>
            <a:ext cx="3000375"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8933" name="TextBox 38"/>
          <p:cNvSpPr txBox="1">
            <a:spLocks noChangeArrowheads="1"/>
          </p:cNvSpPr>
          <p:nvPr/>
        </p:nvSpPr>
        <p:spPr bwMode="auto">
          <a:xfrm>
            <a:off x="5605463" y="4997450"/>
            <a:ext cx="2071687" cy="95408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a:solidFill>
                  <a:schemeClr val="bg1"/>
                </a:solidFill>
                <a:latin typeface="Calibri" charset="0"/>
              </a:rPr>
              <a:t>Client</a:t>
            </a:r>
            <a:r>
              <a:rPr lang="en-GB" sz="2800" baseline="-25000">
                <a:solidFill>
                  <a:schemeClr val="bg1"/>
                </a:solidFill>
                <a:latin typeface="Calibri" charset="0"/>
              </a:rPr>
              <a:t>C</a:t>
            </a:r>
          </a:p>
          <a:p>
            <a:pPr algn="ctr" eaLnBrk="1" hangingPunct="1"/>
            <a:endParaRPr lang="en-GB" sz="2800">
              <a:solidFill>
                <a:schemeClr val="bg1"/>
              </a:solidFill>
              <a:latin typeface="Calibri" charset="0"/>
            </a:endParaRPr>
          </a:p>
        </p:txBody>
      </p:sp>
      <p:cxnSp>
        <p:nvCxnSpPr>
          <p:cNvPr id="40" name="Straight Arrow Connector 39"/>
          <p:cNvCxnSpPr/>
          <p:nvPr/>
        </p:nvCxnSpPr>
        <p:spPr>
          <a:xfrm>
            <a:off x="4676775" y="2757488"/>
            <a:ext cx="1857375"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19850" y="2114550"/>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21438" y="2757488"/>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37313" y="3400425"/>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421438" y="4043363"/>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37313" y="4686300"/>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V="1">
            <a:off x="4676775" y="3400425"/>
            <a:ext cx="1857375"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681788" y="3114675"/>
            <a:ext cx="1166812" cy="661988"/>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chemeClr val="bg1"/>
                </a:solidFill>
                <a:latin typeface="Arial" pitchFamily="34" charset="0"/>
                <a:cs typeface="Arial" pitchFamily="34" charset="0"/>
              </a:rPr>
              <a:t>Add</a:t>
            </a:r>
          </a:p>
          <a:p>
            <a:pPr algn="ctr" fontAlgn="auto">
              <a:spcBef>
                <a:spcPts val="0"/>
              </a:spcBef>
              <a:spcAft>
                <a:spcPts val="0"/>
              </a:spcAft>
              <a:defRPr/>
            </a:pPr>
            <a:r>
              <a:rPr lang="en-GB" sz="1600" dirty="0">
                <a:solidFill>
                  <a:schemeClr val="bg1"/>
                </a:solidFill>
                <a:latin typeface="Arial" pitchFamily="34" charset="0"/>
                <a:cs typeface="Arial" pitchFamily="34" charset="0"/>
              </a:rPr>
              <a:t>Zombies</a:t>
            </a:r>
          </a:p>
        </p:txBody>
      </p:sp>
      <p:cxnSp>
        <p:nvCxnSpPr>
          <p:cNvPr id="59" name="Straight Arrow Connector 58"/>
          <p:cNvCxnSpPr/>
          <p:nvPr/>
        </p:nvCxnSpPr>
        <p:spPr>
          <a:xfrm>
            <a:off x="2819400" y="2114550"/>
            <a:ext cx="3714750" cy="1500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10800000" flipV="1">
            <a:off x="2819400" y="3400425"/>
            <a:ext cx="3714750"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flipV="1">
            <a:off x="4676775" y="4043363"/>
            <a:ext cx="185737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10800000" flipV="1">
            <a:off x="2819400" y="4043363"/>
            <a:ext cx="3714750"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681788" y="3757613"/>
            <a:ext cx="1166812" cy="661987"/>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chemeClr val="bg1"/>
                </a:solidFill>
                <a:latin typeface="Arial" pitchFamily="34" charset="0"/>
                <a:cs typeface="Arial" pitchFamily="34" charset="0"/>
              </a:rPr>
              <a:t>Remove</a:t>
            </a:r>
          </a:p>
          <a:p>
            <a:pPr algn="ctr" fontAlgn="auto">
              <a:spcBef>
                <a:spcPts val="0"/>
              </a:spcBef>
              <a:spcAft>
                <a:spcPts val="0"/>
              </a:spcAft>
              <a:defRPr/>
            </a:pPr>
            <a:r>
              <a:rPr lang="en-GB" sz="1600" dirty="0">
                <a:solidFill>
                  <a:schemeClr val="bg1"/>
                </a:solidFill>
                <a:latin typeface="Arial" pitchFamily="34" charset="0"/>
                <a:cs typeface="Arial" pitchFamily="34" charset="0"/>
              </a:rPr>
              <a:t>Zombies</a:t>
            </a:r>
          </a:p>
        </p:txBody>
      </p:sp>
      <p:cxnSp>
        <p:nvCxnSpPr>
          <p:cNvPr id="98" name="Straight Arrow Connector 97"/>
          <p:cNvCxnSpPr/>
          <p:nvPr/>
        </p:nvCxnSpPr>
        <p:spPr>
          <a:xfrm rot="10800000" flipV="1">
            <a:off x="2819400" y="3400425"/>
            <a:ext cx="185737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676775" y="3400425"/>
            <a:ext cx="1857375"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3609975" y="3043238"/>
            <a:ext cx="938213" cy="661987"/>
          </a:xfrm>
          <a:prstGeom prst="rect">
            <a:avLst/>
          </a:prstGeom>
          <a:solidFill>
            <a:schemeClr val="tx1">
              <a:lumMod val="65000"/>
              <a:lumOff val="3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dirty="0">
                <a:solidFill>
                  <a:schemeClr val="bg1"/>
                </a:solidFill>
                <a:latin typeface="Arial" pitchFamily="34" charset="0"/>
                <a:cs typeface="Arial" pitchFamily="34" charset="0"/>
              </a:rPr>
              <a:t>Close</a:t>
            </a:r>
          </a:p>
          <a:p>
            <a:pPr algn="ctr" fontAlgn="auto">
              <a:spcBef>
                <a:spcPts val="0"/>
              </a:spcBef>
              <a:spcAft>
                <a:spcPts val="0"/>
              </a:spcAft>
              <a:defRPr/>
            </a:pPr>
            <a:r>
              <a:rPr lang="en-GB" sz="1600" dirty="0">
                <a:solidFill>
                  <a:schemeClr val="bg1"/>
                </a:solidFill>
                <a:latin typeface="Arial" pitchFamily="34" charset="0"/>
                <a:cs typeface="Arial" pitchFamily="34" charset="0"/>
              </a:rPr>
              <a:t>Door</a:t>
            </a:r>
          </a:p>
        </p:txBody>
      </p:sp>
      <p:sp>
        <p:nvSpPr>
          <p:cNvPr id="38950" name="TextBox 103"/>
          <p:cNvSpPr txBox="1">
            <a:spLocks noChangeArrowheads="1"/>
          </p:cNvSpPr>
          <p:nvPr/>
        </p:nvSpPr>
        <p:spPr bwMode="auto">
          <a:xfrm>
            <a:off x="2533650" y="2043113"/>
            <a:ext cx="357188" cy="400050"/>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0</a:t>
            </a:r>
            <a:endParaRPr lang="en-GB" sz="2000">
              <a:solidFill>
                <a:schemeClr val="bg1"/>
              </a:solidFill>
              <a:latin typeface="Calibri" charset="0"/>
            </a:endParaRPr>
          </a:p>
        </p:txBody>
      </p:sp>
      <p:sp>
        <p:nvSpPr>
          <p:cNvPr id="38951" name="TextBox 104"/>
          <p:cNvSpPr txBox="1">
            <a:spLocks noChangeArrowheads="1"/>
          </p:cNvSpPr>
          <p:nvPr/>
        </p:nvSpPr>
        <p:spPr bwMode="auto">
          <a:xfrm>
            <a:off x="2533650" y="2709863"/>
            <a:ext cx="357188" cy="400050"/>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1</a:t>
            </a:r>
            <a:endParaRPr lang="en-GB" sz="2000">
              <a:solidFill>
                <a:schemeClr val="bg1"/>
              </a:solidFill>
              <a:latin typeface="Calibri" charset="0"/>
            </a:endParaRPr>
          </a:p>
        </p:txBody>
      </p:sp>
      <p:sp>
        <p:nvSpPr>
          <p:cNvPr id="38952" name="TextBox 105"/>
          <p:cNvSpPr txBox="1">
            <a:spLocks noChangeArrowheads="1"/>
          </p:cNvSpPr>
          <p:nvPr/>
        </p:nvSpPr>
        <p:spPr bwMode="auto">
          <a:xfrm>
            <a:off x="2533650" y="3352800"/>
            <a:ext cx="357188" cy="400050"/>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2</a:t>
            </a:r>
            <a:endParaRPr lang="en-GB" sz="2000">
              <a:solidFill>
                <a:schemeClr val="bg1"/>
              </a:solidFill>
              <a:latin typeface="Calibri" charset="0"/>
            </a:endParaRPr>
          </a:p>
        </p:txBody>
      </p:sp>
      <p:sp>
        <p:nvSpPr>
          <p:cNvPr id="38953" name="TextBox 106"/>
          <p:cNvSpPr txBox="1">
            <a:spLocks noChangeArrowheads="1"/>
          </p:cNvSpPr>
          <p:nvPr/>
        </p:nvSpPr>
        <p:spPr bwMode="auto">
          <a:xfrm>
            <a:off x="2533650" y="3995738"/>
            <a:ext cx="357188" cy="400050"/>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3</a:t>
            </a:r>
            <a:endParaRPr lang="en-GB" sz="2000">
              <a:solidFill>
                <a:schemeClr val="bg1"/>
              </a:solidFill>
              <a:latin typeface="Calibri" charset="0"/>
            </a:endParaRPr>
          </a:p>
        </p:txBody>
      </p:sp>
      <p:sp>
        <p:nvSpPr>
          <p:cNvPr id="38954" name="TextBox 107"/>
          <p:cNvSpPr txBox="1">
            <a:spLocks noChangeArrowheads="1"/>
          </p:cNvSpPr>
          <p:nvPr/>
        </p:nvSpPr>
        <p:spPr bwMode="auto">
          <a:xfrm>
            <a:off x="2533650" y="4638675"/>
            <a:ext cx="363538" cy="400050"/>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chemeClr val="bg1"/>
                </a:solidFill>
                <a:latin typeface="Calibri" charset="0"/>
              </a:rPr>
              <a:t>t</a:t>
            </a:r>
            <a:r>
              <a:rPr lang="en-GB" sz="2000" baseline="-25000">
                <a:solidFill>
                  <a:schemeClr val="bg1"/>
                </a:solidFill>
                <a:latin typeface="Calibri" charset="0"/>
              </a:rPr>
              <a:t>4</a:t>
            </a:r>
            <a:endParaRPr lang="en-GB" sz="2000">
              <a:solidFill>
                <a:schemeClr val="bg1"/>
              </a:solidFill>
              <a:latin typeface="Calibri" charset="0"/>
            </a:endParaRPr>
          </a:p>
        </p:txBody>
      </p:sp>
    </p:spTree>
    <p:extLst>
      <p:ext uri="{BB962C8B-B14F-4D97-AF65-F5344CB8AC3E}">
        <p14:creationId xmlns:p14="http://schemas.microsoft.com/office/powerpoint/2010/main" val="42532282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book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wrap="square">
        <a:spAutoFit/>
      </a:bodyPr>
      <a:lstStyle>
        <a:defPPr marL="319088" indent="-319088">
          <a:spcBef>
            <a:spcPts val="700"/>
          </a:spcBef>
          <a:buSzPct val="60000"/>
          <a:buFont typeface="Arial"/>
          <a:buChar char="•"/>
          <a:defRPr sz="2400" dirty="0">
            <a:solidFill>
              <a:srgbClr val="FFFFFF"/>
            </a:solidFill>
            <a:latin typeface="Helvetica"/>
            <a:cs typeface="Helvetic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ook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wrap="square">
        <a:spAutoFit/>
      </a:bodyPr>
      <a:lstStyle>
        <a:defPPr marL="319088" indent="-319088">
          <a:spcBef>
            <a:spcPts val="700"/>
          </a:spcBef>
          <a:buSzPct val="60000"/>
          <a:buFont typeface="Arial"/>
          <a:buChar char="•"/>
          <a:defRPr sz="2400" dirty="0">
            <a:solidFill>
              <a:srgbClr val="FFFFFF"/>
            </a:solidFill>
            <a:latin typeface="Helvetica"/>
            <a:cs typeface="Helvetic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s.potx</Template>
  <TotalTime>12071</TotalTime>
  <Words>1296</Words>
  <Application>Microsoft Macintosh PowerPoint</Application>
  <PresentationFormat>On-screen Show (4:3)</PresentationFormat>
  <Paragraphs>254</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bookslides</vt:lpstr>
      <vt:lpstr>1_bookslides</vt:lpstr>
      <vt:lpstr>Introduction to Networked Graphics</vt:lpstr>
      <vt:lpstr>Overview</vt:lpstr>
      <vt:lpstr>Naïve (But Usable) Algorithms</vt:lpstr>
      <vt:lpstr>Lock-Step (1)</vt:lpstr>
      <vt:lpstr>DOOM 1 – iD Software</vt:lpstr>
      <vt:lpstr>Lock-Step (2)</vt:lpstr>
      <vt:lpstr>Quake 1 (Pre-QuakeWorld)</vt:lpstr>
      <vt:lpstr>Optimistic Algorithms</vt:lpstr>
      <vt:lpstr>PowerPoint Presentation</vt:lpstr>
      <vt:lpstr>Client Predict Ahead</vt:lpstr>
      <vt:lpstr>PowerPoint Presentation</vt:lpstr>
      <vt:lpstr>PowerPoint Presentation</vt:lpstr>
      <vt:lpstr>Extrapolation Algorithms</vt:lpstr>
      <vt:lpstr>Dead Reckoning: Extrapolation</vt:lpstr>
      <vt:lpstr>When to Send Updates</vt:lpstr>
      <vt:lpstr>PowerPoint Presentation</vt:lpstr>
      <vt:lpstr>PowerPoint Presentation</vt:lpstr>
      <vt:lpstr>Convergence Algorithm</vt:lpstr>
      <vt:lpstr>Convergence Appears as Sliding Motion</vt:lpstr>
      <vt:lpstr>Interpolation</vt:lpstr>
      <vt:lpstr>Interpolation &amp; Playout Delays</vt:lpstr>
      <vt:lpstr>Playout Delay</vt:lpstr>
      <vt:lpstr>PowerPoint Presentation</vt:lpstr>
      <vt:lpstr>Non-Linear Interpolation</vt:lpstr>
      <vt:lpstr>Non-Linear Interpolation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Anthony Steed</cp:lastModifiedBy>
  <cp:revision>217</cp:revision>
  <dcterms:created xsi:type="dcterms:W3CDTF">2010-06-11T15:32:19Z</dcterms:created>
  <dcterms:modified xsi:type="dcterms:W3CDTF">2011-12-14T13:59:06Z</dcterms:modified>
</cp:coreProperties>
</file>