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1" r:id="rId2"/>
  </p:sldMasterIdLst>
  <p:notesMasterIdLst>
    <p:notesMasterId r:id="rId33"/>
  </p:notesMasterIdLst>
  <p:handoutMasterIdLst>
    <p:handoutMasterId r:id="rId34"/>
  </p:handoutMasterIdLst>
  <p:sldIdLst>
    <p:sldId id="356" r:id="rId3"/>
    <p:sldId id="361" r:id="rId4"/>
    <p:sldId id="307" r:id="rId5"/>
    <p:sldId id="357" r:id="rId6"/>
    <p:sldId id="358" r:id="rId7"/>
    <p:sldId id="280" r:id="rId8"/>
    <p:sldId id="283" r:id="rId9"/>
    <p:sldId id="328" r:id="rId10"/>
    <p:sldId id="329" r:id="rId11"/>
    <p:sldId id="284" r:id="rId12"/>
    <p:sldId id="344" r:id="rId13"/>
    <p:sldId id="345" r:id="rId14"/>
    <p:sldId id="324" r:id="rId15"/>
    <p:sldId id="325" r:id="rId16"/>
    <p:sldId id="359" r:id="rId17"/>
    <p:sldId id="360" r:id="rId18"/>
    <p:sldId id="288" r:id="rId19"/>
    <p:sldId id="289" r:id="rId20"/>
    <p:sldId id="330" r:id="rId21"/>
    <p:sldId id="331" r:id="rId22"/>
    <p:sldId id="332" r:id="rId23"/>
    <p:sldId id="333" r:id="rId24"/>
    <p:sldId id="310" r:id="rId25"/>
    <p:sldId id="343" r:id="rId26"/>
    <p:sldId id="312" r:id="rId27"/>
    <p:sldId id="313" r:id="rId28"/>
    <p:sldId id="314" r:id="rId29"/>
    <p:sldId id="346" r:id="rId30"/>
    <p:sldId id="352" r:id="rId31"/>
    <p:sldId id="35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nuel Fradinho"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6600"/>
    <a:srgbClr val="006699"/>
    <a:srgbClr val="FF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480" y="-96"/>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A7162314-DABC-F047-8BF5-08133B3257C2}" type="datetime1">
              <a:rPr lang="en-US"/>
              <a:pPr>
                <a:defRPr/>
              </a:pPr>
              <a:t>14/12/2011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9DDB0CC0-071F-9849-B8CC-75DCB6FA599F}" type="slidenum">
              <a:rPr lang="en-US"/>
              <a:pPr>
                <a:defRPr/>
              </a:pPr>
              <a:t>‹#›</a:t>
            </a:fld>
            <a:endParaRPr lang="en-US"/>
          </a:p>
        </p:txBody>
      </p:sp>
    </p:spTree>
    <p:extLst>
      <p:ext uri="{BB962C8B-B14F-4D97-AF65-F5344CB8AC3E}">
        <p14:creationId xmlns:p14="http://schemas.microsoft.com/office/powerpoint/2010/main" val="3150219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0C4840F3-2D4F-C24F-A7D1-62CBD6B18BF0}" type="datetime1">
              <a:rPr lang="en-US"/>
              <a:pPr>
                <a:defRPr/>
              </a:pPr>
              <a:t>14/12/2011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B7BE59E9-147D-0B47-8EB8-CCAF3A9CF097}" type="slidenum">
              <a:rPr lang="en-GB"/>
              <a:pPr>
                <a:defRPr/>
              </a:pPr>
              <a:t>‹#›</a:t>
            </a:fld>
            <a:endParaRPr lang="en-GB"/>
          </a:p>
        </p:txBody>
      </p:sp>
    </p:spTree>
    <p:extLst>
      <p:ext uri="{BB962C8B-B14F-4D97-AF65-F5344CB8AC3E}">
        <p14:creationId xmlns:p14="http://schemas.microsoft.com/office/powerpoint/2010/main" val="1604919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Arial" charset="0"/>
                <a:ea typeface="ＭＳ Ｐゴシック" charset="0"/>
                <a:cs typeface="Arial" charset="0"/>
              </a:defRPr>
            </a:lvl1pPr>
            <a:lvl2pPr marL="35014775" indent="-34592734" defTabSz="914423" eaLnBrk="0" hangingPunct="0">
              <a:defRPr sz="2200">
                <a:solidFill>
                  <a:schemeClr val="tx1"/>
                </a:solidFill>
                <a:latin typeface="Arial" charset="0"/>
                <a:ea typeface="Arial" charset="0"/>
                <a:cs typeface="Arial" charset="0"/>
              </a:defRPr>
            </a:lvl2pPr>
            <a:lvl3pPr eaLnBrk="0" hangingPunct="0">
              <a:defRPr sz="2200">
                <a:solidFill>
                  <a:schemeClr val="tx1"/>
                </a:solidFill>
                <a:latin typeface="Arial" charset="0"/>
                <a:ea typeface="Arial" charset="0"/>
                <a:cs typeface="Arial" charset="0"/>
              </a:defRPr>
            </a:lvl3pPr>
            <a:lvl4pPr eaLnBrk="0" hangingPunct="0">
              <a:defRPr sz="2200">
                <a:solidFill>
                  <a:schemeClr val="tx1"/>
                </a:solidFill>
                <a:latin typeface="Arial" charset="0"/>
                <a:ea typeface="Arial" charset="0"/>
                <a:cs typeface="Arial" charset="0"/>
              </a:defRPr>
            </a:lvl4pPr>
            <a:lvl5pPr eaLnBrk="0" hangingPunct="0">
              <a:defRPr sz="2200">
                <a:solidFill>
                  <a:schemeClr val="tx1"/>
                </a:solidFill>
                <a:latin typeface="Arial" charset="0"/>
                <a:ea typeface="Arial" charset="0"/>
                <a:cs typeface="Arial" charset="0"/>
              </a:defRPr>
            </a:lvl5pPr>
            <a:lvl6pPr marL="422041" eaLnBrk="0" fontAlgn="base" hangingPunct="0">
              <a:spcBef>
                <a:spcPct val="0"/>
              </a:spcBef>
              <a:spcAft>
                <a:spcPct val="0"/>
              </a:spcAft>
              <a:defRPr sz="2200">
                <a:solidFill>
                  <a:schemeClr val="tx1"/>
                </a:solidFill>
                <a:latin typeface="Arial" charset="0"/>
                <a:ea typeface="Arial" charset="0"/>
                <a:cs typeface="Arial" charset="0"/>
              </a:defRPr>
            </a:lvl6pPr>
            <a:lvl7pPr marL="844083" eaLnBrk="0" fontAlgn="base" hangingPunct="0">
              <a:spcBef>
                <a:spcPct val="0"/>
              </a:spcBef>
              <a:spcAft>
                <a:spcPct val="0"/>
              </a:spcAft>
              <a:defRPr sz="2200">
                <a:solidFill>
                  <a:schemeClr val="tx1"/>
                </a:solidFill>
                <a:latin typeface="Arial" charset="0"/>
                <a:ea typeface="Arial" charset="0"/>
                <a:cs typeface="Arial" charset="0"/>
              </a:defRPr>
            </a:lvl7pPr>
            <a:lvl8pPr marL="1266124" eaLnBrk="0" fontAlgn="base" hangingPunct="0">
              <a:spcBef>
                <a:spcPct val="0"/>
              </a:spcBef>
              <a:spcAft>
                <a:spcPct val="0"/>
              </a:spcAft>
              <a:defRPr sz="2200">
                <a:solidFill>
                  <a:schemeClr val="tx1"/>
                </a:solidFill>
                <a:latin typeface="Arial" charset="0"/>
                <a:ea typeface="Arial" charset="0"/>
                <a:cs typeface="Arial" charset="0"/>
              </a:defRPr>
            </a:lvl8pPr>
            <a:lvl9pPr marL="1688165" eaLnBrk="0" fontAlgn="base" hangingPunct="0">
              <a:spcBef>
                <a:spcPct val="0"/>
              </a:spcBef>
              <a:spcAft>
                <a:spcPct val="0"/>
              </a:spcAft>
              <a:defRPr sz="2200">
                <a:solidFill>
                  <a:schemeClr val="tx1"/>
                </a:solidFill>
                <a:latin typeface="Arial" charset="0"/>
                <a:ea typeface="Arial" charset="0"/>
                <a:cs typeface="Arial" charset="0"/>
              </a:defRPr>
            </a:lvl9pPr>
          </a:lstStyle>
          <a:p>
            <a:pPr eaLnBrk="1" hangingPunct="1"/>
            <a:fld id="{ABDA568A-06DA-6044-9409-FD657B64B261}" type="slidenum">
              <a:rPr lang="en-GB" sz="1200">
                <a:latin typeface="Helvetica"/>
                <a:cs typeface="Helvetica"/>
              </a:rPr>
              <a:pPr eaLnBrk="1" hangingPunct="1"/>
              <a:t>3</a:t>
            </a:fld>
            <a:endParaRPr lang="en-GB" sz="1200" dirty="0">
              <a:latin typeface="Helvetica"/>
              <a:cs typeface="Helvetica"/>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Queue</a:t>
            </a:r>
            <a:r>
              <a:rPr lang="en-GB" baseline="0" dirty="0" smtClean="0"/>
              <a:t> is full, packet is dropped</a:t>
            </a:r>
            <a:endParaRPr lang="en-GB" dirty="0"/>
          </a:p>
        </p:txBody>
      </p:sp>
      <p:sp>
        <p:nvSpPr>
          <p:cNvPr id="4" name="Slide Number Placeholder 3"/>
          <p:cNvSpPr>
            <a:spLocks noGrp="1"/>
          </p:cNvSpPr>
          <p:nvPr>
            <p:ph type="sldNum" sz="quarter" idx="10"/>
          </p:nvPr>
        </p:nvSpPr>
        <p:spPr/>
        <p:txBody>
          <a:bodyPr/>
          <a:lstStyle/>
          <a:p>
            <a:fld id="{A117CC82-431F-4865-A7B1-A713A8729853}" type="slidenum">
              <a:rPr lang="en-GB" smtClean="0"/>
              <a:pPr/>
              <a:t>10</a:t>
            </a:fld>
            <a:endParaRPr lang="en-GB"/>
          </a:p>
        </p:txBody>
      </p:sp>
    </p:spTree>
    <p:extLst>
      <p:ext uri="{BB962C8B-B14F-4D97-AF65-F5344CB8AC3E}">
        <p14:creationId xmlns:p14="http://schemas.microsoft.com/office/powerpoint/2010/main" val="407933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BE59E9-147D-0B47-8EB8-CCAF3A9CF097}" type="slidenum">
              <a:rPr lang="en-GB" smtClean="0"/>
              <a:pPr>
                <a:defRPr/>
              </a:pPr>
              <a:t>14</a:t>
            </a:fld>
            <a:endParaRPr lang="en-GB"/>
          </a:p>
        </p:txBody>
      </p:sp>
    </p:spTree>
    <p:extLst>
      <p:ext uri="{BB962C8B-B14F-4D97-AF65-F5344CB8AC3E}">
        <p14:creationId xmlns:p14="http://schemas.microsoft.com/office/powerpoint/2010/main" val="200022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 latency, bandwidth, loss and potential unreachability ..</a:t>
            </a:r>
          </a:p>
          <a:p>
            <a:r>
              <a:rPr lang="en-GB" dirty="0" smtClean="0"/>
              <a:t>Wish to provide a consistent experience to the users</a:t>
            </a:r>
          </a:p>
          <a:p>
            <a:endParaRPr lang="en-GB" dirty="0"/>
          </a:p>
        </p:txBody>
      </p:sp>
      <p:sp>
        <p:nvSpPr>
          <p:cNvPr id="4" name="Slide Number Placeholder 3"/>
          <p:cNvSpPr>
            <a:spLocks noGrp="1"/>
          </p:cNvSpPr>
          <p:nvPr>
            <p:ph type="sldNum" sz="quarter" idx="10"/>
          </p:nvPr>
        </p:nvSpPr>
        <p:spPr/>
        <p:txBody>
          <a:bodyPr/>
          <a:lstStyle/>
          <a:p>
            <a:pPr>
              <a:defRPr/>
            </a:pPr>
            <a:fld id="{B7BE59E9-147D-0B47-8EB8-CCAF3A9CF097}" type="slidenum">
              <a:rPr lang="en-GB" smtClean="0"/>
              <a:pPr>
                <a:defRPr/>
              </a:pPr>
              <a:t>18</a:t>
            </a:fld>
            <a:endParaRPr lang="en-GB"/>
          </a:p>
        </p:txBody>
      </p:sp>
    </p:spTree>
    <p:extLst>
      <p:ext uri="{BB962C8B-B14F-4D97-AF65-F5344CB8AC3E}">
        <p14:creationId xmlns:p14="http://schemas.microsoft.com/office/powerpoint/2010/main" val="107622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Here the impact of latency is quite</a:t>
            </a:r>
            <a:r>
              <a:rPr lang="en-US" baseline="0" dirty="0" smtClean="0">
                <a:latin typeface="Calibri" charset="0"/>
                <a:ea typeface="ＭＳ Ｐゴシック" charset="0"/>
                <a:cs typeface="ＭＳ Ｐゴシック" charset="0"/>
              </a:rPr>
              <a:t> obvious. If two players both have the same reactions to the go signal in a race, then they’ll suddenly leap ahead in the race. This is because the acceleration message from their competitor takes time to arrive.</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6CD7B5-6616-6D45-BE40-D158F7F699A9}" type="slidenum">
              <a:rPr lang="en-GB" sz="1200">
                <a:latin typeface="Calibri" charset="0"/>
              </a:rPr>
              <a:pPr eaLnBrk="1" hangingPunct="1"/>
              <a:t>19</a:t>
            </a:fld>
            <a:endParaRPr lang="en-GB"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Here</a:t>
            </a:r>
            <a:r>
              <a:rPr lang="en-US" baseline="0" dirty="0" smtClean="0">
                <a:latin typeface="Calibri" charset="0"/>
                <a:ea typeface="ＭＳ Ｐゴシック" charset="0"/>
                <a:cs typeface="ＭＳ Ｐゴシック" charset="0"/>
              </a:rPr>
              <a:t> the latency causes an inconsistent state that must be resolved.</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774A53-279D-4048-B95D-559DC5586C4B}" type="slidenum">
              <a:rPr lang="en-GB" sz="1200">
                <a:latin typeface="Calibri" charset="0"/>
              </a:rPr>
              <a:pPr eaLnBrk="1" hangingPunct="1"/>
              <a:t>20</a:t>
            </a:fld>
            <a:endParaRPr lang="en-GB"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In</a:t>
            </a:r>
            <a:r>
              <a:rPr lang="en-US" baseline="0" dirty="0" smtClean="0">
                <a:latin typeface="Calibri" charset="0"/>
                <a:ea typeface="ＭＳ Ｐゴシック" charset="0"/>
                <a:cs typeface="ＭＳ Ｐゴシック" charset="0"/>
              </a:rPr>
              <a:t> this figure each column represents a different computer. Each row is a different time. </a:t>
            </a:r>
            <a:r>
              <a:rPr lang="en-US" baseline="0" dirty="0" err="1" smtClean="0">
                <a:latin typeface="Calibri" charset="0"/>
                <a:ea typeface="ＭＳ Ｐゴシック" charset="0"/>
                <a:cs typeface="ＭＳ Ｐゴシック" charset="0"/>
              </a:rPr>
              <a:t>PlayerA</a:t>
            </a:r>
            <a:r>
              <a:rPr lang="en-US" baseline="0" dirty="0" smtClean="0">
                <a:latin typeface="Calibri" charset="0"/>
                <a:ea typeface="ＭＳ Ｐゴシック" charset="0"/>
                <a:cs typeface="ＭＳ Ｐゴシック" charset="0"/>
              </a:rPr>
              <a:t> see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at a slight delay and vice versa. Thus </a:t>
            </a:r>
            <a:r>
              <a:rPr lang="en-US" baseline="0" dirty="0" err="1" smtClean="0">
                <a:latin typeface="Calibri" charset="0"/>
                <a:ea typeface="ＭＳ Ｐゴシック" charset="0"/>
                <a:cs typeface="ＭＳ Ｐゴシック" charset="0"/>
              </a:rPr>
              <a:t>PlayerA</a:t>
            </a:r>
            <a:r>
              <a:rPr lang="en-US" baseline="0" dirty="0" smtClean="0">
                <a:latin typeface="Calibri" charset="0"/>
                <a:ea typeface="ＭＳ Ｐゴシック" charset="0"/>
                <a:cs typeface="ＭＳ Ｐゴシック" charset="0"/>
              </a:rPr>
              <a:t> shoots at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in the first time step and then expects that shot to hit in the next time step. The server receives the shoot message slightly delayed. By the time the server receives the shoot message, a message from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has arrived at the server that indicates that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has moved out of the way. In this case, the server just uses the current state as it sees it to make a decision. Thus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gets to live and </a:t>
            </a:r>
            <a:r>
              <a:rPr lang="en-US" baseline="0" dirty="0" err="1" smtClean="0">
                <a:latin typeface="Calibri" charset="0"/>
                <a:ea typeface="ＭＳ Ｐゴシック" charset="0"/>
                <a:cs typeface="ＭＳ Ｐゴシック" charset="0"/>
              </a:rPr>
              <a:t>PlayerA</a:t>
            </a:r>
            <a:r>
              <a:rPr lang="en-US" baseline="0" dirty="0" smtClean="0">
                <a:latin typeface="Calibri" charset="0"/>
                <a:ea typeface="ＭＳ Ｐゴシック" charset="0"/>
                <a:cs typeface="ＭＳ Ｐゴシック" charset="0"/>
              </a:rPr>
              <a:t> gets annoyed because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appears to be fireproof because at their site, the explosion hit but they carried on.</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A31B40-4F42-0347-B2F2-61FBC5F91334}" type="slidenum">
              <a:rPr lang="en-GB" sz="1200">
                <a:latin typeface="Calibri" charset="0"/>
              </a:rPr>
              <a:pPr eaLnBrk="1" hangingPunct="1"/>
              <a:t>21</a:t>
            </a:fld>
            <a:endParaRPr lang="en-GB"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Calibri" charset="0"/>
                <a:ea typeface="ＭＳ Ｐゴシック" charset="0"/>
                <a:cs typeface="ＭＳ Ｐゴシック" charset="0"/>
              </a:rPr>
              <a:t>This</a:t>
            </a:r>
            <a:r>
              <a:rPr lang="en-US" baseline="0" dirty="0" smtClean="0">
                <a:latin typeface="Calibri" charset="0"/>
                <a:ea typeface="ＭＳ Ｐゴシック" charset="0"/>
                <a:cs typeface="ＭＳ Ｐゴシック" charset="0"/>
              </a:rPr>
              <a:t> figure is almost the reverse of the previous figure. </a:t>
            </a:r>
            <a:r>
              <a:rPr lang="en-US" baseline="0" dirty="0" err="1" smtClean="0">
                <a:latin typeface="Calibri" charset="0"/>
                <a:ea typeface="ＭＳ Ｐゴシック" charset="0"/>
                <a:cs typeface="ＭＳ Ｐゴシック" charset="0"/>
              </a:rPr>
              <a:t>PlayerA</a:t>
            </a:r>
            <a:r>
              <a:rPr lang="en-US" baseline="0" dirty="0" smtClean="0">
                <a:latin typeface="Calibri" charset="0"/>
                <a:ea typeface="ＭＳ Ｐゴシック" charset="0"/>
                <a:cs typeface="ＭＳ Ｐゴシック" charset="0"/>
              </a:rPr>
              <a:t> is a smarter player who knows to fire in advance. Thus at the server, </a:t>
            </a:r>
            <a:r>
              <a:rPr lang="en-US" baseline="0" dirty="0" err="1" smtClean="0">
                <a:latin typeface="Calibri" charset="0"/>
                <a:ea typeface="ＭＳ Ｐゴシック" charset="0"/>
                <a:cs typeface="ＭＳ Ｐゴシック" charset="0"/>
              </a:rPr>
              <a:t>PlayerA’s</a:t>
            </a:r>
            <a:r>
              <a:rPr lang="en-US" baseline="0" dirty="0" smtClean="0">
                <a:latin typeface="Calibri" charset="0"/>
                <a:ea typeface="ＭＳ Ｐゴシック" charset="0"/>
                <a:cs typeface="ＭＳ Ｐゴシック" charset="0"/>
              </a:rPr>
              <a:t> shoot message hits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thinks they are safe because they don’t see the shoot message, in fact the shoot message arrives at the same time as the explosion, but the shoot message indicates that </a:t>
            </a:r>
            <a:r>
              <a:rPr lang="en-US" baseline="0" dirty="0" err="1" smtClean="0">
                <a:latin typeface="Calibri" charset="0"/>
                <a:ea typeface="ＭＳ Ｐゴシック" charset="0"/>
                <a:cs typeface="ＭＳ Ｐゴシック" charset="0"/>
              </a:rPr>
              <a:t>PlayerA</a:t>
            </a:r>
            <a:r>
              <a:rPr lang="en-US" baseline="0" dirty="0" smtClean="0">
                <a:latin typeface="Calibri" charset="0"/>
                <a:ea typeface="ＭＳ Ｐゴシック" charset="0"/>
                <a:cs typeface="ＭＳ Ｐゴシック" charset="0"/>
              </a:rPr>
              <a:t> shot behind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PlayerB</a:t>
            </a:r>
            <a:r>
              <a:rPr lang="en-US" baseline="0" dirty="0" smtClean="0">
                <a:latin typeface="Calibri" charset="0"/>
                <a:ea typeface="ＭＳ Ｐゴシック" charset="0"/>
                <a:cs typeface="ＭＳ Ｐゴシック" charset="0"/>
              </a:rPr>
              <a:t> gets annoyed because to them it appears that </a:t>
            </a:r>
            <a:r>
              <a:rPr lang="en-US" baseline="0" dirty="0" err="1" smtClean="0">
                <a:latin typeface="Calibri" charset="0"/>
                <a:ea typeface="ＭＳ Ｐゴシック" charset="0"/>
                <a:cs typeface="ＭＳ Ｐゴシック" charset="0"/>
              </a:rPr>
              <a:t>PlayerA</a:t>
            </a:r>
            <a:r>
              <a:rPr lang="en-US" baseline="0" dirty="0" smtClean="0">
                <a:latin typeface="Calibri" charset="0"/>
                <a:ea typeface="ＭＳ Ｐゴシック" charset="0"/>
                <a:cs typeface="ＭＳ Ｐゴシック" charset="0"/>
              </a:rPr>
              <a:t> can shoot around or through corners.</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F834F4-4394-5F47-9B81-A1E667E735AB}" type="slidenum">
              <a:rPr lang="en-GB" sz="1200">
                <a:latin typeface="Calibri" charset="0"/>
              </a:rPr>
              <a:pPr eaLnBrk="1" hangingPunct="1"/>
              <a:t>22</a:t>
            </a:fld>
            <a:endParaRPr lang="en-GB"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latency requirements thus depend critically</a:t>
            </a:r>
            <a:r>
              <a:rPr lang="en-GB" baseline="0" dirty="0" smtClean="0"/>
              <a:t> on the task. Shooting a weapon in an FPS has tight deadlines: it should be relayed as soon as it can. Claypool and Claypool add another axis which is how accurately the event needs to be represented. This is related to latency because the temporal variance in an event can lead to a different outcome than was expected. However some events (such as shooting) have a natural “imprecision” so the temporal variation doesn’t matter too much. Thus the fact that you missed with a sniper rifle might be because the shot was inaccurate, or the bullet travelled slowly. A rocket is a slower projectile, but also its damage is less easy to predict, so it doesn’t need to be delivered with such precise timing.</a:t>
            </a:r>
            <a:endParaRPr lang="en-GB" dirty="0"/>
          </a:p>
        </p:txBody>
      </p:sp>
      <p:sp>
        <p:nvSpPr>
          <p:cNvPr id="4" name="Slide Number Placeholder 3"/>
          <p:cNvSpPr>
            <a:spLocks noGrp="1"/>
          </p:cNvSpPr>
          <p:nvPr>
            <p:ph type="sldNum" sz="quarter" idx="10"/>
          </p:nvPr>
        </p:nvSpPr>
        <p:spPr/>
        <p:txBody>
          <a:bodyPr/>
          <a:lstStyle/>
          <a:p>
            <a:pPr>
              <a:defRPr/>
            </a:pPr>
            <a:fld id="{B7BE59E9-147D-0B47-8EB8-CCAF3A9CF097}" type="slidenum">
              <a:rPr lang="en-GB" smtClean="0"/>
              <a:pPr>
                <a:defRPr/>
              </a:pPr>
              <a:t>23</a:t>
            </a:fld>
            <a:endParaRPr lang="en-GB"/>
          </a:p>
        </p:txBody>
      </p:sp>
    </p:spTree>
    <p:extLst>
      <p:ext uri="{BB962C8B-B14F-4D97-AF65-F5344CB8AC3E}">
        <p14:creationId xmlns:p14="http://schemas.microsoft.com/office/powerpoint/2010/main" val="417613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1524000" y="3636963"/>
            <a:ext cx="7772400" cy="1470025"/>
          </a:xfrm>
        </p:spPr>
        <p:txBody>
          <a:bodyPr/>
          <a:lstStyle/>
          <a:p>
            <a:pPr eaLnBrk="1" hangingPunct="1"/>
            <a:r>
              <a:rPr lang="en-GB" sz="3800" b="1" smtClean="0">
                <a:solidFill>
                  <a:srgbClr val="FFFFFF"/>
                </a:solidFill>
                <a:latin typeface="Helvetica" charset="0"/>
                <a:cs typeface="Verdana" charset="0"/>
              </a:rPr>
              <a:t>Click to edit Master title style</a:t>
            </a:r>
            <a:endParaRPr lang="en-US" sz="3800" b="1" dirty="0">
              <a:solidFill>
                <a:srgbClr val="FFFFFF"/>
              </a:solidFill>
              <a:latin typeface="Helvetica" charset="0"/>
              <a:cs typeface="Verdana" charset="0"/>
            </a:endParaRPr>
          </a:p>
        </p:txBody>
      </p:sp>
      <p:sp>
        <p:nvSpPr>
          <p:cNvPr id="14" name="Subtitle 2"/>
          <p:cNvSpPr>
            <a:spLocks noGrp="1"/>
          </p:cNvSpPr>
          <p:nvPr>
            <p:ph type="subTitle" idx="1"/>
          </p:nvPr>
        </p:nvSpPr>
        <p:spPr>
          <a:xfrm>
            <a:off x="2286000" y="5216525"/>
            <a:ext cx="6400800" cy="990600"/>
          </a:xfrm>
        </p:spPr>
        <p:txBody>
          <a:bodyPr/>
          <a:lstStyle/>
          <a:p>
            <a:pPr eaLnBrk="1" hangingPunct="1"/>
            <a:r>
              <a:rPr lang="en-GB" sz="2800" smtClean="0">
                <a:solidFill>
                  <a:srgbClr val="FFFFFF"/>
                </a:solidFill>
                <a:latin typeface="Helvetica" charset="0"/>
                <a:cs typeface="Verdana" charset="0"/>
              </a:rPr>
              <a:t>Click to edit Master subtitle style</a:t>
            </a:r>
            <a:endParaRPr lang="en-US" sz="2800" dirty="0" smtClean="0">
              <a:solidFill>
                <a:srgbClr val="FFFFFF"/>
              </a:solidFill>
              <a:latin typeface="Helvetica" charset="0"/>
              <a:cs typeface="Verdana" charset="0"/>
            </a:endParaRPr>
          </a:p>
        </p:txBody>
      </p:sp>
      <p:sp>
        <p:nvSpPr>
          <p:cNvPr id="4" name="Title 1"/>
          <p:cNvSpPr txBox="1">
            <a:spLocks/>
          </p:cNvSpPr>
          <p:nvPr userDrawn="1"/>
        </p:nvSpPr>
        <p:spPr bwMode="auto">
          <a:xfrm>
            <a:off x="2362200" y="3733800"/>
            <a:ext cx="647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dirty="0" smtClean="0">
                <a:solidFill>
                  <a:schemeClr val="tx2"/>
                </a:solidFill>
                <a:latin typeface="Helvetica"/>
              </a:rPr>
              <a:t>Introduction to Networked Graphics</a:t>
            </a:r>
            <a:br>
              <a:rPr lang="en-US" sz="5400" dirty="0" smtClean="0">
                <a:solidFill>
                  <a:schemeClr val="tx2"/>
                </a:solidFill>
                <a:latin typeface="Helvetica"/>
              </a:rPr>
            </a:br>
            <a:endParaRPr lang="en-US" sz="5400" dirty="0" smtClean="0">
              <a:solidFill>
                <a:schemeClr val="tx2"/>
              </a:solidFill>
              <a:latin typeface="Helvetica"/>
            </a:endParaRPr>
          </a:p>
        </p:txBody>
      </p:sp>
    </p:spTree>
    <p:extLst>
      <p:ext uri="{BB962C8B-B14F-4D97-AF65-F5344CB8AC3E}">
        <p14:creationId xmlns:p14="http://schemas.microsoft.com/office/powerpoint/2010/main" val="23878249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1524000" y="3636963"/>
            <a:ext cx="7772400" cy="1470025"/>
          </a:xfrm>
        </p:spPr>
        <p:txBody>
          <a:bodyPr/>
          <a:lstStyle/>
          <a:p>
            <a:pPr eaLnBrk="1" hangingPunct="1"/>
            <a:r>
              <a:rPr lang="en-US" sz="3800" b="1" dirty="0" smtClean="0">
                <a:solidFill>
                  <a:srgbClr val="FFFFFF"/>
                </a:solidFill>
                <a:latin typeface="Helvetica" charset="0"/>
                <a:cs typeface="Verdana" charset="0"/>
              </a:rPr>
              <a:t>Introduction to Networked Graphics</a:t>
            </a:r>
            <a:endParaRPr lang="en-US" sz="3800" b="1" dirty="0">
              <a:solidFill>
                <a:srgbClr val="FFFFFF"/>
              </a:solidFill>
              <a:latin typeface="Helvetica" charset="0"/>
              <a:cs typeface="Verdana" charset="0"/>
            </a:endParaRPr>
          </a:p>
        </p:txBody>
      </p:sp>
      <p:sp>
        <p:nvSpPr>
          <p:cNvPr id="14" name="Subtitle 2"/>
          <p:cNvSpPr>
            <a:spLocks noGrp="1"/>
          </p:cNvSpPr>
          <p:nvPr>
            <p:ph type="subTitle" idx="1"/>
          </p:nvPr>
        </p:nvSpPr>
        <p:spPr>
          <a:xfrm>
            <a:off x="2286000" y="5216525"/>
            <a:ext cx="6400800" cy="990600"/>
          </a:xfrm>
        </p:spPr>
        <p:txBody>
          <a:bodyPr/>
          <a:lstStyle/>
          <a:p>
            <a:pPr eaLnBrk="1" hangingPunct="1"/>
            <a:r>
              <a:rPr lang="en-US" sz="2800" dirty="0" smtClean="0">
                <a:solidFill>
                  <a:srgbClr val="FFFFFF"/>
                </a:solidFill>
                <a:latin typeface="Helvetica" charset="0"/>
                <a:cs typeface="Verdana" charset="0"/>
              </a:rPr>
              <a:t>Anthony Steed</a:t>
            </a:r>
          </a:p>
        </p:txBody>
      </p:sp>
    </p:spTree>
    <p:extLst>
      <p:ext uri="{BB962C8B-B14F-4D97-AF65-F5344CB8AC3E}">
        <p14:creationId xmlns:p14="http://schemas.microsoft.com/office/powerpoint/2010/main" val="266346775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751440" cy="990600"/>
          </a:xfrm>
        </p:spPr>
        <p:txBody>
          <a:bodyPr/>
          <a:lstStyle>
            <a:lvl1pPr>
              <a:defRPr>
                <a:solidFill>
                  <a:srgbClr val="FFFF00"/>
                </a:solidFill>
              </a:defRPr>
            </a:lvl1pPr>
          </a:lstStyle>
          <a:p>
            <a:r>
              <a:rPr lang="en-GB"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77FDFF81-A34D-9A4E-A7DD-E459287207F6}" type="datetime1">
              <a:rPr lang="en-US" smtClean="0">
                <a:solidFill>
                  <a:prstClr val="black"/>
                </a:solidFill>
              </a:rPr>
              <a:pPr>
                <a:defRPr/>
              </a:pPr>
              <a:t>14/12/2011</a:t>
            </a:fld>
            <a:endParaRPr lang="en-GB" dirty="0">
              <a:solidFill>
                <a:prstClr val="black"/>
              </a:solidFill>
            </a:endParaRPr>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latin typeface="Helvetica"/>
              </a:defRPr>
            </a:lvl1pPr>
          </a:lstStyle>
          <a:p>
            <a:pPr>
              <a:defRPr/>
            </a:pPr>
            <a:endParaRPr lang="en-GB" dirty="0">
              <a:solidFill>
                <a:prstClr val="black"/>
              </a:solidFill>
            </a:endParaRPr>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latin typeface="Helvetica"/>
              </a:defRPr>
            </a:lvl1pPr>
          </a:lstStyle>
          <a:p>
            <a:pPr>
              <a:defRPr/>
            </a:pPr>
            <a:fld id="{E85CCA0E-09E7-E443-8ACA-A982BCE22C68}" type="slidenum">
              <a:rPr lang="en-GB" smtClean="0">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98292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dirty="0" smtClean="0"/>
              <a:t>Click to edit Master text styles</a:t>
            </a:r>
          </a:p>
        </p:txBody>
      </p:sp>
      <p:sp>
        <p:nvSpPr>
          <p:cNvPr id="2" name="Title 1"/>
          <p:cNvSpPr>
            <a:spLocks noGrp="1"/>
          </p:cNvSpPr>
          <p:nvPr>
            <p:ph type="title"/>
          </p:nvPr>
        </p:nvSpPr>
        <p:spPr>
          <a:xfrm>
            <a:off x="1371600" y="1600200"/>
            <a:ext cx="7620000" cy="990600"/>
          </a:xfrm>
        </p:spPr>
        <p:txBody>
          <a:bodyPr>
            <a:normAutofit/>
          </a:bodyPr>
          <a:lstStyle>
            <a:lvl1pPr algn="l">
              <a:buNone/>
              <a:defRPr sz="3200" b="0" cap="all">
                <a:solidFill>
                  <a:srgbClr val="FFFFFF"/>
                </a:solidFill>
              </a:defRPr>
            </a:lvl1pPr>
          </a:lstStyle>
          <a:p>
            <a:r>
              <a:rPr lang="en-GB" dirty="0" smtClean="0"/>
              <a:t>Click to edit Master title style</a:t>
            </a:r>
            <a:endParaRPr lang="en-US" dirty="0"/>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6FCA0BFC-1A67-E64E-BEA6-C2708A266282}" type="datetime1">
              <a:rPr lang="en-US" smtClean="0">
                <a:solidFill>
                  <a:prstClr val="black"/>
                </a:solidFill>
              </a:rPr>
              <a:pPr>
                <a:defRPr/>
              </a:pPr>
              <a:t>14/12/2011</a:t>
            </a:fld>
            <a:endParaRPr lang="en-GB" dirty="0">
              <a:solidFill>
                <a:prstClr val="black"/>
              </a:solidFill>
            </a:endParaRPr>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a:latin typeface="Helvetica"/>
              </a:defRPr>
            </a:lvl1pPr>
          </a:lstStyle>
          <a:p>
            <a:pPr>
              <a:defRPr/>
            </a:pPr>
            <a:endParaRPr lang="en-GB" dirty="0">
              <a:solidFill>
                <a:prstClr val="black"/>
              </a:solidFill>
            </a:endParaRPr>
          </a:p>
        </p:txBody>
      </p:sp>
    </p:spTree>
    <p:extLst>
      <p:ext uri="{BB962C8B-B14F-4D97-AF65-F5344CB8AC3E}">
        <p14:creationId xmlns:p14="http://schemas.microsoft.com/office/powerpoint/2010/main" val="11552778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GB" dirty="0"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6E0DACAF-DC96-964A-8872-C1A24943528E}" type="datetime1">
              <a:rPr lang="en-US" smtClean="0">
                <a:solidFill>
                  <a:prstClr val="black"/>
                </a:solidFill>
              </a:rPr>
              <a:pPr>
                <a:defRPr/>
              </a:pPr>
              <a:t>14/12/2011</a:t>
            </a:fld>
            <a:endParaRPr lang="en-GB" dirty="0">
              <a:solidFill>
                <a:prstClr val="black"/>
              </a:solidFill>
            </a:endParaRPr>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latin typeface="Helvetica"/>
              </a:defRPr>
            </a:lvl1pPr>
          </a:lstStyle>
          <a:p>
            <a:pPr>
              <a:defRPr/>
            </a:pPr>
            <a:endParaRPr lang="en-GB" dirty="0">
              <a:solidFill>
                <a:prstClr val="black"/>
              </a:solidFill>
            </a:endParaRPr>
          </a:p>
        </p:txBody>
      </p:sp>
    </p:spTree>
    <p:extLst>
      <p:ext uri="{BB962C8B-B14F-4D97-AF65-F5344CB8AC3E}">
        <p14:creationId xmlns:p14="http://schemas.microsoft.com/office/powerpoint/2010/main" val="1670501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4470648" cy="869950"/>
          </a:xfrm>
        </p:spPr>
        <p:txBody>
          <a:bodyPr/>
          <a:lstStyle>
            <a:lvl1pPr>
              <a:defRPr/>
            </a:lvl1pPr>
          </a:lstStyle>
          <a:p>
            <a:r>
              <a:rPr lang="en-GB" smtClean="0"/>
              <a:t>Click to edit Master title style</a:t>
            </a:r>
            <a:endParaRPr lang="en-US"/>
          </a:p>
        </p:txBody>
      </p:sp>
      <p:sp>
        <p:nvSpPr>
          <p:cNvPr id="11" name="Content Placeholder 10"/>
          <p:cNvSpPr>
            <a:spLocks noGrp="1"/>
          </p:cNvSpPr>
          <p:nvPr>
            <p:ph sz="quarter" idx="2"/>
          </p:nvPr>
        </p:nvSpPr>
        <p:spPr>
          <a:xfrm>
            <a:off x="609600" y="1700808"/>
            <a:ext cx="3886200" cy="431899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Content Placeholder 12"/>
          <p:cNvSpPr>
            <a:spLocks noGrp="1"/>
          </p:cNvSpPr>
          <p:nvPr>
            <p:ph sz="quarter" idx="4"/>
          </p:nvPr>
        </p:nvSpPr>
        <p:spPr>
          <a:xfrm>
            <a:off x="4800600" y="1700808"/>
            <a:ext cx="3886200" cy="4318992"/>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9"/>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2BB90095-5100-2543-985A-4F9C9622977F}" type="datetime1">
              <a:rPr lang="en-US" smtClean="0">
                <a:solidFill>
                  <a:prstClr val="black"/>
                </a:solidFill>
              </a:rPr>
              <a:pPr>
                <a:defRPr/>
              </a:pPr>
              <a:t>14/12/2011</a:t>
            </a:fld>
            <a:endParaRPr lang="en-GB" dirty="0">
              <a:solidFill>
                <a:prstClr val="black"/>
              </a:solidFill>
            </a:endParaRPr>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a:latin typeface="Helvetica"/>
              </a:defRPr>
            </a:lvl1pPr>
          </a:lstStyle>
          <a:p>
            <a:pPr>
              <a:defRPr/>
            </a:pPr>
            <a:endParaRPr lang="en-GB" dirty="0">
              <a:solidFill>
                <a:prstClr val="black"/>
              </a:solidFill>
            </a:endParaRPr>
          </a:p>
        </p:txBody>
      </p:sp>
    </p:spTree>
    <p:extLst>
      <p:ext uri="{BB962C8B-B14F-4D97-AF65-F5344CB8AC3E}">
        <p14:creationId xmlns:p14="http://schemas.microsoft.com/office/powerpoint/2010/main" val="158767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FE677857-AD8C-744F-8F73-B5856DD76853}" type="datetime1">
              <a:rPr lang="en-US" smtClean="0">
                <a:solidFill>
                  <a:prstClr val="black"/>
                </a:solidFill>
              </a:rPr>
              <a:pPr>
                <a:defRPr/>
              </a:pPr>
              <a:t>14/12/2011</a:t>
            </a:fld>
            <a:endParaRPr lang="en-GB" dirty="0">
              <a:solidFill>
                <a:prstClr val="black"/>
              </a:solidFill>
            </a:endParaRPr>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latin typeface="Helvetica"/>
              </a:defRPr>
            </a:lvl1pPr>
          </a:lstStyle>
          <a:p>
            <a:pPr>
              <a:defRPr/>
            </a:pPr>
            <a:endParaRPr lang="en-GB" dirty="0">
              <a:solidFill>
                <a:prstClr val="black"/>
              </a:solidFill>
            </a:endParaRPr>
          </a:p>
        </p:txBody>
      </p:sp>
    </p:spTree>
    <p:extLst>
      <p:ext uri="{BB962C8B-B14F-4D97-AF65-F5344CB8AC3E}">
        <p14:creationId xmlns:p14="http://schemas.microsoft.com/office/powerpoint/2010/main" val="3151342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C5F21418-1525-A347-A6B9-E0EF9BB05C15}" type="datetime1">
              <a:rPr lang="en-US" smtClean="0">
                <a:solidFill>
                  <a:prstClr val="black"/>
                </a:solidFill>
              </a:rPr>
              <a:pPr>
                <a:defRPr/>
              </a:pPr>
              <a:t>14/12/2011</a:t>
            </a:fld>
            <a:endParaRPr lang="en-GB" dirty="0">
              <a:solidFill>
                <a:prstClr val="black"/>
              </a:solidFill>
            </a:endParaRPr>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latin typeface="Helvetica"/>
              </a:defRPr>
            </a:lvl1pPr>
          </a:lstStyle>
          <a:p>
            <a:pPr>
              <a:defRPr/>
            </a:pPr>
            <a:endParaRPr lang="en-GB" dirty="0">
              <a:solidFill>
                <a:prstClr val="black"/>
              </a:solidFill>
            </a:endParaRPr>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latin typeface="Helvetica"/>
              </a:defRPr>
            </a:lvl1pPr>
          </a:lstStyle>
          <a:p>
            <a:pPr>
              <a:defRPr/>
            </a:pPr>
            <a:fld id="{C039C8BE-DBFB-F149-9874-246A1F58B855}" type="slidenum">
              <a:rPr lang="en-GB" smtClean="0">
                <a:solidFill>
                  <a:srgbClr val="775F55"/>
                </a:solidFill>
              </a:rPr>
              <a:pPr>
                <a:defRPr/>
              </a:pPr>
              <a:t>‹#›</a:t>
            </a:fld>
            <a:endParaRPr lang="en-GB" dirty="0">
              <a:solidFill>
                <a:srgbClr val="775F55"/>
              </a:solidFill>
            </a:endParaRPr>
          </a:p>
        </p:txBody>
      </p:sp>
    </p:spTree>
    <p:extLst>
      <p:ext uri="{BB962C8B-B14F-4D97-AF65-F5344CB8AC3E}">
        <p14:creationId xmlns:p14="http://schemas.microsoft.com/office/powerpoint/2010/main" val="2251416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1524000" y="3636963"/>
            <a:ext cx="7772400" cy="1470025"/>
          </a:xfrm>
        </p:spPr>
        <p:txBody>
          <a:bodyPr/>
          <a:lstStyle/>
          <a:p>
            <a:pPr eaLnBrk="1" hangingPunct="1"/>
            <a:r>
              <a:rPr lang="en-US" sz="3800" b="1" dirty="0" smtClean="0">
                <a:solidFill>
                  <a:srgbClr val="FFFFFF"/>
                </a:solidFill>
                <a:latin typeface="Helvetica" charset="0"/>
                <a:cs typeface="Verdana" charset="0"/>
              </a:rPr>
              <a:t>Introduction to Networked Graphics</a:t>
            </a:r>
            <a:endParaRPr lang="en-US" sz="3800" b="1" dirty="0">
              <a:solidFill>
                <a:srgbClr val="FFFFFF"/>
              </a:solidFill>
              <a:latin typeface="Helvetica" charset="0"/>
              <a:cs typeface="Verdana" charset="0"/>
            </a:endParaRPr>
          </a:p>
        </p:txBody>
      </p:sp>
      <p:sp>
        <p:nvSpPr>
          <p:cNvPr id="14" name="Subtitle 2"/>
          <p:cNvSpPr>
            <a:spLocks noGrp="1"/>
          </p:cNvSpPr>
          <p:nvPr>
            <p:ph type="subTitle" idx="1"/>
          </p:nvPr>
        </p:nvSpPr>
        <p:spPr>
          <a:xfrm>
            <a:off x="2286000" y="5216525"/>
            <a:ext cx="6400800" cy="990600"/>
          </a:xfrm>
        </p:spPr>
        <p:txBody>
          <a:bodyPr/>
          <a:lstStyle/>
          <a:p>
            <a:pPr eaLnBrk="1" hangingPunct="1"/>
            <a:r>
              <a:rPr lang="en-US" sz="2800" dirty="0" smtClean="0">
                <a:solidFill>
                  <a:srgbClr val="FFFFFF"/>
                </a:solidFill>
                <a:latin typeface="Helvetica" charset="0"/>
                <a:cs typeface="Verdana" charset="0"/>
              </a:rPr>
              <a:t>Anthony Steed</a:t>
            </a:r>
          </a:p>
        </p:txBody>
      </p:sp>
    </p:spTree>
    <p:extLst>
      <p:ext uri="{BB962C8B-B14F-4D97-AF65-F5344CB8AC3E}">
        <p14:creationId xmlns:p14="http://schemas.microsoft.com/office/powerpoint/2010/main" val="80337820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4751440" cy="990600"/>
          </a:xfrm>
        </p:spPr>
        <p:txBody>
          <a:bodyPr/>
          <a:lstStyle>
            <a:lvl1pPr>
              <a:defRPr>
                <a:solidFill>
                  <a:srgbClr val="FFFF00"/>
                </a:solidFill>
              </a:defRPr>
            </a:lvl1pPr>
          </a:lstStyle>
          <a:p>
            <a:r>
              <a:rPr lang="en-GB"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13"/>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1A7276E5-5E2E-4747-A215-B357804FE2B0}" type="datetime1">
              <a:rPr lang="en-US" smtClean="0"/>
              <a:pPr>
                <a:defRPr/>
              </a:pPr>
              <a:t>14/12/2011</a:t>
            </a:fld>
            <a:endParaRPr lang="en-GB" dirty="0"/>
          </a:p>
        </p:txBody>
      </p:sp>
      <p:sp>
        <p:nvSpPr>
          <p:cNvPr id="5" name="Footer Placeholder 2"/>
          <p:cNvSpPr>
            <a:spLocks noGrp="1"/>
          </p:cNvSpPr>
          <p:nvPr>
            <p:ph type="ftr" sz="quarter" idx="11"/>
          </p:nvPr>
        </p:nvSpPr>
        <p:spPr>
          <a:xfrm>
            <a:off x="609600" y="6248400"/>
            <a:ext cx="5421313" cy="365125"/>
          </a:xfrm>
          <a:prstGeom prst="rect">
            <a:avLst/>
          </a:prstGeom>
        </p:spPr>
        <p:txBody>
          <a:bodyPr/>
          <a:lstStyle>
            <a:lvl1pPr>
              <a:defRPr>
                <a:latin typeface="Helvetica"/>
              </a:defRPr>
            </a:lvl1pPr>
          </a:lstStyle>
          <a:p>
            <a:pPr>
              <a:defRPr/>
            </a:pPr>
            <a:endParaRPr lang="en-GB" dirty="0"/>
          </a:p>
        </p:txBody>
      </p:sp>
      <p:sp>
        <p:nvSpPr>
          <p:cNvPr id="6" name="Slide Number Placeholder 22"/>
          <p:cNvSpPr>
            <a:spLocks noGrp="1"/>
          </p:cNvSpPr>
          <p:nvPr>
            <p:ph type="sldNum" sz="quarter" idx="12"/>
          </p:nvPr>
        </p:nvSpPr>
        <p:spPr>
          <a:xfrm>
            <a:off x="0" y="1271588"/>
            <a:ext cx="533400" cy="244475"/>
          </a:xfrm>
          <a:prstGeom prst="rect">
            <a:avLst/>
          </a:prstGeom>
        </p:spPr>
        <p:txBody>
          <a:bodyPr/>
          <a:lstStyle>
            <a:lvl1pPr>
              <a:defRPr>
                <a:latin typeface="Helvetica"/>
              </a:defRPr>
            </a:lvl1pPr>
          </a:lstStyle>
          <a:p>
            <a:pPr>
              <a:defRPr/>
            </a:pPr>
            <a:fld id="{218D65DD-D536-774D-A6ED-E07C98463D5E}" type="slidenum">
              <a:rPr lang="en-GB" smtClean="0"/>
              <a:pPr>
                <a:defRPr/>
              </a:pPr>
              <a:t>‹#›</a:t>
            </a:fld>
            <a:endParaRPr lang="en-GB" dirty="0"/>
          </a:p>
        </p:txBody>
      </p:sp>
    </p:spTree>
    <p:extLst>
      <p:ext uri="{BB962C8B-B14F-4D97-AF65-F5344CB8AC3E}">
        <p14:creationId xmlns:p14="http://schemas.microsoft.com/office/powerpoint/2010/main" val="321065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GB" smtClean="0"/>
              <a:t>Click to edit Master text styles</a:t>
            </a:r>
          </a:p>
        </p:txBody>
      </p:sp>
      <p:sp>
        <p:nvSpPr>
          <p:cNvPr id="2" name="Title 1"/>
          <p:cNvSpPr>
            <a:spLocks noGrp="1"/>
          </p:cNvSpPr>
          <p:nvPr>
            <p:ph type="title"/>
          </p:nvPr>
        </p:nvSpPr>
        <p:spPr>
          <a:xfrm>
            <a:off x="1371600" y="1600200"/>
            <a:ext cx="7620000" cy="990600"/>
          </a:xfrm>
        </p:spPr>
        <p:txBody>
          <a:bodyPr>
            <a:normAutofit/>
          </a:bodyPr>
          <a:lstStyle>
            <a:lvl1pPr algn="l">
              <a:buNone/>
              <a:defRPr sz="3200" b="0" cap="all">
                <a:solidFill>
                  <a:srgbClr val="FFFFFF"/>
                </a:solidFill>
              </a:defRPr>
            </a:lvl1pPr>
          </a:lstStyle>
          <a:p>
            <a:r>
              <a:rPr lang="en-GB" smtClean="0"/>
              <a:t>Click to edit Master title style</a:t>
            </a:r>
            <a:endParaRPr lang="en-US" dirty="0"/>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69FABC0A-D6C7-C145-BCBF-C695A17EB41F}" type="datetime1">
              <a:rPr lang="en-US" smtClean="0"/>
              <a:pPr>
                <a:defRPr/>
              </a:pPr>
              <a:t>14/12/2011</a:t>
            </a:fld>
            <a:endParaRPr lang="en-GB" dirty="0"/>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a:latin typeface="Helvetica"/>
              </a:defRPr>
            </a:lvl1pPr>
          </a:lstStyle>
          <a:p>
            <a:pPr>
              <a:defRPr/>
            </a:pPr>
            <a:endParaRPr lang="en-GB" dirty="0"/>
          </a:p>
        </p:txBody>
      </p:sp>
    </p:spTree>
    <p:extLst>
      <p:ext uri="{BB962C8B-B14F-4D97-AF65-F5344CB8AC3E}">
        <p14:creationId xmlns:p14="http://schemas.microsoft.com/office/powerpoint/2010/main" val="26437339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GB"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55417CF7-40A7-3E48-A9E7-9CB6C7D13F57}" type="datetime1">
              <a:rPr lang="en-US" smtClean="0"/>
              <a:pPr>
                <a:defRPr/>
              </a:pPr>
              <a:t>14/12/2011</a:t>
            </a:fld>
            <a:endParaRPr lang="en-GB" dirty="0"/>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latin typeface="Helvetica"/>
              </a:defRPr>
            </a:lvl1pPr>
          </a:lstStyle>
          <a:p>
            <a:pPr>
              <a:defRPr/>
            </a:pPr>
            <a:endParaRPr lang="en-GB" dirty="0"/>
          </a:p>
        </p:txBody>
      </p:sp>
    </p:spTree>
    <p:extLst>
      <p:ext uri="{BB962C8B-B14F-4D97-AF65-F5344CB8AC3E}">
        <p14:creationId xmlns:p14="http://schemas.microsoft.com/office/powerpoint/2010/main" val="371168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4470648" cy="869950"/>
          </a:xfrm>
        </p:spPr>
        <p:txBody>
          <a:bodyPr/>
          <a:lstStyle>
            <a:lvl1pPr>
              <a:defRPr/>
            </a:lvl1pPr>
          </a:lstStyle>
          <a:p>
            <a:r>
              <a:rPr lang="en-GB" smtClean="0"/>
              <a:t>Click to edit Master title style</a:t>
            </a:r>
            <a:endParaRPr lang="en-US"/>
          </a:p>
        </p:txBody>
      </p:sp>
      <p:sp>
        <p:nvSpPr>
          <p:cNvPr id="11" name="Content Placeholder 10"/>
          <p:cNvSpPr>
            <a:spLocks noGrp="1"/>
          </p:cNvSpPr>
          <p:nvPr>
            <p:ph sz="quarter" idx="2"/>
          </p:nvPr>
        </p:nvSpPr>
        <p:spPr>
          <a:xfrm>
            <a:off x="609600" y="1700808"/>
            <a:ext cx="3886200" cy="431899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3" name="Content Placeholder 12"/>
          <p:cNvSpPr>
            <a:spLocks noGrp="1"/>
          </p:cNvSpPr>
          <p:nvPr>
            <p:ph sz="quarter" idx="4"/>
          </p:nvPr>
        </p:nvSpPr>
        <p:spPr>
          <a:xfrm>
            <a:off x="4800600" y="1700808"/>
            <a:ext cx="3886200" cy="431899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9"/>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169DABB2-FB92-F843-AA9A-0BF20FF5D69D}" type="datetime1">
              <a:rPr lang="en-US" smtClean="0"/>
              <a:pPr>
                <a:defRPr/>
              </a:pPr>
              <a:t>14/12/2011</a:t>
            </a:fld>
            <a:endParaRPr lang="en-GB" dirty="0"/>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a:latin typeface="Helvetica"/>
              </a:defRPr>
            </a:lvl1pPr>
          </a:lstStyle>
          <a:p>
            <a:pPr>
              <a:defRPr/>
            </a:pPr>
            <a:endParaRPr lang="en-GB" dirty="0"/>
          </a:p>
        </p:txBody>
      </p:sp>
    </p:spTree>
    <p:extLst>
      <p:ext uri="{BB962C8B-B14F-4D97-AF65-F5344CB8AC3E}">
        <p14:creationId xmlns:p14="http://schemas.microsoft.com/office/powerpoint/2010/main" val="49522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13"/>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5AF2ACB0-6AEA-A440-BE27-0C72D23794FB}" type="datetime1">
              <a:rPr lang="en-US" smtClean="0"/>
              <a:pPr>
                <a:defRPr/>
              </a:pPr>
              <a:t>14/12/2011</a:t>
            </a:fld>
            <a:endParaRPr lang="en-GB" dirty="0"/>
          </a:p>
        </p:txBody>
      </p:sp>
      <p:sp>
        <p:nvSpPr>
          <p:cNvPr id="4" name="Footer Placeholder 2"/>
          <p:cNvSpPr>
            <a:spLocks noGrp="1"/>
          </p:cNvSpPr>
          <p:nvPr>
            <p:ph type="ftr" sz="quarter" idx="11"/>
          </p:nvPr>
        </p:nvSpPr>
        <p:spPr>
          <a:xfrm>
            <a:off x="609600" y="6248400"/>
            <a:ext cx="5421313" cy="365125"/>
          </a:xfrm>
          <a:prstGeom prst="rect">
            <a:avLst/>
          </a:prstGeom>
        </p:spPr>
        <p:txBody>
          <a:bodyPr/>
          <a:lstStyle>
            <a:lvl1pPr>
              <a:defRPr>
                <a:latin typeface="Helvetica"/>
              </a:defRPr>
            </a:lvl1pPr>
          </a:lstStyle>
          <a:p>
            <a:pPr>
              <a:defRPr/>
            </a:pPr>
            <a:endParaRPr lang="en-GB" dirty="0"/>
          </a:p>
        </p:txBody>
      </p:sp>
    </p:spTree>
    <p:extLst>
      <p:ext uri="{BB962C8B-B14F-4D97-AF65-F5344CB8AC3E}">
        <p14:creationId xmlns:p14="http://schemas.microsoft.com/office/powerpoint/2010/main" val="277590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latin typeface="Helvetica"/>
              </a:defRPr>
            </a:lvl1pPr>
          </a:lstStyle>
          <a:p>
            <a:pPr>
              <a:defRPr/>
            </a:pPr>
            <a:fld id="{4D00B66F-C8DC-4E44-9799-2C479AA65025}" type="datetime1">
              <a:rPr lang="en-US" smtClean="0"/>
              <a:pPr>
                <a:defRPr/>
              </a:pPr>
              <a:t>14/12/2011</a:t>
            </a:fld>
            <a:endParaRPr lang="en-GB" dirty="0"/>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latin typeface="Helvetica"/>
              </a:defRPr>
            </a:lvl1pPr>
          </a:lstStyle>
          <a:p>
            <a:pPr>
              <a:defRPr/>
            </a:pPr>
            <a:endParaRPr lang="en-GB"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latin typeface="Helvetica"/>
              </a:defRPr>
            </a:lvl1pPr>
          </a:lstStyle>
          <a:p>
            <a:pPr>
              <a:defRPr/>
            </a:pPr>
            <a:fld id="{6D64C503-9909-F146-BDE1-7201DAC2BF4C}" type="slidenum">
              <a:rPr lang="en-GB" smtClean="0"/>
              <a:pPr>
                <a:defRPr/>
              </a:pPr>
              <a:t>‹#›</a:t>
            </a:fld>
            <a:endParaRPr lang="en-GB" dirty="0"/>
          </a:p>
        </p:txBody>
      </p:sp>
    </p:spTree>
    <p:extLst>
      <p:ext uri="{BB962C8B-B14F-4D97-AF65-F5344CB8AC3E}">
        <p14:creationId xmlns:p14="http://schemas.microsoft.com/office/powerpoint/2010/main" val="204316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1524000" y="3636963"/>
            <a:ext cx="7772400" cy="1470025"/>
          </a:xfrm>
        </p:spPr>
        <p:txBody>
          <a:bodyPr/>
          <a:lstStyle/>
          <a:p>
            <a:pPr eaLnBrk="1" hangingPunct="1"/>
            <a:r>
              <a:rPr lang="en-GB" sz="3800" b="1" smtClean="0">
                <a:solidFill>
                  <a:srgbClr val="FFFFFF"/>
                </a:solidFill>
                <a:latin typeface="Helvetica" charset="0"/>
                <a:cs typeface="Verdana" charset="0"/>
              </a:rPr>
              <a:t>Click to edit Master title style</a:t>
            </a:r>
            <a:endParaRPr lang="en-US" sz="3800" b="1" dirty="0">
              <a:solidFill>
                <a:srgbClr val="FFFFFF"/>
              </a:solidFill>
              <a:latin typeface="Helvetica" charset="0"/>
              <a:cs typeface="Verdana" charset="0"/>
            </a:endParaRPr>
          </a:p>
        </p:txBody>
      </p:sp>
      <p:sp>
        <p:nvSpPr>
          <p:cNvPr id="14" name="Subtitle 2"/>
          <p:cNvSpPr>
            <a:spLocks noGrp="1"/>
          </p:cNvSpPr>
          <p:nvPr>
            <p:ph type="subTitle" idx="1"/>
          </p:nvPr>
        </p:nvSpPr>
        <p:spPr>
          <a:xfrm>
            <a:off x="2286000" y="5216525"/>
            <a:ext cx="6400800" cy="990600"/>
          </a:xfrm>
        </p:spPr>
        <p:txBody>
          <a:bodyPr/>
          <a:lstStyle/>
          <a:p>
            <a:pPr eaLnBrk="1" hangingPunct="1"/>
            <a:r>
              <a:rPr lang="en-GB" sz="2800" smtClean="0">
                <a:solidFill>
                  <a:srgbClr val="FFFFFF"/>
                </a:solidFill>
                <a:latin typeface="Helvetica" charset="0"/>
                <a:cs typeface="Verdana" charset="0"/>
              </a:rPr>
              <a:t>Click to edit Master subtitle style</a:t>
            </a:r>
            <a:endParaRPr lang="en-US" sz="2800" dirty="0" smtClean="0">
              <a:solidFill>
                <a:srgbClr val="FFFFFF"/>
              </a:solidFill>
              <a:latin typeface="Helvetica" charset="0"/>
              <a:cs typeface="Verdana" charset="0"/>
            </a:endParaRPr>
          </a:p>
        </p:txBody>
      </p:sp>
      <p:sp>
        <p:nvSpPr>
          <p:cNvPr id="4" name="Title 1"/>
          <p:cNvSpPr txBox="1">
            <a:spLocks/>
          </p:cNvSpPr>
          <p:nvPr userDrawn="1"/>
        </p:nvSpPr>
        <p:spPr bwMode="auto">
          <a:xfrm>
            <a:off x="2362200" y="3733800"/>
            <a:ext cx="647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dirty="0" smtClean="0">
                <a:solidFill>
                  <a:schemeClr val="tx2"/>
                </a:solidFill>
                <a:latin typeface="Helvetica"/>
              </a:rPr>
              <a:t>Networked Graphics</a:t>
            </a:r>
            <a:br>
              <a:rPr lang="en-US" sz="5400" dirty="0" smtClean="0">
                <a:solidFill>
                  <a:schemeClr val="tx2"/>
                </a:solidFill>
                <a:latin typeface="Helvetica"/>
              </a:rPr>
            </a:br>
            <a:endParaRPr lang="en-US" sz="5400" dirty="0" smtClean="0">
              <a:solidFill>
                <a:schemeClr val="tx2"/>
              </a:solidFill>
              <a:latin typeface="Helvetica"/>
            </a:endParaRPr>
          </a:p>
        </p:txBody>
      </p:sp>
    </p:spTree>
    <p:extLst>
      <p:ext uri="{BB962C8B-B14F-4D97-AF65-F5344CB8AC3E}">
        <p14:creationId xmlns:p14="http://schemas.microsoft.com/office/powerpoint/2010/main" val="57716529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Helvetica"/>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Helvetica"/>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latin typeface="Helvetica"/>
            </a:endParaRPr>
          </a:p>
        </p:txBody>
      </p:sp>
      <p:sp>
        <p:nvSpPr>
          <p:cNvPr id="7" name="Title 1"/>
          <p:cNvSpPr txBox="1">
            <a:spLocks/>
          </p:cNvSpPr>
          <p:nvPr userDrawn="1"/>
        </p:nvSpPr>
        <p:spPr bwMode="auto">
          <a:xfrm>
            <a:off x="2362200" y="3733800"/>
            <a:ext cx="647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dirty="0" smtClean="0">
                <a:solidFill>
                  <a:schemeClr val="tx2"/>
                </a:solidFill>
                <a:latin typeface="Helvetica"/>
              </a:rPr>
              <a:t>Networked Graphics</a:t>
            </a:r>
            <a:br>
              <a:rPr lang="en-US" sz="5400" dirty="0" smtClean="0">
                <a:solidFill>
                  <a:schemeClr val="tx2"/>
                </a:solidFill>
                <a:latin typeface="Helvetica"/>
              </a:rPr>
            </a:br>
            <a:endParaRPr lang="en-US" sz="5400" dirty="0" smtClean="0">
              <a:solidFill>
                <a:schemeClr val="tx2"/>
              </a:solidFill>
              <a:latin typeface="Helvetica"/>
            </a:endParaRP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GB" smtClean="0"/>
              <a:t>Click to edit Master subtitle style</a:t>
            </a:r>
            <a:endParaRPr lang="en-US"/>
          </a:p>
        </p:txBody>
      </p:sp>
      <p:sp>
        <p:nvSpPr>
          <p:cNvPr id="12" name="Title 1"/>
          <p:cNvSpPr>
            <a:spLocks noGrp="1"/>
          </p:cNvSpPr>
          <p:nvPr>
            <p:ph type="ctrTitle"/>
          </p:nvPr>
        </p:nvSpPr>
        <p:spPr>
          <a:xfrm>
            <a:off x="2362200" y="4800600"/>
            <a:ext cx="6477000" cy="1066800"/>
          </a:xfrm>
        </p:spPr>
        <p:txBody>
          <a:bodyPr>
            <a:normAutofit/>
          </a:bodyPr>
          <a:lstStyle>
            <a:lvl1pPr>
              <a:defRPr sz="2800"/>
            </a:lvl1pPr>
          </a:lstStyle>
          <a:p>
            <a:r>
              <a:rPr lang="en-GB" smtClean="0"/>
              <a:t>Click to edit Master title style</a:t>
            </a:r>
            <a:endParaRPr lang="en-US" dirty="0"/>
          </a:p>
        </p:txBody>
      </p:sp>
      <p:sp>
        <p:nvSpPr>
          <p:cNvPr id="8"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latin typeface="Helvetica"/>
              </a:defRPr>
            </a:lvl1pPr>
          </a:lstStyle>
          <a:p>
            <a:pPr>
              <a:defRPr/>
            </a:pPr>
            <a:fld id="{759AB7EF-BAFD-0642-8D40-0C9FB3334A4D}" type="datetime1">
              <a:rPr lang="en-US" smtClean="0"/>
              <a:pPr>
                <a:defRPr/>
              </a:pPr>
              <a:t>14/12/2011</a:t>
            </a:fld>
            <a:endParaRPr lang="en-GB" dirty="0"/>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a:solidFill>
                  <a:schemeClr val="tx2"/>
                </a:solidFill>
                <a:latin typeface="Helvetica"/>
              </a:defRPr>
            </a:lvl1pPr>
          </a:lstStyle>
          <a:p>
            <a:pPr>
              <a:defRPr/>
            </a:pPr>
            <a:endParaRPr lang="en-GB" dirty="0"/>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latin typeface="Helvetica"/>
              </a:defRPr>
            </a:lvl1pPr>
          </a:lstStyle>
          <a:p>
            <a:pPr>
              <a:defRPr/>
            </a:pPr>
            <a:fld id="{EC29AACD-0C50-5341-9548-A96B92F690C7}" type="slidenum">
              <a:rPr lang="en-GB" smtClean="0"/>
              <a:pPr>
                <a:defRPr/>
              </a:pPr>
              <a:t>‹#›</a:t>
            </a:fld>
            <a:endParaRPr lang="en-GB" dirty="0"/>
          </a:p>
        </p:txBody>
      </p:sp>
    </p:spTree>
    <p:extLst>
      <p:ext uri="{BB962C8B-B14F-4D97-AF65-F5344CB8AC3E}">
        <p14:creationId xmlns:p14="http://schemas.microsoft.com/office/powerpoint/2010/main" val="5956953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theme" Target="../theme/theme2.xml"/><Relationship Id="rId10"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4754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81" r:id="rId9"/>
  </p:sldLayoutIdLst>
  <p:txStyles>
    <p:titleStyle>
      <a:lvl1pPr algn="l" rtl="0" eaLnBrk="1" fontAlgn="base" hangingPunct="1">
        <a:spcBef>
          <a:spcPct val="0"/>
        </a:spcBef>
        <a:spcAft>
          <a:spcPct val="0"/>
        </a:spcAft>
        <a:defRPr sz="3000" b="1" i="0" kern="1200">
          <a:solidFill>
            <a:srgbClr val="FFFF00"/>
          </a:solidFill>
          <a:latin typeface="Helvetica"/>
          <a:ea typeface="ＭＳ Ｐゴシック" pitchFamily="-109" charset="-128"/>
          <a:cs typeface="ＭＳ Ｐゴシック" pitchFamily="-109" charset="-128"/>
        </a:defRPr>
      </a:lvl1pPr>
      <a:lvl2pPr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2pPr>
      <a:lvl3pPr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3pPr>
      <a:lvl4pPr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4pPr>
      <a:lvl5pPr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5pPr>
      <a:lvl6pPr marL="4572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6pPr>
      <a:lvl7pPr marL="9144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7pPr>
      <a:lvl8pPr marL="13716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8pPr>
      <a:lvl9pPr marL="18288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9pPr>
    </p:titleStyle>
    <p:bodyStyle>
      <a:lvl1pPr marL="319088" indent="-319088" algn="l" rtl="0" eaLnBrk="1" fontAlgn="base" hangingPunct="1">
        <a:spcBef>
          <a:spcPts val="700"/>
        </a:spcBef>
        <a:spcAft>
          <a:spcPct val="0"/>
        </a:spcAft>
        <a:buClr>
          <a:schemeClr val="bg1"/>
        </a:buClr>
        <a:buSzPct val="60000"/>
        <a:buFont typeface="Arial"/>
        <a:buChar char="•"/>
        <a:defRPr sz="2400" b="0" i="0" kern="1200">
          <a:solidFill>
            <a:schemeClr val="bg1"/>
          </a:solidFill>
          <a:latin typeface="Helvetica"/>
          <a:ea typeface="ＭＳ Ｐゴシック" pitchFamily="-109" charset="-128"/>
          <a:cs typeface="ＭＳ Ｐゴシック" pitchFamily="-109" charset="-128"/>
        </a:defRPr>
      </a:lvl1pPr>
      <a:lvl2pPr marL="639763" indent="-273050" algn="l" rtl="0" eaLnBrk="1" fontAlgn="base" hangingPunct="1">
        <a:spcBef>
          <a:spcPts val="550"/>
        </a:spcBef>
        <a:spcAft>
          <a:spcPct val="0"/>
        </a:spcAft>
        <a:buClr>
          <a:schemeClr val="bg1"/>
        </a:buClr>
        <a:buSzPct val="70000"/>
        <a:buFont typeface="Arial"/>
        <a:buChar char="•"/>
        <a:defRPr sz="2400" b="0" i="0" kern="1200">
          <a:solidFill>
            <a:schemeClr val="bg1"/>
          </a:solidFill>
          <a:latin typeface="Helvetica"/>
          <a:ea typeface="ＭＳ Ｐゴシック" pitchFamily="-109" charset="-128"/>
          <a:cs typeface="+mn-cs"/>
        </a:defRPr>
      </a:lvl2pPr>
      <a:lvl3pPr marL="914400" indent="-228600" algn="l" rtl="0" eaLnBrk="1" fontAlgn="base" hangingPunct="1">
        <a:spcBef>
          <a:spcPts val="500"/>
        </a:spcBef>
        <a:spcAft>
          <a:spcPct val="0"/>
        </a:spcAft>
        <a:buClr>
          <a:schemeClr val="bg1"/>
        </a:buClr>
        <a:buSzPct val="75000"/>
        <a:buFont typeface="Arial"/>
        <a:buChar char="•"/>
        <a:defRPr sz="2400" b="0" i="0" kern="1200">
          <a:solidFill>
            <a:schemeClr val="bg1"/>
          </a:solidFill>
          <a:latin typeface="Helvetica"/>
          <a:ea typeface="ＭＳ Ｐゴシック" pitchFamily="-109" charset="-128"/>
          <a:cs typeface="+mn-cs"/>
        </a:defRPr>
      </a:lvl3pPr>
      <a:lvl4pPr marL="1371600" indent="-228600" algn="l" rtl="0" eaLnBrk="1" fontAlgn="base" hangingPunct="1">
        <a:spcBef>
          <a:spcPts val="400"/>
        </a:spcBef>
        <a:spcAft>
          <a:spcPct val="0"/>
        </a:spcAft>
        <a:buClr>
          <a:schemeClr val="bg1"/>
        </a:buClr>
        <a:buSzPct val="75000"/>
        <a:buFont typeface="Arial"/>
        <a:buChar char="•"/>
        <a:defRPr sz="2400" b="0" i="0" kern="1200">
          <a:solidFill>
            <a:schemeClr val="bg1"/>
          </a:solidFill>
          <a:latin typeface="Helvetica"/>
          <a:ea typeface="ＭＳ Ｐゴシック" pitchFamily="-109" charset="-128"/>
          <a:cs typeface="+mn-cs"/>
        </a:defRPr>
      </a:lvl4pPr>
      <a:lvl5pPr marL="1828800" indent="-228600" algn="l" rtl="0" eaLnBrk="1" fontAlgn="base" hangingPunct="1">
        <a:spcBef>
          <a:spcPts val="400"/>
        </a:spcBef>
        <a:spcAft>
          <a:spcPct val="0"/>
        </a:spcAft>
        <a:buClr>
          <a:schemeClr val="bg1"/>
        </a:buClr>
        <a:buSzPct val="65000"/>
        <a:buFont typeface="Arial"/>
        <a:buChar char="•"/>
        <a:defRPr sz="2400" b="0" i="0" kern="1200">
          <a:solidFill>
            <a:schemeClr val="bg1"/>
          </a:solidFill>
          <a:latin typeface="Helvetica"/>
          <a:ea typeface="ＭＳ Ｐゴシック" pitchFamily="-109"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4754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endParaRPr lang="en-US" dirty="0"/>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1590890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Lst>
  <p:txStyles>
    <p:titleStyle>
      <a:lvl1pPr algn="l" rtl="0" eaLnBrk="0" fontAlgn="base" hangingPunct="0">
        <a:spcBef>
          <a:spcPct val="0"/>
        </a:spcBef>
        <a:spcAft>
          <a:spcPct val="0"/>
        </a:spcAft>
        <a:defRPr sz="3000" b="1" i="0" kern="1200">
          <a:solidFill>
            <a:srgbClr val="FFFF00"/>
          </a:solidFill>
          <a:latin typeface="Helvetica"/>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5pPr>
      <a:lvl6pPr marL="4572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6pPr>
      <a:lvl7pPr marL="9144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7pPr>
      <a:lvl8pPr marL="13716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8pPr>
      <a:lvl9pPr marL="1828800" algn="l" rtl="0" eaLnBrk="1" fontAlgn="base" hangingPunct="1">
        <a:spcBef>
          <a:spcPct val="0"/>
        </a:spcBef>
        <a:spcAft>
          <a:spcPct val="0"/>
        </a:spcAft>
        <a:defRPr sz="4400">
          <a:solidFill>
            <a:schemeClr val="tx2"/>
          </a:solidFill>
          <a:latin typeface="Tw Cen MT" pitchFamily="-109" charset="-18"/>
          <a:ea typeface="ＭＳ Ｐゴシック" pitchFamily="-109" charset="-128"/>
          <a:cs typeface="ＭＳ Ｐゴシック" pitchFamily="-109" charset="-128"/>
        </a:defRPr>
      </a:lvl9pPr>
    </p:titleStyle>
    <p:bodyStyle>
      <a:lvl1pPr marL="319088" indent="-319088" algn="l" rtl="0" eaLnBrk="0" fontAlgn="base" hangingPunct="0">
        <a:spcBef>
          <a:spcPts val="700"/>
        </a:spcBef>
        <a:spcAft>
          <a:spcPct val="0"/>
        </a:spcAft>
        <a:buClr>
          <a:schemeClr val="bg1"/>
        </a:buClr>
        <a:buSzPct val="60000"/>
        <a:buFont typeface="Arial"/>
        <a:buChar char="•"/>
        <a:defRPr sz="2400" b="1" i="0" kern="1200">
          <a:solidFill>
            <a:schemeClr val="bg1"/>
          </a:solidFill>
          <a:latin typeface="Helvetica"/>
          <a:ea typeface="ＭＳ Ｐゴシック" pitchFamily="-109" charset="-128"/>
          <a:cs typeface="ＭＳ Ｐゴシック" pitchFamily="-109" charset="-128"/>
        </a:defRPr>
      </a:lvl1pPr>
      <a:lvl2pPr marL="639763" indent="-273050" algn="l" rtl="0" eaLnBrk="0" fontAlgn="base" hangingPunct="0">
        <a:spcBef>
          <a:spcPts val="550"/>
        </a:spcBef>
        <a:spcAft>
          <a:spcPct val="0"/>
        </a:spcAft>
        <a:buClr>
          <a:schemeClr val="bg1"/>
        </a:buClr>
        <a:buSzPct val="70000"/>
        <a:buFont typeface="Arial"/>
        <a:buChar char="•"/>
        <a:defRPr sz="2400" b="1" i="0" kern="1200">
          <a:solidFill>
            <a:schemeClr val="bg1"/>
          </a:solidFill>
          <a:latin typeface="Helvetica"/>
          <a:ea typeface="ＭＳ Ｐゴシック" pitchFamily="-109" charset="-128"/>
          <a:cs typeface="+mn-cs"/>
        </a:defRPr>
      </a:lvl2pPr>
      <a:lvl3pPr marL="914400" indent="-228600" algn="l" rtl="0" eaLnBrk="0" fontAlgn="base" hangingPunct="0">
        <a:spcBef>
          <a:spcPts val="500"/>
        </a:spcBef>
        <a:spcAft>
          <a:spcPct val="0"/>
        </a:spcAft>
        <a:buClr>
          <a:schemeClr val="bg1"/>
        </a:buClr>
        <a:buSzPct val="75000"/>
        <a:buFont typeface="Arial"/>
        <a:buChar char="•"/>
        <a:defRPr sz="2400" b="1" i="0" kern="1200">
          <a:solidFill>
            <a:schemeClr val="bg1"/>
          </a:solidFill>
          <a:latin typeface="Helvetica"/>
          <a:ea typeface="ＭＳ Ｐゴシック" pitchFamily="-109" charset="-128"/>
          <a:cs typeface="+mn-cs"/>
        </a:defRPr>
      </a:lvl3pPr>
      <a:lvl4pPr marL="1371600" indent="-228600" algn="l" rtl="0" eaLnBrk="0" fontAlgn="base" hangingPunct="0">
        <a:spcBef>
          <a:spcPts val="400"/>
        </a:spcBef>
        <a:spcAft>
          <a:spcPct val="0"/>
        </a:spcAft>
        <a:buClr>
          <a:schemeClr val="bg1"/>
        </a:buClr>
        <a:buSzPct val="75000"/>
        <a:buFont typeface="Arial"/>
        <a:buChar char="•"/>
        <a:defRPr sz="2400" b="1" i="0" kern="1200">
          <a:solidFill>
            <a:schemeClr val="bg1"/>
          </a:solidFill>
          <a:latin typeface="Helvetica"/>
          <a:ea typeface="ＭＳ Ｐゴシック" pitchFamily="-109" charset="-128"/>
          <a:cs typeface="+mn-cs"/>
        </a:defRPr>
      </a:lvl4pPr>
      <a:lvl5pPr marL="1828800" indent="-228600" algn="l" rtl="0" eaLnBrk="0" fontAlgn="base" hangingPunct="0">
        <a:spcBef>
          <a:spcPts val="400"/>
        </a:spcBef>
        <a:spcAft>
          <a:spcPct val="0"/>
        </a:spcAft>
        <a:buClr>
          <a:schemeClr val="bg1"/>
        </a:buClr>
        <a:buSzPct val="65000"/>
        <a:buFont typeface="Arial"/>
        <a:buChar char="•"/>
        <a:defRPr sz="2400" b="1" i="0" kern="1200">
          <a:solidFill>
            <a:schemeClr val="bg1"/>
          </a:solidFill>
          <a:latin typeface="Helvetica"/>
          <a:ea typeface="ＭＳ Ｐゴシック" pitchFamily="-109"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1524000" y="3636963"/>
            <a:ext cx="7772400" cy="1470025"/>
          </a:xfrm>
        </p:spPr>
        <p:txBody>
          <a:bodyPr/>
          <a:lstStyle/>
          <a:p>
            <a:pPr eaLnBrk="1" hangingPunct="1"/>
            <a:r>
              <a:rPr lang="en-US" sz="3800" b="1" dirty="0" smtClean="0">
                <a:solidFill>
                  <a:srgbClr val="FFFFFF"/>
                </a:solidFill>
                <a:latin typeface="Helvetica" charset="0"/>
                <a:cs typeface="Verdana" charset="0"/>
              </a:rPr>
              <a:t>Introduction to Networked Graphics</a:t>
            </a:r>
            <a:endParaRPr lang="en-US" sz="3800" b="1" dirty="0">
              <a:solidFill>
                <a:srgbClr val="FFFFFF"/>
              </a:solidFill>
              <a:latin typeface="Helvetica" charset="0"/>
              <a:cs typeface="Verdana" charset="0"/>
            </a:endParaRPr>
          </a:p>
        </p:txBody>
      </p:sp>
      <p:sp>
        <p:nvSpPr>
          <p:cNvPr id="2051" name="Subtitle 2"/>
          <p:cNvSpPr>
            <a:spLocks noGrp="1"/>
          </p:cNvSpPr>
          <p:nvPr>
            <p:ph type="subTitle" idx="1"/>
          </p:nvPr>
        </p:nvSpPr>
        <p:spPr>
          <a:xfrm>
            <a:off x="2286000" y="5216525"/>
            <a:ext cx="6400800" cy="990600"/>
          </a:xfrm>
        </p:spPr>
        <p:txBody>
          <a:bodyPr/>
          <a:lstStyle/>
          <a:p>
            <a:pPr eaLnBrk="1" hangingPunct="1"/>
            <a:r>
              <a:rPr lang="en-US" sz="2800" dirty="0" smtClean="0">
                <a:solidFill>
                  <a:srgbClr val="FFFFFF"/>
                </a:solidFill>
                <a:latin typeface="Helvetica" charset="0"/>
                <a:cs typeface="Verdana" charset="0"/>
              </a:rPr>
              <a:t>Part 2 of 5: </a:t>
            </a:r>
            <a:r>
              <a:rPr lang="en-US" sz="2800" dirty="0">
                <a:solidFill>
                  <a:srgbClr val="FFFFFF"/>
                </a:solidFill>
                <a:latin typeface="Helvetica" charset="0"/>
                <a:cs typeface="Verdana" charset="0"/>
              </a:rPr>
              <a:t>Requirements and Constraints </a:t>
            </a:r>
            <a:endParaRPr lang="en-US" sz="2800" dirty="0" smtClean="0">
              <a:solidFill>
                <a:srgbClr val="FFFFFF"/>
              </a:solidFill>
              <a:latin typeface="Helvetica" charset="0"/>
              <a:cs typeface="Verdana" charset="0"/>
            </a:endParaRPr>
          </a:p>
        </p:txBody>
      </p:sp>
    </p:spTree>
    <p:extLst>
      <p:ext uri="{BB962C8B-B14F-4D97-AF65-F5344CB8AC3E}">
        <p14:creationId xmlns:p14="http://schemas.microsoft.com/office/powerpoint/2010/main" val="33438033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1000100" y="1643050"/>
            <a:ext cx="7000924" cy="3929090"/>
          </a:xfrm>
          <a:prstGeom prst="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Helvetica"/>
            </a:endParaRPr>
          </a:p>
        </p:txBody>
      </p:sp>
      <p:sp>
        <p:nvSpPr>
          <p:cNvPr id="3" name="Title 2"/>
          <p:cNvSpPr>
            <a:spLocks noGrp="1"/>
          </p:cNvSpPr>
          <p:nvPr>
            <p:ph type="title"/>
          </p:nvPr>
        </p:nvSpPr>
        <p:spPr/>
        <p:txBody>
          <a:bodyPr>
            <a:normAutofit fontScale="90000"/>
          </a:bodyPr>
          <a:lstStyle/>
          <a:p>
            <a:r>
              <a:rPr lang="en-GB" dirty="0" smtClean="0"/>
              <a:t>Loss : Network Perspective</a:t>
            </a:r>
            <a:endParaRPr lang="en-GB" dirty="0"/>
          </a:p>
        </p:txBody>
      </p:sp>
      <p:sp>
        <p:nvSpPr>
          <p:cNvPr id="79" name="Oval 78"/>
          <p:cNvSpPr/>
          <p:nvPr/>
        </p:nvSpPr>
        <p:spPr>
          <a:xfrm>
            <a:off x="3714744" y="3355776"/>
            <a:ext cx="1500198" cy="789390"/>
          </a:xfrm>
          <a:prstGeom prst="ellipse">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latin typeface="Helvetica"/>
                <a:cs typeface="Helvetica"/>
              </a:rPr>
              <a:t>Handler</a:t>
            </a:r>
            <a:endParaRPr lang="en-GB" sz="1200" b="1" dirty="0">
              <a:latin typeface="Helvetica"/>
              <a:cs typeface="Helvetica"/>
            </a:endParaRPr>
          </a:p>
        </p:txBody>
      </p:sp>
      <p:sp>
        <p:nvSpPr>
          <p:cNvPr id="80" name="Rectangle 79"/>
          <p:cNvSpPr/>
          <p:nvPr/>
        </p:nvSpPr>
        <p:spPr>
          <a:xfrm>
            <a:off x="1160835" y="2071678"/>
            <a:ext cx="2125281" cy="7893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82" name="Rectangle 81"/>
          <p:cNvSpPr/>
          <p:nvPr/>
        </p:nvSpPr>
        <p:spPr>
          <a:xfrm>
            <a:off x="2946785" y="2121684"/>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83" name="Rectangle 82"/>
          <p:cNvSpPr/>
          <p:nvPr/>
        </p:nvSpPr>
        <p:spPr>
          <a:xfrm>
            <a:off x="2603430" y="2121684"/>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84" name="Rectangle 83"/>
          <p:cNvSpPr/>
          <p:nvPr/>
        </p:nvSpPr>
        <p:spPr>
          <a:xfrm>
            <a:off x="2260075" y="2121684"/>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85" name="Rectangle 84"/>
          <p:cNvSpPr/>
          <p:nvPr/>
        </p:nvSpPr>
        <p:spPr>
          <a:xfrm>
            <a:off x="1916720" y="2121684"/>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86" name="Rectangle 85"/>
          <p:cNvSpPr/>
          <p:nvPr/>
        </p:nvSpPr>
        <p:spPr>
          <a:xfrm>
            <a:off x="1142976" y="4639874"/>
            <a:ext cx="2125281" cy="7893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87" name="Rectangle 86"/>
          <p:cNvSpPr/>
          <p:nvPr/>
        </p:nvSpPr>
        <p:spPr>
          <a:xfrm>
            <a:off x="2928926" y="4689880"/>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88" name="Rectangle 87"/>
          <p:cNvSpPr/>
          <p:nvPr/>
        </p:nvSpPr>
        <p:spPr>
          <a:xfrm>
            <a:off x="2571736" y="4689880"/>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92" name="Rectangle 91"/>
          <p:cNvSpPr/>
          <p:nvPr/>
        </p:nvSpPr>
        <p:spPr>
          <a:xfrm flipH="1">
            <a:off x="5715008" y="2071678"/>
            <a:ext cx="2125281" cy="7893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94" name="Rectangle 93"/>
          <p:cNvSpPr/>
          <p:nvPr/>
        </p:nvSpPr>
        <p:spPr>
          <a:xfrm flipH="1">
            <a:off x="6500826" y="2121684"/>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95" name="Rectangle 94"/>
          <p:cNvSpPr/>
          <p:nvPr/>
        </p:nvSpPr>
        <p:spPr>
          <a:xfrm flipH="1">
            <a:off x="6143636" y="2121684"/>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96" name="Rectangle 95"/>
          <p:cNvSpPr/>
          <p:nvPr/>
        </p:nvSpPr>
        <p:spPr>
          <a:xfrm flipH="1">
            <a:off x="5786446" y="2121684"/>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97" name="Rectangle 96"/>
          <p:cNvSpPr/>
          <p:nvPr/>
        </p:nvSpPr>
        <p:spPr>
          <a:xfrm flipH="1">
            <a:off x="5697149" y="4639874"/>
            <a:ext cx="2125281" cy="7893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98" name="Rectangle 97"/>
          <p:cNvSpPr/>
          <p:nvPr/>
        </p:nvSpPr>
        <p:spPr>
          <a:xfrm flipH="1">
            <a:off x="6143636" y="4689880"/>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99" name="Rectangle 98"/>
          <p:cNvSpPr/>
          <p:nvPr/>
        </p:nvSpPr>
        <p:spPr>
          <a:xfrm flipH="1">
            <a:off x="5786446" y="4689880"/>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100" name="Rectangle 99"/>
          <p:cNvSpPr/>
          <p:nvPr/>
        </p:nvSpPr>
        <p:spPr>
          <a:xfrm flipH="1">
            <a:off x="5715008" y="3357562"/>
            <a:ext cx="2125281" cy="78939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103" name="Rectangle 102"/>
          <p:cNvSpPr/>
          <p:nvPr/>
        </p:nvSpPr>
        <p:spPr>
          <a:xfrm flipH="1">
            <a:off x="5786446" y="3407568"/>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cxnSp>
        <p:nvCxnSpPr>
          <p:cNvPr id="106" name="Straight Arrow Connector 105"/>
          <p:cNvCxnSpPr>
            <a:stCxn id="80" idx="3"/>
            <a:endCxn id="79" idx="1"/>
          </p:cNvCxnSpPr>
          <p:nvPr/>
        </p:nvCxnSpPr>
        <p:spPr>
          <a:xfrm>
            <a:off x="3286116" y="2466373"/>
            <a:ext cx="648327" cy="1005006"/>
          </a:xfrm>
          <a:prstGeom prst="bent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5"/>
          <p:cNvCxnSpPr>
            <a:stCxn id="86" idx="3"/>
            <a:endCxn id="79" idx="3"/>
          </p:cNvCxnSpPr>
          <p:nvPr/>
        </p:nvCxnSpPr>
        <p:spPr>
          <a:xfrm flipV="1">
            <a:off x="3268257" y="4029563"/>
            <a:ext cx="666186" cy="1005006"/>
          </a:xfrm>
          <a:prstGeom prst="bentConnector2">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5"/>
          <p:cNvCxnSpPr>
            <a:stCxn id="79" idx="6"/>
            <a:endCxn id="100" idx="3"/>
          </p:cNvCxnSpPr>
          <p:nvPr/>
        </p:nvCxnSpPr>
        <p:spPr>
          <a:xfrm>
            <a:off x="5214942" y="3750471"/>
            <a:ext cx="500066" cy="1786"/>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05"/>
          <p:cNvCxnSpPr>
            <a:stCxn id="79" idx="6"/>
            <a:endCxn id="92" idx="3"/>
          </p:cNvCxnSpPr>
          <p:nvPr/>
        </p:nvCxnSpPr>
        <p:spPr>
          <a:xfrm flipV="1">
            <a:off x="5214942" y="2466373"/>
            <a:ext cx="500066" cy="1284098"/>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05"/>
          <p:cNvCxnSpPr>
            <a:stCxn id="79" idx="6"/>
            <a:endCxn id="97" idx="3"/>
          </p:cNvCxnSpPr>
          <p:nvPr/>
        </p:nvCxnSpPr>
        <p:spPr>
          <a:xfrm>
            <a:off x="5214942" y="3750471"/>
            <a:ext cx="482207" cy="1284098"/>
          </a:xfrm>
          <a:prstGeom prst="bentConnector3">
            <a:avLst>
              <a:gd name="adj1" fmla="val 50000"/>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9" name="Right Arrow 118"/>
          <p:cNvSpPr/>
          <p:nvPr/>
        </p:nvSpPr>
        <p:spPr>
          <a:xfrm>
            <a:off x="571472" y="2285992"/>
            <a:ext cx="500066" cy="357190"/>
          </a:xfrm>
          <a:prstGeom prst="rightArrow">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120" name="Right Arrow 119"/>
          <p:cNvSpPr/>
          <p:nvPr/>
        </p:nvSpPr>
        <p:spPr>
          <a:xfrm>
            <a:off x="571472" y="4857760"/>
            <a:ext cx="500066" cy="357190"/>
          </a:xfrm>
          <a:prstGeom prst="rightArrow">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121" name="Right Arrow 120"/>
          <p:cNvSpPr/>
          <p:nvPr/>
        </p:nvSpPr>
        <p:spPr>
          <a:xfrm>
            <a:off x="7929586" y="2285992"/>
            <a:ext cx="500066" cy="357190"/>
          </a:xfrm>
          <a:prstGeom prst="rightArrow">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122" name="Right Arrow 121"/>
          <p:cNvSpPr/>
          <p:nvPr/>
        </p:nvSpPr>
        <p:spPr>
          <a:xfrm>
            <a:off x="7929586" y="3500438"/>
            <a:ext cx="500066" cy="357190"/>
          </a:xfrm>
          <a:prstGeom prst="rightArrow">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123" name="Right Arrow 122"/>
          <p:cNvSpPr/>
          <p:nvPr/>
        </p:nvSpPr>
        <p:spPr>
          <a:xfrm>
            <a:off x="7929586" y="4857760"/>
            <a:ext cx="500066" cy="357190"/>
          </a:xfrm>
          <a:prstGeom prst="rightArrow">
            <a:avLst/>
          </a:prstGeom>
          <a:solidFill>
            <a:srgbClr val="C0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124" name="Rectangle 123"/>
          <p:cNvSpPr/>
          <p:nvPr/>
        </p:nvSpPr>
        <p:spPr>
          <a:xfrm>
            <a:off x="4214810" y="2285992"/>
            <a:ext cx="928694" cy="785818"/>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latin typeface="Helvetica"/>
                <a:cs typeface="Helvetica"/>
              </a:rPr>
              <a:t>Routing Table</a:t>
            </a:r>
            <a:endParaRPr lang="en-GB" sz="1200" b="1" dirty="0">
              <a:latin typeface="Helvetica"/>
              <a:cs typeface="Helvetica"/>
            </a:endParaRPr>
          </a:p>
        </p:txBody>
      </p:sp>
      <p:cxnSp>
        <p:nvCxnSpPr>
          <p:cNvPr id="126" name="Straight Connector 125"/>
          <p:cNvCxnSpPr>
            <a:stCxn id="79" idx="0"/>
            <a:endCxn id="124" idx="2"/>
          </p:cNvCxnSpPr>
          <p:nvPr/>
        </p:nvCxnSpPr>
        <p:spPr>
          <a:xfrm rot="5400000" flipH="1" flipV="1">
            <a:off x="4430017" y="3106636"/>
            <a:ext cx="283966" cy="214314"/>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643042" y="1714488"/>
            <a:ext cx="1085554" cy="261610"/>
          </a:xfrm>
          <a:prstGeom prst="rect">
            <a:avLst/>
          </a:prstGeom>
          <a:noFill/>
        </p:spPr>
        <p:txBody>
          <a:bodyPr wrap="none" rtlCol="0">
            <a:spAutoFit/>
          </a:bodyPr>
          <a:lstStyle/>
          <a:p>
            <a:r>
              <a:rPr lang="en-GB" sz="1100" b="1" dirty="0" smtClean="0">
                <a:latin typeface="Helvetica"/>
                <a:cs typeface="Helvetica"/>
              </a:rPr>
              <a:t>Input Queues</a:t>
            </a:r>
            <a:endParaRPr lang="en-GB" sz="1100" b="1" dirty="0">
              <a:latin typeface="Helvetica"/>
              <a:cs typeface="Helvetica"/>
            </a:endParaRPr>
          </a:p>
        </p:txBody>
      </p:sp>
      <p:sp>
        <p:nvSpPr>
          <p:cNvPr id="131" name="TextBox 130"/>
          <p:cNvSpPr txBox="1"/>
          <p:nvPr/>
        </p:nvSpPr>
        <p:spPr>
          <a:xfrm>
            <a:off x="6215074" y="1714488"/>
            <a:ext cx="1202573" cy="261610"/>
          </a:xfrm>
          <a:prstGeom prst="rect">
            <a:avLst/>
          </a:prstGeom>
          <a:noFill/>
        </p:spPr>
        <p:txBody>
          <a:bodyPr wrap="none" rtlCol="0">
            <a:spAutoFit/>
          </a:bodyPr>
          <a:lstStyle/>
          <a:p>
            <a:r>
              <a:rPr lang="en-GB" sz="1100" b="1" dirty="0" smtClean="0">
                <a:latin typeface="Helvetica"/>
                <a:cs typeface="Helvetica"/>
              </a:rPr>
              <a:t>Output Queues</a:t>
            </a:r>
            <a:endParaRPr lang="en-GB" sz="1100" b="1" dirty="0">
              <a:latin typeface="Helvetica"/>
              <a:cs typeface="Helvetica"/>
            </a:endParaRPr>
          </a:p>
        </p:txBody>
      </p:sp>
      <p:sp>
        <p:nvSpPr>
          <p:cNvPr id="40" name="Rectangle 39"/>
          <p:cNvSpPr/>
          <p:nvPr/>
        </p:nvSpPr>
        <p:spPr>
          <a:xfrm>
            <a:off x="1573365" y="2134391"/>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41" name="Rectangle 40"/>
          <p:cNvSpPr/>
          <p:nvPr/>
        </p:nvSpPr>
        <p:spPr>
          <a:xfrm>
            <a:off x="1230010" y="2147098"/>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
        <p:nvSpPr>
          <p:cNvPr id="2" name="Oval 1"/>
          <p:cNvSpPr/>
          <p:nvPr/>
        </p:nvSpPr>
        <p:spPr>
          <a:xfrm>
            <a:off x="195538" y="2106285"/>
            <a:ext cx="2068944" cy="900120"/>
          </a:xfrm>
          <a:prstGeom prst="ellipse">
            <a:avLst/>
          </a:prstGeom>
          <a:solidFill>
            <a:schemeClr val="accent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Helvetica"/>
                <a:cs typeface="Helvetica"/>
              </a:rPr>
              <a:t>Loss</a:t>
            </a:r>
            <a:endParaRPr lang="en-GB" sz="2000" b="1" dirty="0">
              <a:solidFill>
                <a:schemeClr val="bg1"/>
              </a:solidFill>
              <a:latin typeface="Helvetica"/>
              <a:cs typeface="Helvetica"/>
            </a:endParaRPr>
          </a:p>
        </p:txBody>
      </p:sp>
      <p:sp>
        <p:nvSpPr>
          <p:cNvPr id="42" name="Rectangle 41"/>
          <p:cNvSpPr/>
          <p:nvPr/>
        </p:nvSpPr>
        <p:spPr>
          <a:xfrm>
            <a:off x="571472" y="2134391"/>
            <a:ext cx="250033" cy="6679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elvetica"/>
            </a:endParaRPr>
          </a:p>
        </p:txBody>
      </p:sp>
    </p:spTree>
    <p:extLst>
      <p:ext uri="{BB962C8B-B14F-4D97-AF65-F5344CB8AC3E}">
        <p14:creationId xmlns:p14="http://schemas.microsoft.com/office/powerpoint/2010/main" val="11830304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Bandwidth and Latency: Wired</a:t>
            </a:r>
            <a:endParaRPr lang="en-US" dirty="0"/>
          </a:p>
        </p:txBody>
      </p:sp>
      <p:sp>
        <p:nvSpPr>
          <p:cNvPr id="6" name="Content Placeholder 5"/>
          <p:cNvSpPr>
            <a:spLocks noGrp="1"/>
          </p:cNvSpPr>
          <p:nvPr>
            <p:ph sz="quarter" idx="1"/>
          </p:nvPr>
        </p:nvSpPr>
        <p:spPr/>
        <p:txBody>
          <a:bodyPr/>
          <a:lstStyle/>
          <a:p>
            <a:r>
              <a:rPr lang="en-US" dirty="0" smtClean="0"/>
              <a:t>Much literature in the area is based on 56kbps modems …</a:t>
            </a:r>
          </a:p>
          <a:p>
            <a:r>
              <a:rPr lang="en-US" dirty="0" smtClean="0"/>
              <a:t>Broadband is now common in homes</a:t>
            </a:r>
          </a:p>
          <a:p>
            <a:pPr lvl="1"/>
            <a:r>
              <a:rPr lang="en-US" dirty="0" smtClean="0"/>
              <a:t>500Kbps – 1Gbps</a:t>
            </a:r>
          </a:p>
          <a:p>
            <a:pPr lvl="1"/>
            <a:r>
              <a:rPr lang="en-US" dirty="0" smtClean="0"/>
              <a:t>Depends on technology (twisted-pair v. optical)</a:t>
            </a:r>
          </a:p>
          <a:p>
            <a:r>
              <a:rPr lang="en-US" dirty="0" smtClean="0"/>
              <a:t>Offices have always been different</a:t>
            </a:r>
          </a:p>
          <a:p>
            <a:pPr lvl="1"/>
            <a:r>
              <a:rPr lang="en-US" dirty="0" smtClean="0"/>
              <a:t>1Gbps Ethernet, switched (not shared) is common</a:t>
            </a:r>
          </a:p>
          <a:p>
            <a:pPr lvl="1"/>
            <a:r>
              <a:rPr lang="en-US" dirty="0" smtClean="0"/>
              <a:t>Outbound varies enormously</a:t>
            </a:r>
          </a:p>
          <a:p>
            <a:pPr lvl="1"/>
            <a:endParaRPr lang="en-US" dirty="0"/>
          </a:p>
          <a:p>
            <a:r>
              <a:rPr lang="en-US" dirty="0" smtClean="0"/>
              <a:t>Latency is good</a:t>
            </a:r>
          </a:p>
        </p:txBody>
      </p:sp>
    </p:spTree>
    <p:extLst>
      <p:ext uri="{BB962C8B-B14F-4D97-AF65-F5344CB8AC3E}">
        <p14:creationId xmlns:p14="http://schemas.microsoft.com/office/powerpoint/2010/main" val="32195731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Bandwidth and Latency: </a:t>
            </a:r>
            <a:r>
              <a:rPr lang="en-US" dirty="0" smtClean="0"/>
              <a:t>Wireless</a:t>
            </a:r>
            <a:endParaRPr lang="en-US" dirty="0"/>
          </a:p>
        </p:txBody>
      </p:sp>
      <p:sp>
        <p:nvSpPr>
          <p:cNvPr id="3" name="Content Placeholder 2"/>
          <p:cNvSpPr>
            <a:spLocks noGrp="1"/>
          </p:cNvSpPr>
          <p:nvPr>
            <p:ph sz="quarter" idx="1"/>
          </p:nvPr>
        </p:nvSpPr>
        <p:spPr/>
        <p:txBody>
          <a:bodyPr/>
          <a:lstStyle/>
          <a:p>
            <a:r>
              <a:rPr lang="en-US" dirty="0" smtClean="0"/>
              <a:t>2G</a:t>
            </a:r>
          </a:p>
          <a:p>
            <a:pPr lvl="1"/>
            <a:r>
              <a:rPr lang="en-US" dirty="0" smtClean="0"/>
              <a:t>Don’t try, run web or </a:t>
            </a:r>
            <a:r>
              <a:rPr lang="en-US" dirty="0" err="1" smtClean="0"/>
              <a:t>sms</a:t>
            </a:r>
            <a:r>
              <a:rPr lang="en-US" dirty="0" smtClean="0"/>
              <a:t>-based applications!</a:t>
            </a:r>
          </a:p>
          <a:p>
            <a:r>
              <a:rPr lang="en-US" dirty="0" smtClean="0"/>
              <a:t>3G </a:t>
            </a:r>
            <a:r>
              <a:rPr lang="en-US" dirty="0"/>
              <a:t>/ </a:t>
            </a:r>
            <a:r>
              <a:rPr lang="en-US" dirty="0" smtClean="0"/>
              <a:t>4G</a:t>
            </a:r>
          </a:p>
          <a:p>
            <a:pPr lvl="1"/>
            <a:r>
              <a:rPr lang="en-US" dirty="0" smtClean="0"/>
              <a:t>3G: ~2.4Mbps</a:t>
            </a:r>
          </a:p>
          <a:p>
            <a:pPr lvl="1"/>
            <a:r>
              <a:rPr lang="en-US" dirty="0" smtClean="0"/>
              <a:t>4G: 100Mbps – 1Gbps</a:t>
            </a:r>
            <a:endParaRPr lang="en-US" dirty="0"/>
          </a:p>
          <a:p>
            <a:r>
              <a:rPr lang="en-US" dirty="0" smtClean="0"/>
              <a:t>802.11a-n</a:t>
            </a:r>
          </a:p>
          <a:p>
            <a:pPr lvl="1"/>
            <a:r>
              <a:rPr lang="en-US" dirty="0" smtClean="0"/>
              <a:t>b: 11 Mbps</a:t>
            </a:r>
          </a:p>
          <a:p>
            <a:pPr lvl="1"/>
            <a:r>
              <a:rPr lang="en-US" dirty="0" smtClean="0"/>
              <a:t>n: 54 Mbps</a:t>
            </a:r>
          </a:p>
          <a:p>
            <a:r>
              <a:rPr lang="en-US" dirty="0" smtClean="0"/>
              <a:t>Be skeptical: its shared bandwidth</a:t>
            </a:r>
          </a:p>
          <a:p>
            <a:r>
              <a:rPr lang="en-US" dirty="0" smtClean="0"/>
              <a:t>Latency is moderate-poor: its shared bandwidth</a:t>
            </a:r>
            <a:endParaRPr lang="en-US" dirty="0"/>
          </a:p>
          <a:p>
            <a:pPr lvl="1"/>
            <a:endParaRPr lang="en-US" dirty="0" smtClean="0"/>
          </a:p>
          <a:p>
            <a:pPr lvl="1"/>
            <a:endParaRPr lang="en-US" dirty="0"/>
          </a:p>
          <a:p>
            <a:endParaRPr lang="en-US" dirty="0"/>
          </a:p>
        </p:txBody>
      </p:sp>
    </p:spTree>
    <p:extLst>
      <p:ext uri="{BB962C8B-B14F-4D97-AF65-F5344CB8AC3E}">
        <p14:creationId xmlns:p14="http://schemas.microsoft.com/office/powerpoint/2010/main" val="15671011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n-US" dirty="0" smtClean="0">
                <a:ea typeface="ＭＳ Ｐゴシック" charset="0"/>
                <a:cs typeface="ＭＳ Ｐゴシック" charset="0"/>
              </a:rPr>
              <a:t>Bandwidth Availability</a:t>
            </a:r>
            <a:endParaRPr lang="en-US" dirty="0">
              <a:ea typeface="ＭＳ Ｐゴシック" charset="0"/>
              <a:cs typeface="ＭＳ Ｐゴシック" charset="0"/>
            </a:endParaRPr>
          </a:p>
        </p:txBody>
      </p:sp>
      <p:sp>
        <p:nvSpPr>
          <p:cNvPr id="3" name="Rectangle 2"/>
          <p:cNvSpPr/>
          <p:nvPr/>
        </p:nvSpPr>
        <p:spPr>
          <a:xfrm>
            <a:off x="395536" y="5554107"/>
            <a:ext cx="8352928" cy="646331"/>
          </a:xfrm>
          <a:prstGeom prst="rect">
            <a:avLst/>
          </a:prstGeom>
        </p:spPr>
        <p:txBody>
          <a:bodyPr wrap="square">
            <a:spAutoFit/>
          </a:bodyPr>
          <a:lstStyle/>
          <a:p>
            <a:r>
              <a:rPr lang="en-US" dirty="0">
                <a:solidFill>
                  <a:schemeClr val="bg1"/>
                </a:solidFill>
                <a:latin typeface="Helvetica"/>
              </a:rPr>
              <a:t>Average connection speed by country, </a:t>
            </a:r>
            <a:r>
              <a:rPr lang="en-US" dirty="0" smtClean="0">
                <a:solidFill>
                  <a:schemeClr val="bg1"/>
                </a:solidFill>
                <a:latin typeface="Helvetica"/>
              </a:rPr>
              <a:t>Q1 2011. </a:t>
            </a:r>
            <a:r>
              <a:rPr lang="en-US" dirty="0">
                <a:solidFill>
                  <a:schemeClr val="bg1"/>
                </a:solidFill>
                <a:latin typeface="Helvetica"/>
              </a:rPr>
              <a:t>Based on </a:t>
            </a:r>
            <a:r>
              <a:rPr lang="en-US" dirty="0" smtClean="0">
                <a:solidFill>
                  <a:schemeClr val="bg1"/>
                </a:solidFill>
                <a:latin typeface="Helvetica"/>
              </a:rPr>
              <a:t>Akamai</a:t>
            </a:r>
            <a:r>
              <a:rPr lang="en-US" dirty="0">
                <a:solidFill>
                  <a:schemeClr val="bg1"/>
                </a:solidFill>
                <a:latin typeface="Helvetica"/>
              </a:rPr>
              <a:t>, </a:t>
            </a:r>
            <a:r>
              <a:rPr lang="en-US" dirty="0" smtClean="0">
                <a:solidFill>
                  <a:schemeClr val="bg1"/>
                </a:solidFill>
                <a:latin typeface="Helvetica"/>
              </a:rPr>
              <a:t>State of the Internet, 4(2)</a:t>
            </a:r>
            <a:r>
              <a:rPr lang="en-GB" dirty="0" smtClean="0">
                <a:solidFill>
                  <a:schemeClr val="bg1"/>
                </a:solidFill>
                <a:latin typeface="Helvetica"/>
              </a:rPr>
              <a:t> </a:t>
            </a:r>
            <a:endParaRPr lang="en-US" dirty="0">
              <a:solidFill>
                <a:schemeClr val="bg1"/>
              </a:solidFill>
              <a:latin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val="4148236629"/>
              </p:ext>
            </p:extLst>
          </p:nvPr>
        </p:nvGraphicFramePr>
        <p:xfrm>
          <a:off x="899592" y="1052736"/>
          <a:ext cx="7344816" cy="4392486"/>
        </p:xfrm>
        <a:graphic>
          <a:graphicData uri="http://schemas.openxmlformats.org/drawingml/2006/table">
            <a:tbl>
              <a:tblPr firstRow="1" firstCol="1" bandRow="1">
                <a:tableStyleId>{5C22544A-7EE6-4342-B048-85BDC9FD1C3A}</a:tableStyleId>
              </a:tblPr>
              <a:tblGrid>
                <a:gridCol w="2016363"/>
                <a:gridCol w="2090912"/>
                <a:gridCol w="3237541"/>
              </a:tblGrid>
              <a:tr h="313749">
                <a:tc>
                  <a:txBody>
                    <a:bodyPr/>
                    <a:lstStyle/>
                    <a:p>
                      <a:pPr indent="288290" algn="ctr">
                        <a:spcAft>
                          <a:spcPts val="0"/>
                        </a:spcAft>
                      </a:pPr>
                      <a:r>
                        <a:rPr lang="en-US" sz="2000" dirty="0">
                          <a:effectLst/>
                        </a:rPr>
                        <a:t>Rank</a:t>
                      </a:r>
                      <a:endParaRPr lang="en-GB" sz="2000" dirty="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Country</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Mbps Q1, 2011</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Global</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2.1</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1</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South Korea</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14.4</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2</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Hong Kong </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9.2</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3</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Japan</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8.1</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4</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Netherlands</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7.5</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5</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Romania</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dirty="0">
                          <a:effectLst/>
                        </a:rPr>
                        <a:t>6.6</a:t>
                      </a:r>
                      <a:endParaRPr lang="en-GB" sz="2000" dirty="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6</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Czech Rep.</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6.5</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7</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Latvia</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6.3</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8</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Switzerland</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6.2</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9</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Belgium</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6.1</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10</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Ireland</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5.6</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 </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 </a:t>
                      </a:r>
                      <a:endParaRPr lang="en-GB" sz="2000">
                        <a:solidFill>
                          <a:srgbClr val="000000"/>
                        </a:solidFill>
                        <a:effectLst/>
                        <a:latin typeface="Times New Roman"/>
                        <a:ea typeface="Times New Roman"/>
                        <a:cs typeface="Times New Roman"/>
                      </a:endParaRPr>
                    </a:p>
                  </a:txBody>
                  <a:tcPr marL="68580" marR="68580" marT="0" marB="0"/>
                </a:tc>
              </a:tr>
              <a:tr h="313749">
                <a:tc>
                  <a:txBody>
                    <a:bodyPr/>
                    <a:lstStyle/>
                    <a:p>
                      <a:pPr indent="288290" algn="ctr">
                        <a:spcAft>
                          <a:spcPts val="0"/>
                        </a:spcAft>
                      </a:pPr>
                      <a:r>
                        <a:rPr lang="en-US" sz="2000">
                          <a:effectLst/>
                        </a:rPr>
                        <a:t>14</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a:effectLst/>
                        </a:rPr>
                        <a:t>United States</a:t>
                      </a:r>
                      <a:endParaRPr lang="en-GB" sz="2000">
                        <a:solidFill>
                          <a:srgbClr val="000000"/>
                        </a:solidFill>
                        <a:effectLst/>
                        <a:latin typeface="Times New Roman"/>
                        <a:ea typeface="Times New Roman"/>
                        <a:cs typeface="Times New Roman"/>
                      </a:endParaRPr>
                    </a:p>
                  </a:txBody>
                  <a:tcPr marL="68580" marR="68580" marT="0" marB="0"/>
                </a:tc>
                <a:tc>
                  <a:txBody>
                    <a:bodyPr/>
                    <a:lstStyle/>
                    <a:p>
                      <a:pPr indent="288290" algn="ctr">
                        <a:spcAft>
                          <a:spcPts val="0"/>
                        </a:spcAft>
                      </a:pPr>
                      <a:r>
                        <a:rPr lang="en-US" sz="2000" dirty="0">
                          <a:effectLst/>
                        </a:rPr>
                        <a:t>5.3</a:t>
                      </a:r>
                      <a:endParaRPr lang="en-GB" sz="2000" dirty="0">
                        <a:solidFill>
                          <a:srgbClr val="000000"/>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2230731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3600" dirty="0"/>
              <a:t>Effect of distance on </a:t>
            </a:r>
            <a:r>
              <a:rPr lang="en-US" sz="3600" dirty="0" smtClean="0"/>
              <a:t>throughput</a:t>
            </a:r>
            <a:endParaRPr lang="en-US" sz="3600" dirty="0">
              <a:ea typeface="ＭＳ Ｐゴシック" charset="0"/>
              <a:cs typeface="ＭＳ Ｐゴシック" charset="0"/>
            </a:endParaRPr>
          </a:p>
        </p:txBody>
      </p:sp>
      <p:sp>
        <p:nvSpPr>
          <p:cNvPr id="3" name="Rectangle 2"/>
          <p:cNvSpPr/>
          <p:nvPr/>
        </p:nvSpPr>
        <p:spPr>
          <a:xfrm>
            <a:off x="467544" y="5157192"/>
            <a:ext cx="4572000" cy="369332"/>
          </a:xfrm>
          <a:prstGeom prst="rect">
            <a:avLst/>
          </a:prstGeom>
        </p:spPr>
        <p:txBody>
          <a:bodyPr>
            <a:spAutoFit/>
          </a:bodyPr>
          <a:lstStyle/>
          <a:p>
            <a:r>
              <a:rPr lang="en-US" dirty="0" smtClean="0">
                <a:solidFill>
                  <a:srgbClr val="FFFFFF"/>
                </a:solidFill>
                <a:latin typeface="Helvetica"/>
              </a:rPr>
              <a:t>Based </a:t>
            </a:r>
            <a:r>
              <a:rPr lang="en-US" dirty="0">
                <a:solidFill>
                  <a:srgbClr val="FFFFFF"/>
                </a:solidFill>
                <a:latin typeface="Helvetica"/>
              </a:rPr>
              <a:t>on (Leighton, </a:t>
            </a:r>
            <a:r>
              <a:rPr lang="en-US" dirty="0" smtClean="0">
                <a:solidFill>
                  <a:srgbClr val="FFFFFF"/>
                </a:solidFill>
                <a:latin typeface="Helvetica"/>
              </a:rPr>
              <a:t>2009</a:t>
            </a:r>
            <a:r>
              <a:rPr lang="en-GB" dirty="0" smtClean="0">
                <a:solidFill>
                  <a:srgbClr val="FFFFFF"/>
                </a:solidFill>
                <a:latin typeface="Helvetica"/>
              </a:rPr>
              <a:t>)</a:t>
            </a:r>
            <a:endParaRPr lang="en-US" dirty="0">
              <a:solidFill>
                <a:srgbClr val="FFFFFF"/>
              </a:solidFill>
              <a:latin typeface="Helvetica"/>
            </a:endParaRPr>
          </a:p>
        </p:txBody>
      </p:sp>
      <p:graphicFrame>
        <p:nvGraphicFramePr>
          <p:cNvPr id="4" name="Table 3"/>
          <p:cNvGraphicFramePr>
            <a:graphicFrameLocks noGrp="1"/>
          </p:cNvGraphicFramePr>
          <p:nvPr>
            <p:extLst>
              <p:ext uri="{D42A27DB-BD31-4B8C-83A1-F6EECF244321}">
                <p14:modId xmlns:p14="http://schemas.microsoft.com/office/powerpoint/2010/main" val="2956301422"/>
              </p:ext>
            </p:extLst>
          </p:nvPr>
        </p:nvGraphicFramePr>
        <p:xfrm>
          <a:off x="251520" y="1556792"/>
          <a:ext cx="8640960" cy="3093384"/>
        </p:xfrm>
        <a:graphic>
          <a:graphicData uri="http://schemas.openxmlformats.org/drawingml/2006/table">
            <a:tbl>
              <a:tblPr firstRow="1" firstCol="1" bandRow="1">
                <a:tableStyleId>{5C22544A-7EE6-4342-B048-85BDC9FD1C3A}</a:tableStyleId>
              </a:tblPr>
              <a:tblGrid>
                <a:gridCol w="1728192"/>
                <a:gridCol w="1728192"/>
                <a:gridCol w="1728192"/>
                <a:gridCol w="1728192"/>
                <a:gridCol w="1728192"/>
              </a:tblGrid>
              <a:tr h="590466">
                <a:tc>
                  <a:txBody>
                    <a:bodyPr/>
                    <a:lstStyle/>
                    <a:p>
                      <a:pPr indent="288290" algn="l">
                        <a:spcAft>
                          <a:spcPts val="0"/>
                        </a:spcAft>
                      </a:pPr>
                      <a:r>
                        <a:rPr lang="en-US" sz="1600" dirty="0">
                          <a:effectLst/>
                        </a:rPr>
                        <a:t>Distance from Server to User (miles)</a:t>
                      </a:r>
                      <a:endParaRPr lang="en-GB" sz="1600" dirty="0">
                        <a:solidFill>
                          <a:srgbClr val="000000"/>
                        </a:solidFill>
                        <a:effectLst/>
                        <a:latin typeface="Times New Roman"/>
                        <a:ea typeface="Times New Roman"/>
                        <a:cs typeface="Times New Roman"/>
                      </a:endParaRPr>
                    </a:p>
                  </a:txBody>
                  <a:tcPr marL="68580" marR="68580" marT="0" marB="0"/>
                </a:tc>
                <a:tc>
                  <a:txBody>
                    <a:bodyPr/>
                    <a:lstStyle/>
                    <a:p>
                      <a:pPr indent="288290" algn="l">
                        <a:spcAft>
                          <a:spcPts val="0"/>
                        </a:spcAft>
                      </a:pPr>
                      <a:r>
                        <a:rPr lang="en-US" sz="1600">
                          <a:effectLst/>
                        </a:rPr>
                        <a:t>Network Latency (ms)</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l">
                        <a:spcAft>
                          <a:spcPts val="0"/>
                        </a:spcAft>
                      </a:pPr>
                      <a:r>
                        <a:rPr lang="en-US" sz="1600">
                          <a:effectLst/>
                        </a:rPr>
                        <a:t>Typical Packet Loss (%)</a:t>
                      </a:r>
                      <a:endParaRPr lang="en-GB" sz="1600">
                        <a:solidFill>
                          <a:srgbClr val="000000"/>
                        </a:solidFill>
                        <a:effectLst/>
                        <a:latin typeface="Times New Roman"/>
                        <a:ea typeface="Times New Roman"/>
                        <a:cs typeface="Times New Roman"/>
                      </a:endParaRPr>
                    </a:p>
                  </a:txBody>
                  <a:tcPr marL="68580" marR="68580" marT="0" marB="0"/>
                </a:tc>
                <a:tc>
                  <a:txBody>
                    <a:bodyPr/>
                    <a:lstStyle/>
                    <a:p>
                      <a:pPr marL="0" marR="0" indent="28829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Throughput (Mbps)</a:t>
                      </a:r>
                      <a:endParaRPr lang="en-GB" sz="1600" dirty="0">
                        <a:effectLst/>
                      </a:endParaRPr>
                    </a:p>
                    <a:p>
                      <a:pPr indent="288290" algn="l">
                        <a:spcAft>
                          <a:spcPts val="0"/>
                        </a:spcAft>
                      </a:pPr>
                      <a:r>
                        <a:rPr lang="en-US" sz="1600" dirty="0">
                          <a:effectLst/>
                        </a:rPr>
                        <a:t>:</a:t>
                      </a:r>
                      <a:r>
                        <a:rPr lang="en-US" sz="1600" dirty="0" smtClean="0">
                          <a:effectLst/>
                        </a:rPr>
                        <a:t>Quality</a:t>
                      </a:r>
                      <a:endParaRPr lang="en-GB" sz="1600" dirty="0">
                        <a:solidFill>
                          <a:srgbClr val="000000"/>
                        </a:solidFill>
                        <a:effectLst/>
                        <a:latin typeface="Times New Roman"/>
                        <a:ea typeface="Times New Roman"/>
                        <a:cs typeface="Times New Roman"/>
                      </a:endParaRPr>
                    </a:p>
                  </a:txBody>
                  <a:tcPr marL="68580" marR="68580" marT="0" marB="0"/>
                </a:tc>
                <a:tc>
                  <a:txBody>
                    <a:bodyPr/>
                    <a:lstStyle/>
                    <a:p>
                      <a:pPr indent="9525" algn="l">
                        <a:spcAft>
                          <a:spcPts val="0"/>
                        </a:spcAft>
                      </a:pPr>
                      <a:r>
                        <a:rPr lang="en-US" sz="1600">
                          <a:effectLst/>
                        </a:rPr>
                        <a:t>4GB DVD Download Time</a:t>
                      </a:r>
                      <a:endParaRPr lang="en-GB" sz="1600">
                        <a:solidFill>
                          <a:srgbClr val="000000"/>
                        </a:solidFill>
                        <a:effectLst/>
                        <a:latin typeface="Times New Roman"/>
                        <a:ea typeface="Times New Roman"/>
                        <a:cs typeface="Times New Roman"/>
                      </a:endParaRPr>
                    </a:p>
                  </a:txBody>
                  <a:tcPr marL="68580" marR="68580" marT="0" marB="0"/>
                </a:tc>
              </a:tr>
              <a:tr h="590466">
                <a:tc>
                  <a:txBody>
                    <a:bodyPr/>
                    <a:lstStyle/>
                    <a:p>
                      <a:pPr indent="288290" algn="just">
                        <a:spcAft>
                          <a:spcPts val="0"/>
                        </a:spcAft>
                      </a:pPr>
                      <a:r>
                        <a:rPr lang="en-US" sz="1600">
                          <a:effectLst/>
                        </a:rPr>
                        <a:t>Local:</a:t>
                      </a:r>
                      <a:endParaRPr lang="en-GB" sz="1600">
                        <a:effectLst/>
                      </a:endParaRPr>
                    </a:p>
                    <a:p>
                      <a:pPr indent="288290" algn="just">
                        <a:spcAft>
                          <a:spcPts val="0"/>
                        </a:spcAft>
                      </a:pPr>
                      <a:r>
                        <a:rPr lang="en-US" sz="1600">
                          <a:effectLst/>
                        </a:rPr>
                        <a:t>&lt;100 </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1.6</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0.6</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44:HDTV</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12min</a:t>
                      </a:r>
                      <a:endParaRPr lang="en-GB" sz="1600">
                        <a:solidFill>
                          <a:srgbClr val="000000"/>
                        </a:solidFill>
                        <a:effectLst/>
                        <a:latin typeface="Times New Roman"/>
                        <a:ea typeface="Times New Roman"/>
                        <a:cs typeface="Times New Roman"/>
                      </a:endParaRPr>
                    </a:p>
                  </a:txBody>
                  <a:tcPr marL="68580" marR="68580" marT="0" marB="0"/>
                </a:tc>
              </a:tr>
              <a:tr h="590466">
                <a:tc>
                  <a:txBody>
                    <a:bodyPr/>
                    <a:lstStyle/>
                    <a:p>
                      <a:pPr indent="288290" algn="just">
                        <a:spcAft>
                          <a:spcPts val="0"/>
                        </a:spcAft>
                      </a:pPr>
                      <a:r>
                        <a:rPr lang="en-US" sz="1600">
                          <a:effectLst/>
                        </a:rPr>
                        <a:t>Regional:</a:t>
                      </a:r>
                      <a:endParaRPr lang="en-GB" sz="1600">
                        <a:effectLst/>
                      </a:endParaRPr>
                    </a:p>
                    <a:p>
                      <a:pPr indent="288290" algn="just">
                        <a:spcAft>
                          <a:spcPts val="0"/>
                        </a:spcAft>
                      </a:pPr>
                      <a:r>
                        <a:rPr lang="en-US" sz="1600">
                          <a:effectLst/>
                        </a:rPr>
                        <a:t>500-1,000 </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dirty="0">
                          <a:effectLst/>
                        </a:rPr>
                        <a:t>16</a:t>
                      </a:r>
                      <a:endParaRPr lang="en-GB" sz="1600" dirty="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0.7</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4:Almost DVD</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2.2hrs</a:t>
                      </a:r>
                      <a:endParaRPr lang="en-GB" sz="1600">
                        <a:solidFill>
                          <a:srgbClr val="000000"/>
                        </a:solidFill>
                        <a:effectLst/>
                        <a:latin typeface="Times New Roman"/>
                        <a:ea typeface="Times New Roman"/>
                        <a:cs typeface="Times New Roman"/>
                      </a:endParaRPr>
                    </a:p>
                  </a:txBody>
                  <a:tcPr marL="68580" marR="68580" marT="0" marB="0"/>
                </a:tc>
              </a:tr>
              <a:tr h="590466">
                <a:tc>
                  <a:txBody>
                    <a:bodyPr/>
                    <a:lstStyle/>
                    <a:p>
                      <a:pPr indent="288290" algn="just">
                        <a:spcAft>
                          <a:spcPts val="0"/>
                        </a:spcAft>
                      </a:pPr>
                      <a:r>
                        <a:rPr lang="en-US" sz="1600">
                          <a:effectLst/>
                        </a:rPr>
                        <a:t>Cross-continent</a:t>
                      </a:r>
                      <a:endParaRPr lang="en-GB" sz="1600">
                        <a:effectLst/>
                      </a:endParaRPr>
                    </a:p>
                    <a:p>
                      <a:pPr indent="288290" algn="just">
                        <a:spcAft>
                          <a:spcPts val="0"/>
                        </a:spcAft>
                      </a:pPr>
                      <a:r>
                        <a:rPr lang="en-US" sz="1600">
                          <a:effectLst/>
                        </a:rPr>
                        <a:t>~3,000</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48</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1.0</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1:Almost TV</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8.2hrs</a:t>
                      </a:r>
                      <a:endParaRPr lang="en-GB" sz="1600">
                        <a:solidFill>
                          <a:srgbClr val="000000"/>
                        </a:solidFill>
                        <a:effectLst/>
                        <a:latin typeface="Times New Roman"/>
                        <a:ea typeface="Times New Roman"/>
                        <a:cs typeface="Times New Roman"/>
                      </a:endParaRPr>
                    </a:p>
                  </a:txBody>
                  <a:tcPr marL="68580" marR="68580" marT="0" marB="0"/>
                </a:tc>
              </a:tr>
              <a:tr h="590466">
                <a:tc>
                  <a:txBody>
                    <a:bodyPr/>
                    <a:lstStyle/>
                    <a:p>
                      <a:pPr indent="288290" algn="just">
                        <a:spcAft>
                          <a:spcPts val="0"/>
                        </a:spcAft>
                      </a:pPr>
                      <a:r>
                        <a:rPr lang="en-US" sz="1600">
                          <a:effectLst/>
                        </a:rPr>
                        <a:t>Multi-continent</a:t>
                      </a:r>
                      <a:endParaRPr lang="en-GB" sz="1600">
                        <a:effectLst/>
                      </a:endParaRPr>
                    </a:p>
                    <a:p>
                      <a:pPr indent="288290" algn="just">
                        <a:spcAft>
                          <a:spcPts val="0"/>
                        </a:spcAft>
                      </a:pPr>
                      <a:r>
                        <a:rPr lang="en-US" sz="1600">
                          <a:effectLst/>
                        </a:rPr>
                        <a:t>~6,000</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96</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1.4</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a:effectLst/>
                        </a:rPr>
                        <a:t>0.4:Poor</a:t>
                      </a:r>
                      <a:endParaRPr lang="en-GB" sz="1600">
                        <a:solidFill>
                          <a:srgbClr val="000000"/>
                        </a:solidFill>
                        <a:effectLst/>
                        <a:latin typeface="Times New Roman"/>
                        <a:ea typeface="Times New Roman"/>
                        <a:cs typeface="Times New Roman"/>
                      </a:endParaRPr>
                    </a:p>
                  </a:txBody>
                  <a:tcPr marL="68580" marR="68580" marT="0" marB="0"/>
                </a:tc>
                <a:tc>
                  <a:txBody>
                    <a:bodyPr/>
                    <a:lstStyle/>
                    <a:p>
                      <a:pPr indent="288290" algn="just">
                        <a:spcAft>
                          <a:spcPts val="0"/>
                        </a:spcAft>
                      </a:pPr>
                      <a:r>
                        <a:rPr lang="en-US" sz="1600" dirty="0">
                          <a:effectLst/>
                        </a:rPr>
                        <a:t>20hrs</a:t>
                      </a:r>
                      <a:endParaRPr lang="en-GB" sz="1600" dirty="0">
                        <a:solidFill>
                          <a:srgbClr val="000000"/>
                        </a:solidFill>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2312101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3"/>
          <p:cNvSpPr>
            <a:spLocks noGrp="1"/>
          </p:cNvSpPr>
          <p:nvPr>
            <p:ph type="title"/>
          </p:nvPr>
        </p:nvSpPr>
        <p:spPr>
          <a:xfrm>
            <a:off x="612775" y="228600"/>
            <a:ext cx="4751313" cy="990600"/>
          </a:xfrm>
        </p:spPr>
        <p:txBody>
          <a:bodyPr/>
          <a:lstStyle/>
          <a:p>
            <a:r>
              <a:rPr lang="en-US" dirty="0" smtClean="0">
                <a:ea typeface="ＭＳ Ｐゴシック" charset="0"/>
                <a:cs typeface="ＭＳ Ｐゴシック" charset="0"/>
              </a:rPr>
              <a:t>Why NVEs are unique</a:t>
            </a:r>
            <a:endParaRPr lang="en-US" dirty="0">
              <a:ea typeface="ＭＳ Ｐゴシック" charset="0"/>
              <a:cs typeface="ＭＳ Ｐゴシック" charset="0"/>
            </a:endParaRPr>
          </a:p>
        </p:txBody>
      </p:sp>
      <p:sp>
        <p:nvSpPr>
          <p:cNvPr id="47106" name="Content Placeholder 4"/>
          <p:cNvSpPr>
            <a:spLocks noGrp="1"/>
          </p:cNvSpPr>
          <p:nvPr>
            <p:ph sz="quarter" idx="1"/>
          </p:nvPr>
        </p:nvSpPr>
        <p:spPr>
          <a:xfrm>
            <a:off x="612775" y="1600200"/>
            <a:ext cx="8153400" cy="4495800"/>
          </a:xfrm>
        </p:spPr>
        <p:txBody>
          <a:bodyPr/>
          <a:lstStyle/>
          <a:p>
            <a:r>
              <a:rPr lang="en-US" dirty="0" smtClean="0">
                <a:ea typeface="ＭＳ Ｐゴシック" charset="0"/>
                <a:cs typeface="ＭＳ Ｐゴシック" charset="0"/>
              </a:rPr>
              <a:t>NVEs are not “standard” network applications</a:t>
            </a:r>
          </a:p>
          <a:p>
            <a:r>
              <a:rPr lang="en-US" dirty="0" smtClean="0">
                <a:ea typeface="ＭＳ Ｐゴシック" charset="0"/>
                <a:cs typeface="ＭＳ Ｐゴシック" charset="0"/>
              </a:rPr>
              <a:t>Unlike video/audio streaming, or web browsing, in an NVE or NG client, networking is NOT the main activity: rendering probably is</a:t>
            </a:r>
          </a:p>
          <a:p>
            <a:r>
              <a:rPr lang="en-US" dirty="0" smtClean="0">
                <a:ea typeface="ＭＳ Ｐゴシック" charset="0"/>
                <a:cs typeface="ＭＳ Ｐゴシック" charset="0"/>
              </a:rPr>
              <a:t>Some information changes very quickly and smoothly</a:t>
            </a:r>
          </a:p>
          <a:p>
            <a:pPr lvl="1"/>
            <a:r>
              <a:rPr lang="en-US" dirty="0" smtClean="0">
                <a:ea typeface="ＭＳ Ｐゴシック" charset="0"/>
                <a:cs typeface="ＭＳ Ｐゴシック" charset="0"/>
              </a:rPr>
              <a:t>E.G. player positions</a:t>
            </a:r>
          </a:p>
          <a:p>
            <a:r>
              <a:rPr lang="en-US" dirty="0" smtClean="0">
                <a:ea typeface="ＭＳ Ｐゴシック" charset="0"/>
                <a:cs typeface="ＭＳ Ｐゴシック" charset="0"/>
              </a:rPr>
              <a:t>Can incorporate other web-enabled media</a:t>
            </a:r>
          </a:p>
          <a:p>
            <a:pPr lvl="1"/>
            <a:r>
              <a:rPr lang="en-US" dirty="0" smtClean="0">
                <a:ea typeface="ＭＳ Ｐゴシック" charset="0"/>
                <a:cs typeface="ＭＳ Ｐゴシック" charset="0"/>
              </a:rPr>
              <a:t>Audio/video</a:t>
            </a:r>
          </a:p>
          <a:p>
            <a:r>
              <a:rPr lang="en-US" dirty="0" smtClean="0">
                <a:ea typeface="ＭＳ Ｐゴシック" charset="0"/>
                <a:cs typeface="ＭＳ Ｐゴシック" charset="0"/>
              </a:rPr>
              <a:t>Often require bulk download of assets</a:t>
            </a:r>
          </a:p>
          <a:p>
            <a:r>
              <a:rPr lang="en-US" dirty="0" smtClean="0">
                <a:ea typeface="ＭＳ Ｐゴシック" charset="0"/>
                <a:cs typeface="ＭＳ Ｐゴシック" charset="0"/>
              </a:rPr>
              <a:t>NVEs mix different types of requirement</a:t>
            </a:r>
          </a:p>
        </p:txBody>
      </p:sp>
    </p:spTree>
    <p:extLst>
      <p:ext uri="{BB962C8B-B14F-4D97-AF65-F5344CB8AC3E}">
        <p14:creationId xmlns:p14="http://schemas.microsoft.com/office/powerpoint/2010/main" val="141651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Why NVEs are unique</a:t>
            </a:r>
            <a:endParaRPr lang="en-GB" dirty="0"/>
          </a:p>
        </p:txBody>
      </p:sp>
      <p:sp>
        <p:nvSpPr>
          <p:cNvPr id="3" name="Content Placeholder 2"/>
          <p:cNvSpPr>
            <a:spLocks noGrp="1"/>
          </p:cNvSpPr>
          <p:nvPr>
            <p:ph sz="quarter" idx="1"/>
          </p:nvPr>
        </p:nvSpPr>
        <p:spPr/>
        <p:txBody>
          <a:bodyPr/>
          <a:lstStyle/>
          <a:p>
            <a:r>
              <a:rPr lang="en-GB" dirty="0" smtClean="0"/>
              <a:t>Internet is built to move bulk traffic, but not for end to end speed</a:t>
            </a:r>
          </a:p>
          <a:p>
            <a:r>
              <a:rPr lang="en-GB" dirty="0" smtClean="0"/>
              <a:t>You can’t reserve bandwidth (except in certain situations)</a:t>
            </a:r>
          </a:p>
          <a:p>
            <a:r>
              <a:rPr lang="en-GB" dirty="0" smtClean="0"/>
              <a:t>Latency and bandwidth will vary</a:t>
            </a:r>
          </a:p>
          <a:p>
            <a:r>
              <a:rPr lang="en-GB" dirty="0" smtClean="0"/>
              <a:t>Streaming for audio and video will buffer significantly and loss is not important</a:t>
            </a:r>
          </a:p>
          <a:p>
            <a:r>
              <a:rPr lang="en-GB" dirty="0" smtClean="0"/>
              <a:t>For NVEs loss can be critical, but also buffering is usually not appropriate</a:t>
            </a:r>
          </a:p>
        </p:txBody>
      </p:sp>
    </p:spTree>
    <p:extLst>
      <p:ext uri="{BB962C8B-B14F-4D97-AF65-F5344CB8AC3E}">
        <p14:creationId xmlns:p14="http://schemas.microsoft.com/office/powerpoint/2010/main" val="198076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Consistency : System Perspective</a:t>
            </a:r>
            <a:endParaRPr lang="en-GB" dirty="0"/>
          </a:p>
        </p:txBody>
      </p:sp>
      <p:sp>
        <p:nvSpPr>
          <p:cNvPr id="5" name="Content Placeholder 4"/>
          <p:cNvSpPr>
            <a:spLocks noGrp="1"/>
          </p:cNvSpPr>
          <p:nvPr>
            <p:ph sz="quarter" idx="1"/>
          </p:nvPr>
        </p:nvSpPr>
        <p:spPr/>
        <p:txBody>
          <a:bodyPr>
            <a:normAutofit/>
          </a:bodyPr>
          <a:lstStyle/>
          <a:p>
            <a:pPr>
              <a:lnSpc>
                <a:spcPct val="150000"/>
              </a:lnSpc>
            </a:pPr>
            <a:r>
              <a:rPr lang="en-GB" dirty="0" smtClean="0"/>
              <a:t>C1 : Local changes replicated at each site</a:t>
            </a:r>
          </a:p>
          <a:p>
            <a:pPr>
              <a:lnSpc>
                <a:spcPct val="150000"/>
              </a:lnSpc>
            </a:pPr>
            <a:r>
              <a:rPr lang="en-GB" dirty="0" smtClean="0"/>
              <a:t>C2 : Simulation should not diverge over time</a:t>
            </a:r>
          </a:p>
          <a:p>
            <a:pPr>
              <a:lnSpc>
                <a:spcPct val="150000"/>
              </a:lnSpc>
            </a:pPr>
            <a:r>
              <a:rPr lang="en-GB" dirty="0" smtClean="0"/>
              <a:t>C3 : Casual order of events should be preserved</a:t>
            </a:r>
          </a:p>
          <a:p>
            <a:pPr>
              <a:lnSpc>
                <a:spcPct val="150000"/>
              </a:lnSpc>
            </a:pPr>
            <a:r>
              <a:rPr lang="en-GB" dirty="0" smtClean="0"/>
              <a:t>C4 : Temporal and motion characteristics of events should be preserved</a:t>
            </a:r>
            <a:endParaRPr lang="en-GB" dirty="0"/>
          </a:p>
        </p:txBody>
      </p:sp>
    </p:spTree>
    <p:extLst>
      <p:ext uri="{BB962C8B-B14F-4D97-AF65-F5344CB8AC3E}">
        <p14:creationId xmlns:p14="http://schemas.microsoft.com/office/powerpoint/2010/main" val="41849838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Consistency : User Perspective</a:t>
            </a:r>
            <a:endParaRPr lang="en-GB" dirty="0"/>
          </a:p>
        </p:txBody>
      </p:sp>
      <p:sp>
        <p:nvSpPr>
          <p:cNvPr id="5" name="Content Placeholder 4"/>
          <p:cNvSpPr>
            <a:spLocks noGrp="1"/>
          </p:cNvSpPr>
          <p:nvPr>
            <p:ph sz="quarter" idx="1"/>
          </p:nvPr>
        </p:nvSpPr>
        <p:spPr/>
        <p:txBody>
          <a:bodyPr/>
          <a:lstStyle/>
          <a:p>
            <a:pPr>
              <a:lnSpc>
                <a:spcPct val="150000"/>
              </a:lnSpc>
            </a:pPr>
            <a:r>
              <a:rPr lang="en-GB" dirty="0" smtClean="0"/>
              <a:t>C5 : The joint perception of events should be plausible</a:t>
            </a:r>
          </a:p>
          <a:p>
            <a:pPr>
              <a:lnSpc>
                <a:spcPct val="150000"/>
              </a:lnSpc>
            </a:pPr>
            <a:r>
              <a:rPr lang="en-GB" dirty="0" smtClean="0"/>
              <a:t>C6 : The outcome of the events should be fair</a:t>
            </a:r>
          </a:p>
          <a:p>
            <a:pPr>
              <a:lnSpc>
                <a:spcPct val="150000"/>
              </a:lnSpc>
            </a:pPr>
            <a:r>
              <a:rPr lang="en-GB" dirty="0" smtClean="0"/>
              <a:t>C7 : The system should preserve the users’ intentions</a:t>
            </a:r>
          </a:p>
        </p:txBody>
      </p:sp>
    </p:spTree>
    <p:extLst>
      <p:ext uri="{BB962C8B-B14F-4D97-AF65-F5344CB8AC3E}">
        <p14:creationId xmlns:p14="http://schemas.microsoft.com/office/powerpoint/2010/main" val="39577748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23"/>
          <p:cNvGrpSpPr>
            <a:grpSpLocks/>
          </p:cNvGrpSpPr>
          <p:nvPr/>
        </p:nvGrpSpPr>
        <p:grpSpPr bwMode="auto">
          <a:xfrm>
            <a:off x="755576" y="1196752"/>
            <a:ext cx="7577138" cy="5403850"/>
            <a:chOff x="1657336" y="2180449"/>
            <a:chExt cx="5786478" cy="4126270"/>
          </a:xfrm>
        </p:grpSpPr>
        <p:cxnSp>
          <p:nvCxnSpPr>
            <p:cNvPr id="30" name="Straight Connector 29"/>
            <p:cNvCxnSpPr/>
            <p:nvPr/>
          </p:nvCxnSpPr>
          <p:spPr>
            <a:xfrm rot="5400000">
              <a:off x="2229132" y="4171459"/>
              <a:ext cx="2858327" cy="121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4086430" y="4171459"/>
              <a:ext cx="2858327" cy="1213"/>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389" name="TextBox 34"/>
            <p:cNvSpPr txBox="1">
              <a:spLocks noChangeArrowheads="1"/>
            </p:cNvSpPr>
            <p:nvPr/>
          </p:nvSpPr>
          <p:spPr bwMode="auto">
            <a:xfrm>
              <a:off x="2871782" y="5672158"/>
              <a:ext cx="1571636" cy="35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rgbClr val="FFFFFF"/>
                  </a:solidFill>
                  <a:latin typeface="Calibri" charset="0"/>
                </a:rPr>
                <a:t>Client</a:t>
              </a:r>
              <a:r>
                <a:rPr lang="en-GB" baseline="-25000">
                  <a:solidFill>
                    <a:srgbClr val="FFFFFF"/>
                  </a:solidFill>
                  <a:latin typeface="Calibri" charset="0"/>
                </a:rPr>
                <a:t>A</a:t>
              </a:r>
              <a:endParaRPr lang="en-GB">
                <a:solidFill>
                  <a:srgbClr val="FFFFFF"/>
                </a:solidFill>
                <a:latin typeface="Calibri" charset="0"/>
              </a:endParaRPr>
            </a:p>
          </p:txBody>
        </p:sp>
        <p:sp>
          <p:nvSpPr>
            <p:cNvPr id="16390" name="TextBox 35"/>
            <p:cNvSpPr txBox="1">
              <a:spLocks noChangeArrowheads="1"/>
            </p:cNvSpPr>
            <p:nvPr/>
          </p:nvSpPr>
          <p:spPr bwMode="auto">
            <a:xfrm>
              <a:off x="4586294" y="5672158"/>
              <a:ext cx="2071702" cy="63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rgbClr val="FFFFFF"/>
                  </a:solidFill>
                  <a:latin typeface="Calibri" charset="0"/>
                </a:rPr>
                <a:t>Client</a:t>
              </a:r>
              <a:r>
                <a:rPr lang="en-GB" baseline="-25000">
                  <a:solidFill>
                    <a:srgbClr val="FFFFFF"/>
                  </a:solidFill>
                  <a:latin typeface="Calibri" charset="0"/>
                </a:rPr>
                <a:t>B</a:t>
              </a:r>
            </a:p>
            <a:p>
              <a:pPr algn="ctr" eaLnBrk="1" hangingPunct="1"/>
              <a:endParaRPr lang="en-GB">
                <a:solidFill>
                  <a:srgbClr val="FFFFFF"/>
                </a:solidFill>
                <a:latin typeface="Calibri" charset="0"/>
              </a:endParaRPr>
            </a:p>
          </p:txBody>
        </p:sp>
        <p:cxnSp>
          <p:nvCxnSpPr>
            <p:cNvPr id="53" name="Straight Arrow Connector 52"/>
            <p:cNvCxnSpPr/>
            <p:nvPr/>
          </p:nvCxnSpPr>
          <p:spPr>
            <a:xfrm>
              <a:off x="3657690" y="2885939"/>
              <a:ext cx="1714242" cy="1286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542518" y="2885939"/>
              <a:ext cx="21458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543730" y="3529609"/>
              <a:ext cx="214584"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559491" y="4172066"/>
              <a:ext cx="21458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543730" y="4814522"/>
              <a:ext cx="214584"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559491" y="5458191"/>
              <a:ext cx="21458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401028" y="2885939"/>
              <a:ext cx="214584"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402241" y="3529609"/>
              <a:ext cx="21458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418001" y="4172066"/>
              <a:ext cx="214584"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02241" y="4814522"/>
              <a:ext cx="21458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418001" y="5458191"/>
              <a:ext cx="214584"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3800745" y="2885939"/>
              <a:ext cx="1714242" cy="1286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2800569" y="2528346"/>
              <a:ext cx="714065" cy="429113"/>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400" dirty="0" err="1">
                  <a:solidFill>
                    <a:srgbClr val="FFFFFF"/>
                  </a:solidFill>
                  <a:latin typeface="Helvetica"/>
                  <a:cs typeface="Helvetica"/>
                </a:rPr>
                <a:t>CarA</a:t>
              </a:r>
              <a:r>
                <a:rPr lang="en-GB" sz="1400" dirty="0">
                  <a:solidFill>
                    <a:srgbClr val="FFFFFF"/>
                  </a:solidFill>
                  <a:latin typeface="Helvetica"/>
                  <a:cs typeface="Helvetica"/>
                </a:rPr>
                <a:t> </a:t>
              </a:r>
            </a:p>
            <a:p>
              <a:pPr algn="ctr" fontAlgn="auto">
                <a:spcBef>
                  <a:spcPts val="0"/>
                </a:spcBef>
                <a:spcAft>
                  <a:spcPts val="0"/>
                </a:spcAft>
                <a:defRPr/>
              </a:pPr>
              <a:r>
                <a:rPr lang="en-GB" sz="1400" dirty="0">
                  <a:solidFill>
                    <a:srgbClr val="FFFFFF"/>
                  </a:solidFill>
                  <a:latin typeface="Helvetica"/>
                  <a:cs typeface="Helvetica"/>
                </a:rPr>
                <a:t>A=1, V=0</a:t>
              </a:r>
            </a:p>
          </p:txBody>
        </p:sp>
        <p:sp>
          <p:nvSpPr>
            <p:cNvPr id="112" name="Rectangle 111"/>
            <p:cNvSpPr/>
            <p:nvPr/>
          </p:nvSpPr>
          <p:spPr>
            <a:xfrm>
              <a:off x="5658043" y="2528346"/>
              <a:ext cx="714066" cy="429113"/>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dirty="0" err="1">
                  <a:solidFill>
                    <a:srgbClr val="FFFFFF"/>
                  </a:solidFill>
                  <a:latin typeface="Helvetica"/>
                  <a:ea typeface="ＭＳ Ｐゴシック" charset="0"/>
                  <a:cs typeface="Helvetica"/>
                </a:rPr>
                <a:t>Car</a:t>
              </a:r>
              <a:r>
                <a:rPr lang="en-GB" sz="1400" baseline="-25000" dirty="0" err="1">
                  <a:solidFill>
                    <a:srgbClr val="FFFFFF"/>
                  </a:solidFill>
                  <a:latin typeface="Helvetica"/>
                  <a:ea typeface="ＭＳ Ｐゴシック" charset="0"/>
                  <a:cs typeface="Helvetica"/>
                </a:rPr>
                <a:t>B</a:t>
              </a:r>
              <a:endParaRPr lang="en-GB" sz="1400" baseline="-25000" dirty="0">
                <a:solidFill>
                  <a:srgbClr val="FFFFFF"/>
                </a:solidFill>
                <a:latin typeface="Helvetica"/>
                <a:ea typeface="ＭＳ Ｐゴシック" charset="0"/>
                <a:cs typeface="Helvetica"/>
              </a:endParaRPr>
            </a:p>
            <a:p>
              <a:pPr algn="ctr"/>
              <a:r>
                <a:rPr lang="en-GB" sz="1400" dirty="0">
                  <a:solidFill>
                    <a:srgbClr val="FFFFFF"/>
                  </a:solidFill>
                  <a:latin typeface="Helvetica"/>
                  <a:ea typeface="ＭＳ Ｐゴシック" charset="0"/>
                  <a:cs typeface="Helvetica"/>
                </a:rPr>
                <a:t>A=1, V=0</a:t>
              </a:r>
            </a:p>
          </p:txBody>
        </p:sp>
        <p:sp>
          <p:nvSpPr>
            <p:cNvPr id="113" name="Rectangle 112"/>
            <p:cNvSpPr/>
            <p:nvPr/>
          </p:nvSpPr>
          <p:spPr>
            <a:xfrm>
              <a:off x="2800569" y="3172014"/>
              <a:ext cx="714065" cy="427901"/>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400" dirty="0" err="1">
                  <a:solidFill>
                    <a:srgbClr val="FFFFFF"/>
                  </a:solidFill>
                  <a:latin typeface="Helvetica"/>
                  <a:cs typeface="Helvetica"/>
                </a:rPr>
                <a:t>CarA</a:t>
              </a:r>
              <a:r>
                <a:rPr lang="en-GB" sz="1400" dirty="0">
                  <a:solidFill>
                    <a:srgbClr val="FFFFFF"/>
                  </a:solidFill>
                  <a:latin typeface="Helvetica"/>
                  <a:cs typeface="Helvetica"/>
                </a:rPr>
                <a:t> </a:t>
              </a:r>
            </a:p>
            <a:p>
              <a:pPr algn="ctr" fontAlgn="auto">
                <a:spcBef>
                  <a:spcPts val="0"/>
                </a:spcBef>
                <a:spcAft>
                  <a:spcPts val="0"/>
                </a:spcAft>
                <a:defRPr/>
              </a:pPr>
              <a:r>
                <a:rPr lang="en-GB" sz="1400" dirty="0">
                  <a:solidFill>
                    <a:srgbClr val="FFFFFF"/>
                  </a:solidFill>
                  <a:latin typeface="Helvetica"/>
                  <a:cs typeface="Helvetica"/>
                </a:rPr>
                <a:t>A=1, V=1</a:t>
              </a:r>
            </a:p>
          </p:txBody>
        </p:sp>
        <p:cxnSp>
          <p:nvCxnSpPr>
            <p:cNvPr id="114" name="Straight Arrow Connector 113"/>
            <p:cNvCxnSpPr/>
            <p:nvPr/>
          </p:nvCxnSpPr>
          <p:spPr>
            <a:xfrm>
              <a:off x="3657690" y="3529609"/>
              <a:ext cx="1714242" cy="1284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657690" y="4172066"/>
              <a:ext cx="1714242" cy="128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800569" y="3814471"/>
              <a:ext cx="714065" cy="429113"/>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400" dirty="0" err="1">
                  <a:solidFill>
                    <a:srgbClr val="FFFFFF"/>
                  </a:solidFill>
                  <a:latin typeface="Helvetica"/>
                  <a:cs typeface="Helvetica"/>
                </a:rPr>
                <a:t>CarA</a:t>
              </a:r>
              <a:r>
                <a:rPr lang="en-GB" sz="1400" dirty="0">
                  <a:solidFill>
                    <a:srgbClr val="FFFFFF"/>
                  </a:solidFill>
                  <a:latin typeface="Helvetica"/>
                  <a:cs typeface="Helvetica"/>
                </a:rPr>
                <a:t> </a:t>
              </a:r>
            </a:p>
            <a:p>
              <a:pPr algn="ctr" fontAlgn="auto">
                <a:spcBef>
                  <a:spcPts val="0"/>
                </a:spcBef>
                <a:spcAft>
                  <a:spcPts val="0"/>
                </a:spcAft>
                <a:defRPr/>
              </a:pPr>
              <a:r>
                <a:rPr lang="en-GB" sz="1400" dirty="0">
                  <a:solidFill>
                    <a:srgbClr val="FFFFFF"/>
                  </a:solidFill>
                  <a:latin typeface="Helvetica"/>
                  <a:cs typeface="Helvetica"/>
                </a:rPr>
                <a:t>A=1, V=2</a:t>
              </a:r>
            </a:p>
          </p:txBody>
        </p:sp>
        <p:sp>
          <p:nvSpPr>
            <p:cNvPr id="117" name="Rectangle 116"/>
            <p:cNvSpPr/>
            <p:nvPr/>
          </p:nvSpPr>
          <p:spPr>
            <a:xfrm>
              <a:off x="2800569" y="4458141"/>
              <a:ext cx="714065" cy="427900"/>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400" dirty="0" err="1">
                  <a:solidFill>
                    <a:srgbClr val="FFFFFF"/>
                  </a:solidFill>
                  <a:latin typeface="Helvetica"/>
                  <a:cs typeface="Helvetica"/>
                </a:rPr>
                <a:t>CarA</a:t>
              </a:r>
              <a:r>
                <a:rPr lang="en-GB" sz="1400" dirty="0">
                  <a:solidFill>
                    <a:srgbClr val="FFFFFF"/>
                  </a:solidFill>
                  <a:latin typeface="Helvetica"/>
                  <a:cs typeface="Helvetica"/>
                </a:rPr>
                <a:t> </a:t>
              </a:r>
            </a:p>
            <a:p>
              <a:pPr algn="ctr" fontAlgn="auto">
                <a:spcBef>
                  <a:spcPts val="0"/>
                </a:spcBef>
                <a:spcAft>
                  <a:spcPts val="0"/>
                </a:spcAft>
                <a:defRPr/>
              </a:pPr>
              <a:r>
                <a:rPr lang="en-GB" sz="1400" dirty="0">
                  <a:solidFill>
                    <a:srgbClr val="FFFFFF"/>
                  </a:solidFill>
                  <a:latin typeface="Helvetica"/>
                  <a:cs typeface="Helvetica"/>
                </a:rPr>
                <a:t>A=1, V=3</a:t>
              </a:r>
            </a:p>
          </p:txBody>
        </p:sp>
        <p:sp>
          <p:nvSpPr>
            <p:cNvPr id="118" name="Rectangle 117"/>
            <p:cNvSpPr/>
            <p:nvPr/>
          </p:nvSpPr>
          <p:spPr>
            <a:xfrm>
              <a:off x="5658043" y="3172014"/>
              <a:ext cx="714066" cy="427901"/>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dirty="0" err="1">
                  <a:solidFill>
                    <a:srgbClr val="FFFFFF"/>
                  </a:solidFill>
                  <a:latin typeface="Helvetica"/>
                  <a:ea typeface="ＭＳ Ｐゴシック" charset="0"/>
                  <a:cs typeface="Helvetica"/>
                </a:rPr>
                <a:t>Car</a:t>
              </a:r>
              <a:r>
                <a:rPr lang="en-GB" sz="1400" baseline="-25000" dirty="0" err="1">
                  <a:solidFill>
                    <a:srgbClr val="FFFFFF"/>
                  </a:solidFill>
                  <a:latin typeface="Helvetica"/>
                  <a:ea typeface="ＭＳ Ｐゴシック" charset="0"/>
                  <a:cs typeface="Helvetica"/>
                </a:rPr>
                <a:t>B</a:t>
              </a:r>
              <a:endParaRPr lang="en-GB" sz="1400" baseline="-25000" dirty="0">
                <a:solidFill>
                  <a:srgbClr val="FFFFFF"/>
                </a:solidFill>
                <a:latin typeface="Helvetica"/>
                <a:ea typeface="ＭＳ Ｐゴシック" charset="0"/>
                <a:cs typeface="Helvetica"/>
              </a:endParaRPr>
            </a:p>
            <a:p>
              <a:pPr algn="ctr"/>
              <a:r>
                <a:rPr lang="en-GB" sz="1400" dirty="0">
                  <a:solidFill>
                    <a:srgbClr val="FFFFFF"/>
                  </a:solidFill>
                  <a:latin typeface="Helvetica"/>
                  <a:ea typeface="ＭＳ Ｐゴシック" charset="0"/>
                  <a:cs typeface="Helvetica"/>
                </a:rPr>
                <a:t>A=1, V=1</a:t>
              </a:r>
            </a:p>
          </p:txBody>
        </p:sp>
        <p:sp>
          <p:nvSpPr>
            <p:cNvPr id="119" name="Rectangle 118"/>
            <p:cNvSpPr/>
            <p:nvPr/>
          </p:nvSpPr>
          <p:spPr>
            <a:xfrm>
              <a:off x="5658043" y="3814471"/>
              <a:ext cx="714066" cy="429113"/>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dirty="0" err="1">
                  <a:solidFill>
                    <a:srgbClr val="FFFFFF"/>
                  </a:solidFill>
                  <a:latin typeface="Helvetica"/>
                  <a:ea typeface="ＭＳ Ｐゴシック" charset="0"/>
                  <a:cs typeface="Helvetica"/>
                </a:rPr>
                <a:t>Car</a:t>
              </a:r>
              <a:r>
                <a:rPr lang="en-GB" sz="1400" baseline="-25000" dirty="0" err="1">
                  <a:solidFill>
                    <a:srgbClr val="FFFFFF"/>
                  </a:solidFill>
                  <a:latin typeface="Helvetica"/>
                  <a:ea typeface="ＭＳ Ｐゴシック" charset="0"/>
                  <a:cs typeface="Helvetica"/>
                </a:rPr>
                <a:t>B</a:t>
              </a:r>
              <a:endParaRPr lang="en-GB" sz="1400" baseline="-25000" dirty="0">
                <a:solidFill>
                  <a:srgbClr val="FFFFFF"/>
                </a:solidFill>
                <a:latin typeface="Helvetica"/>
                <a:ea typeface="ＭＳ Ｐゴシック" charset="0"/>
                <a:cs typeface="Helvetica"/>
              </a:endParaRPr>
            </a:p>
            <a:p>
              <a:pPr algn="ctr"/>
              <a:r>
                <a:rPr lang="en-GB" sz="1400" dirty="0">
                  <a:solidFill>
                    <a:srgbClr val="FFFFFF"/>
                  </a:solidFill>
                  <a:latin typeface="Helvetica"/>
                  <a:ea typeface="ＭＳ Ｐゴシック" charset="0"/>
                  <a:cs typeface="Helvetica"/>
                </a:rPr>
                <a:t>A=1, V=2</a:t>
              </a:r>
            </a:p>
          </p:txBody>
        </p:sp>
        <p:sp>
          <p:nvSpPr>
            <p:cNvPr id="120" name="Rectangle 119"/>
            <p:cNvSpPr/>
            <p:nvPr/>
          </p:nvSpPr>
          <p:spPr>
            <a:xfrm>
              <a:off x="5658043" y="4458141"/>
              <a:ext cx="714066" cy="427900"/>
            </a:xfrm>
            <a:prstGeom prst="rect">
              <a:avLst/>
            </a:prstGeom>
            <a:solidFill>
              <a:schemeClr val="bg1">
                <a:lumMod val="6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sz="1400" dirty="0" err="1">
                  <a:solidFill>
                    <a:srgbClr val="FFFFFF"/>
                  </a:solidFill>
                  <a:latin typeface="Helvetica"/>
                  <a:ea typeface="ＭＳ Ｐゴシック" charset="0"/>
                  <a:cs typeface="Helvetica"/>
                </a:rPr>
                <a:t>Car</a:t>
              </a:r>
              <a:r>
                <a:rPr lang="en-GB" sz="1400" baseline="-25000" dirty="0" err="1">
                  <a:solidFill>
                    <a:srgbClr val="FFFFFF"/>
                  </a:solidFill>
                  <a:latin typeface="Helvetica"/>
                  <a:ea typeface="ＭＳ Ｐゴシック" charset="0"/>
                  <a:cs typeface="Helvetica"/>
                </a:rPr>
                <a:t>B</a:t>
              </a:r>
              <a:endParaRPr lang="en-GB" sz="1400" baseline="-25000" dirty="0">
                <a:solidFill>
                  <a:srgbClr val="FFFFFF"/>
                </a:solidFill>
                <a:latin typeface="Helvetica"/>
                <a:ea typeface="ＭＳ Ｐゴシック" charset="0"/>
                <a:cs typeface="Helvetica"/>
              </a:endParaRPr>
            </a:p>
            <a:p>
              <a:pPr algn="ctr"/>
              <a:r>
                <a:rPr lang="en-GB" sz="1400" dirty="0">
                  <a:solidFill>
                    <a:srgbClr val="FFFFFF"/>
                  </a:solidFill>
                  <a:latin typeface="Helvetica"/>
                  <a:ea typeface="ＭＳ Ｐゴシック" charset="0"/>
                  <a:cs typeface="Helvetica"/>
                </a:rPr>
                <a:t>A=1, V=3</a:t>
              </a:r>
            </a:p>
          </p:txBody>
        </p:sp>
        <p:grpSp>
          <p:nvGrpSpPr>
            <p:cNvPr id="16413" name="Group 164"/>
            <p:cNvGrpSpPr>
              <a:grpSpLocks/>
            </p:cNvGrpSpPr>
            <p:nvPr/>
          </p:nvGrpSpPr>
          <p:grpSpPr bwMode="auto">
            <a:xfrm>
              <a:off x="1657336" y="2528886"/>
              <a:ext cx="785818" cy="571504"/>
              <a:chOff x="2071670" y="714356"/>
              <a:chExt cx="785818" cy="571504"/>
            </a:xfrm>
          </p:grpSpPr>
          <p:grpSp>
            <p:nvGrpSpPr>
              <p:cNvPr id="16498" name="Group 41"/>
              <p:cNvGrpSpPr>
                <a:grpSpLocks/>
              </p:cNvGrpSpPr>
              <p:nvPr/>
            </p:nvGrpSpPr>
            <p:grpSpPr bwMode="auto">
              <a:xfrm>
                <a:off x="2178823" y="785794"/>
                <a:ext cx="214322" cy="214314"/>
                <a:chOff x="2178823" y="928670"/>
                <a:chExt cx="214322" cy="214314"/>
              </a:xfrm>
            </p:grpSpPr>
            <p:sp>
              <p:nvSpPr>
                <p:cNvPr id="174" name="Rectangle 173"/>
                <p:cNvSpPr/>
                <p:nvPr/>
              </p:nvSpPr>
              <p:spPr>
                <a:xfrm>
                  <a:off x="2178356" y="965788"/>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75" name="Rectangle 174"/>
                <p:cNvSpPr/>
                <p:nvPr/>
              </p:nvSpPr>
              <p:spPr>
                <a:xfrm>
                  <a:off x="2178356" y="1059126"/>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76" name="Rounded Rectangle 175"/>
                <p:cNvSpPr/>
                <p:nvPr/>
              </p:nvSpPr>
              <p:spPr>
                <a:xfrm>
                  <a:off x="2214726" y="928210"/>
                  <a:ext cx="141844" cy="21455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16499" name="Group 42"/>
              <p:cNvGrpSpPr>
                <a:grpSpLocks/>
              </p:cNvGrpSpPr>
              <p:nvPr/>
            </p:nvGrpSpPr>
            <p:grpSpPr bwMode="auto">
              <a:xfrm>
                <a:off x="2500290" y="785794"/>
                <a:ext cx="214322" cy="214314"/>
                <a:chOff x="2178823" y="928670"/>
                <a:chExt cx="214322" cy="214314"/>
              </a:xfrm>
            </p:grpSpPr>
            <p:sp>
              <p:nvSpPr>
                <p:cNvPr id="171" name="Rectangle 170"/>
                <p:cNvSpPr/>
                <p:nvPr/>
              </p:nvSpPr>
              <p:spPr>
                <a:xfrm>
                  <a:off x="2176945" y="965788"/>
                  <a:ext cx="215796"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72" name="Rectangle 171"/>
                <p:cNvSpPr/>
                <p:nvPr/>
              </p:nvSpPr>
              <p:spPr>
                <a:xfrm>
                  <a:off x="2176945" y="1059126"/>
                  <a:ext cx="215796"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73" name="Rounded Rectangle 172"/>
                <p:cNvSpPr/>
                <p:nvPr/>
              </p:nvSpPr>
              <p:spPr>
                <a:xfrm>
                  <a:off x="2213315" y="928210"/>
                  <a:ext cx="143056" cy="21455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cxnSp>
            <p:nvCxnSpPr>
              <p:cNvPr id="168" name="Straight Connector 167"/>
              <p:cNvCxnSpPr/>
              <p:nvPr/>
            </p:nvCxnSpPr>
            <p:spPr>
              <a:xfrm>
                <a:off x="2143198" y="1033832"/>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2143198" y="1066561"/>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2071670" y="713816"/>
                <a:ext cx="785593" cy="5721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sp>
          <p:nvSpPr>
            <p:cNvPr id="16414" name="TextBox 176"/>
            <p:cNvSpPr txBox="1">
              <a:spLocks noChangeArrowheads="1"/>
            </p:cNvSpPr>
            <p:nvPr/>
          </p:nvSpPr>
          <p:spPr bwMode="auto">
            <a:xfrm>
              <a:off x="1657336" y="2180449"/>
              <a:ext cx="500066" cy="30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rgbClr val="FFFFFF"/>
                  </a:solidFill>
                  <a:latin typeface="Calibri" charset="0"/>
                </a:rPr>
                <a:t>Car</a:t>
              </a:r>
              <a:r>
                <a:rPr lang="en-GB" sz="2000" baseline="-25000">
                  <a:solidFill>
                    <a:srgbClr val="FFFFFF"/>
                  </a:solidFill>
                  <a:latin typeface="Calibri" charset="0"/>
                </a:rPr>
                <a:t>A</a:t>
              </a:r>
              <a:endParaRPr lang="en-GB" sz="2000">
                <a:solidFill>
                  <a:srgbClr val="FFFFFF"/>
                </a:solidFill>
                <a:latin typeface="Calibri" charset="0"/>
              </a:endParaRPr>
            </a:p>
          </p:txBody>
        </p:sp>
        <p:sp>
          <p:nvSpPr>
            <p:cNvPr id="16415" name="TextBox 177"/>
            <p:cNvSpPr txBox="1">
              <a:spLocks noChangeArrowheads="1"/>
            </p:cNvSpPr>
            <p:nvPr/>
          </p:nvSpPr>
          <p:spPr bwMode="auto">
            <a:xfrm>
              <a:off x="2014526" y="2180449"/>
              <a:ext cx="500066" cy="30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rgbClr val="FFFFFF"/>
                  </a:solidFill>
                  <a:latin typeface="Calibri" charset="0"/>
                </a:rPr>
                <a:t>Car</a:t>
              </a:r>
              <a:r>
                <a:rPr lang="en-GB" sz="2000" baseline="-25000">
                  <a:solidFill>
                    <a:srgbClr val="FFFFFF"/>
                  </a:solidFill>
                  <a:latin typeface="Calibri" charset="0"/>
                </a:rPr>
                <a:t>B</a:t>
              </a:r>
              <a:endParaRPr lang="en-GB" sz="2000">
                <a:solidFill>
                  <a:srgbClr val="FFFFFF"/>
                </a:solidFill>
                <a:latin typeface="Calibri" charset="0"/>
              </a:endParaRPr>
            </a:p>
          </p:txBody>
        </p:sp>
        <p:cxnSp>
          <p:nvCxnSpPr>
            <p:cNvPr id="179" name="Straight Connector 178"/>
            <p:cNvCxnSpPr/>
            <p:nvPr/>
          </p:nvCxnSpPr>
          <p:spPr>
            <a:xfrm>
              <a:off x="1728864" y="3490819"/>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728864" y="3524760"/>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81" name="Rectangle 180"/>
            <p:cNvSpPr/>
            <p:nvPr/>
          </p:nvSpPr>
          <p:spPr>
            <a:xfrm>
              <a:off x="1657336" y="3172014"/>
              <a:ext cx="785593" cy="5709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nvGrpSpPr>
            <p:cNvPr id="16419" name="Group 41"/>
            <p:cNvGrpSpPr>
              <a:grpSpLocks/>
            </p:cNvGrpSpPr>
            <p:nvPr/>
          </p:nvGrpSpPr>
          <p:grpSpPr bwMode="auto">
            <a:xfrm>
              <a:off x="1764489" y="3307084"/>
              <a:ext cx="214322" cy="214314"/>
              <a:chOff x="2178823" y="928670"/>
              <a:chExt cx="214322" cy="214314"/>
            </a:xfrm>
          </p:grpSpPr>
          <p:sp>
            <p:nvSpPr>
              <p:cNvPr id="183" name="Rectangle 182"/>
              <p:cNvSpPr/>
              <p:nvPr/>
            </p:nvSpPr>
            <p:spPr>
              <a:xfrm>
                <a:off x="2178356" y="965730"/>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84" name="Rectangle 183"/>
              <p:cNvSpPr/>
              <p:nvPr/>
            </p:nvSpPr>
            <p:spPr>
              <a:xfrm>
                <a:off x="2178356" y="1059069"/>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85" name="Rounded Rectangle 184"/>
              <p:cNvSpPr/>
              <p:nvPr/>
            </p:nvSpPr>
            <p:spPr>
              <a:xfrm>
                <a:off x="2214726" y="928153"/>
                <a:ext cx="141844" cy="2145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16420" name="Group 42"/>
            <p:cNvGrpSpPr>
              <a:grpSpLocks/>
            </p:cNvGrpSpPr>
            <p:nvPr/>
          </p:nvGrpSpPr>
          <p:grpSpPr bwMode="auto">
            <a:xfrm>
              <a:off x="2085956" y="3243266"/>
              <a:ext cx="214322" cy="214314"/>
              <a:chOff x="2178823" y="928670"/>
              <a:chExt cx="214322" cy="214314"/>
            </a:xfrm>
          </p:grpSpPr>
          <p:sp>
            <p:nvSpPr>
              <p:cNvPr id="187" name="Rectangle 186"/>
              <p:cNvSpPr/>
              <p:nvPr/>
            </p:nvSpPr>
            <p:spPr>
              <a:xfrm>
                <a:off x="2179370" y="966515"/>
                <a:ext cx="213371"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88" name="Rectangle 187"/>
              <p:cNvSpPr/>
              <p:nvPr/>
            </p:nvSpPr>
            <p:spPr>
              <a:xfrm>
                <a:off x="2179370" y="1059853"/>
                <a:ext cx="213371"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89" name="Rounded Rectangle 188"/>
              <p:cNvSpPr/>
              <p:nvPr/>
            </p:nvSpPr>
            <p:spPr>
              <a:xfrm>
                <a:off x="2214528" y="928937"/>
                <a:ext cx="143056" cy="2145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cxnSp>
          <p:nvCxnSpPr>
            <p:cNvPr id="190" name="Straight Connector 189"/>
            <p:cNvCxnSpPr/>
            <p:nvPr/>
          </p:nvCxnSpPr>
          <p:spPr>
            <a:xfrm>
              <a:off x="1728864" y="4133276"/>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728864" y="4167217"/>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1657336" y="3814471"/>
              <a:ext cx="785593" cy="5721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nvGrpSpPr>
            <p:cNvPr id="16424" name="Group 41"/>
            <p:cNvGrpSpPr>
              <a:grpSpLocks/>
            </p:cNvGrpSpPr>
            <p:nvPr/>
          </p:nvGrpSpPr>
          <p:grpSpPr bwMode="auto">
            <a:xfrm>
              <a:off x="1764489" y="4029084"/>
              <a:ext cx="214322" cy="214314"/>
              <a:chOff x="2178823" y="928670"/>
              <a:chExt cx="214322" cy="214314"/>
            </a:xfrm>
          </p:grpSpPr>
          <p:sp>
            <p:nvSpPr>
              <p:cNvPr id="194" name="Rectangle 193"/>
              <p:cNvSpPr/>
              <p:nvPr/>
            </p:nvSpPr>
            <p:spPr>
              <a:xfrm>
                <a:off x="2178356" y="966192"/>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95" name="Rectangle 194"/>
              <p:cNvSpPr/>
              <p:nvPr/>
            </p:nvSpPr>
            <p:spPr>
              <a:xfrm>
                <a:off x="2178356" y="1059530"/>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96" name="Rounded Rectangle 195"/>
              <p:cNvSpPr/>
              <p:nvPr/>
            </p:nvSpPr>
            <p:spPr>
              <a:xfrm>
                <a:off x="2214726" y="928614"/>
                <a:ext cx="141844" cy="2145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16425" name="Group 42"/>
            <p:cNvGrpSpPr>
              <a:grpSpLocks/>
            </p:cNvGrpSpPr>
            <p:nvPr/>
          </p:nvGrpSpPr>
          <p:grpSpPr bwMode="auto">
            <a:xfrm>
              <a:off x="2085956" y="3886208"/>
              <a:ext cx="214322" cy="214314"/>
              <a:chOff x="2178823" y="928670"/>
              <a:chExt cx="214322" cy="214314"/>
            </a:xfrm>
          </p:grpSpPr>
          <p:sp>
            <p:nvSpPr>
              <p:cNvPr id="198" name="Rectangle 197"/>
              <p:cNvSpPr/>
              <p:nvPr/>
            </p:nvSpPr>
            <p:spPr>
              <a:xfrm>
                <a:off x="2179370" y="966030"/>
                <a:ext cx="213371"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99" name="Rectangle 198"/>
              <p:cNvSpPr/>
              <p:nvPr/>
            </p:nvSpPr>
            <p:spPr>
              <a:xfrm>
                <a:off x="2179370" y="1059368"/>
                <a:ext cx="213371"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00" name="Rounded Rectangle 199"/>
              <p:cNvSpPr/>
              <p:nvPr/>
            </p:nvSpPr>
            <p:spPr>
              <a:xfrm>
                <a:off x="2214528" y="928452"/>
                <a:ext cx="143056" cy="2145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cxnSp>
          <p:nvCxnSpPr>
            <p:cNvPr id="201" name="Straight Connector 200"/>
            <p:cNvCxnSpPr/>
            <p:nvPr/>
          </p:nvCxnSpPr>
          <p:spPr>
            <a:xfrm>
              <a:off x="1728864" y="4776944"/>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728864" y="4809674"/>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1657336" y="4458141"/>
              <a:ext cx="785593" cy="5709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nvGrpSpPr>
            <p:cNvPr id="16429" name="Group 41"/>
            <p:cNvGrpSpPr>
              <a:grpSpLocks/>
            </p:cNvGrpSpPr>
            <p:nvPr/>
          </p:nvGrpSpPr>
          <p:grpSpPr bwMode="auto">
            <a:xfrm>
              <a:off x="1764489" y="4743464"/>
              <a:ext cx="214322" cy="214314"/>
              <a:chOff x="2178823" y="928670"/>
              <a:chExt cx="214322" cy="214314"/>
            </a:xfrm>
          </p:grpSpPr>
          <p:sp>
            <p:nvSpPr>
              <p:cNvPr id="205" name="Rectangle 204"/>
              <p:cNvSpPr/>
              <p:nvPr/>
            </p:nvSpPr>
            <p:spPr>
              <a:xfrm>
                <a:off x="2178356" y="965788"/>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06" name="Rectangle 205"/>
              <p:cNvSpPr/>
              <p:nvPr/>
            </p:nvSpPr>
            <p:spPr>
              <a:xfrm>
                <a:off x="2178356" y="1059125"/>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07" name="Rounded Rectangle 206"/>
              <p:cNvSpPr/>
              <p:nvPr/>
            </p:nvSpPr>
            <p:spPr>
              <a:xfrm>
                <a:off x="2214726" y="928210"/>
                <a:ext cx="141844" cy="21455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16430" name="Group 42"/>
            <p:cNvGrpSpPr>
              <a:grpSpLocks/>
            </p:cNvGrpSpPr>
            <p:nvPr/>
          </p:nvGrpSpPr>
          <p:grpSpPr bwMode="auto">
            <a:xfrm>
              <a:off x="2085956" y="4600588"/>
              <a:ext cx="214322" cy="214314"/>
              <a:chOff x="2178823" y="928670"/>
              <a:chExt cx="214322" cy="214314"/>
            </a:xfrm>
          </p:grpSpPr>
          <p:sp>
            <p:nvSpPr>
              <p:cNvPr id="209" name="Rectangle 208"/>
              <p:cNvSpPr/>
              <p:nvPr/>
            </p:nvSpPr>
            <p:spPr>
              <a:xfrm>
                <a:off x="2179370" y="966838"/>
                <a:ext cx="213371"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10" name="Rectangle 209"/>
              <p:cNvSpPr/>
              <p:nvPr/>
            </p:nvSpPr>
            <p:spPr>
              <a:xfrm>
                <a:off x="2179370" y="1060176"/>
                <a:ext cx="213371" cy="4485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11" name="Rounded Rectangle 210"/>
              <p:cNvSpPr/>
              <p:nvPr/>
            </p:nvSpPr>
            <p:spPr>
              <a:xfrm>
                <a:off x="2214528" y="929260"/>
                <a:ext cx="143056" cy="21334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16431" name="Group 211"/>
            <p:cNvGrpSpPr>
              <a:grpSpLocks/>
            </p:cNvGrpSpPr>
            <p:nvPr/>
          </p:nvGrpSpPr>
          <p:grpSpPr bwMode="auto">
            <a:xfrm>
              <a:off x="6586558" y="2600324"/>
              <a:ext cx="785818" cy="571504"/>
              <a:chOff x="2071670" y="714356"/>
              <a:chExt cx="785818" cy="571504"/>
            </a:xfrm>
          </p:grpSpPr>
          <p:grpSp>
            <p:nvGrpSpPr>
              <p:cNvPr id="16469" name="Group 41"/>
              <p:cNvGrpSpPr>
                <a:grpSpLocks/>
              </p:cNvGrpSpPr>
              <p:nvPr/>
            </p:nvGrpSpPr>
            <p:grpSpPr bwMode="auto">
              <a:xfrm>
                <a:off x="2178823" y="785794"/>
                <a:ext cx="214322" cy="214314"/>
                <a:chOff x="2178823" y="928670"/>
                <a:chExt cx="214322" cy="214314"/>
              </a:xfrm>
            </p:grpSpPr>
            <p:sp>
              <p:nvSpPr>
                <p:cNvPr id="221" name="Rectangle 220"/>
                <p:cNvSpPr/>
                <p:nvPr/>
              </p:nvSpPr>
              <p:spPr>
                <a:xfrm>
                  <a:off x="2178490" y="965869"/>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22" name="Rectangle 221"/>
                <p:cNvSpPr/>
                <p:nvPr/>
              </p:nvSpPr>
              <p:spPr>
                <a:xfrm>
                  <a:off x="2178490" y="1059207"/>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23" name="Rounded Rectangle 222"/>
                <p:cNvSpPr/>
                <p:nvPr/>
              </p:nvSpPr>
              <p:spPr>
                <a:xfrm>
                  <a:off x="2214860" y="928291"/>
                  <a:ext cx="141844" cy="2145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16470" name="Group 42"/>
              <p:cNvGrpSpPr>
                <a:grpSpLocks/>
              </p:cNvGrpSpPr>
              <p:nvPr/>
            </p:nvGrpSpPr>
            <p:grpSpPr bwMode="auto">
              <a:xfrm>
                <a:off x="2500290" y="785794"/>
                <a:ext cx="214322" cy="214314"/>
                <a:chOff x="2178823" y="928670"/>
                <a:chExt cx="214322" cy="214314"/>
              </a:xfrm>
            </p:grpSpPr>
            <p:sp>
              <p:nvSpPr>
                <p:cNvPr id="218" name="Rectangle 217"/>
                <p:cNvSpPr/>
                <p:nvPr/>
              </p:nvSpPr>
              <p:spPr>
                <a:xfrm>
                  <a:off x="2178292" y="965869"/>
                  <a:ext cx="214583"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19" name="Rectangle 218"/>
                <p:cNvSpPr/>
                <p:nvPr/>
              </p:nvSpPr>
              <p:spPr>
                <a:xfrm>
                  <a:off x="2178292" y="1059207"/>
                  <a:ext cx="214583"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20" name="Rounded Rectangle 219"/>
                <p:cNvSpPr/>
                <p:nvPr/>
              </p:nvSpPr>
              <p:spPr>
                <a:xfrm>
                  <a:off x="2214662" y="928291"/>
                  <a:ext cx="141843" cy="2145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cxnSp>
            <p:nvCxnSpPr>
              <p:cNvPr id="215" name="Straight Connector 214"/>
              <p:cNvCxnSpPr/>
              <p:nvPr/>
            </p:nvCxnSpPr>
            <p:spPr>
              <a:xfrm>
                <a:off x="2143333" y="1033912"/>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2143333" y="1066642"/>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17" name="Rectangle 216"/>
              <p:cNvSpPr/>
              <p:nvPr/>
            </p:nvSpPr>
            <p:spPr>
              <a:xfrm>
                <a:off x="2071804" y="713896"/>
                <a:ext cx="785593" cy="5721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sp>
          <p:nvSpPr>
            <p:cNvPr id="16432" name="TextBox 223"/>
            <p:cNvSpPr txBox="1">
              <a:spLocks noChangeArrowheads="1"/>
            </p:cNvSpPr>
            <p:nvPr/>
          </p:nvSpPr>
          <p:spPr bwMode="auto">
            <a:xfrm>
              <a:off x="6586558" y="2251887"/>
              <a:ext cx="500066" cy="30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rgbClr val="FFFFFF"/>
                  </a:solidFill>
                  <a:latin typeface="Calibri" charset="0"/>
                </a:rPr>
                <a:t>Car</a:t>
              </a:r>
              <a:r>
                <a:rPr lang="en-GB" sz="2000" baseline="-25000">
                  <a:solidFill>
                    <a:srgbClr val="FFFFFF"/>
                  </a:solidFill>
                  <a:latin typeface="Calibri" charset="0"/>
                </a:rPr>
                <a:t>A</a:t>
              </a:r>
              <a:endParaRPr lang="en-GB" sz="2000">
                <a:solidFill>
                  <a:srgbClr val="FFFFFF"/>
                </a:solidFill>
                <a:latin typeface="Calibri" charset="0"/>
              </a:endParaRPr>
            </a:p>
          </p:txBody>
        </p:sp>
        <p:sp>
          <p:nvSpPr>
            <p:cNvPr id="16433" name="TextBox 224"/>
            <p:cNvSpPr txBox="1">
              <a:spLocks noChangeArrowheads="1"/>
            </p:cNvSpPr>
            <p:nvPr/>
          </p:nvSpPr>
          <p:spPr bwMode="auto">
            <a:xfrm>
              <a:off x="6943748" y="2251887"/>
              <a:ext cx="500066" cy="30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solidFill>
                    <a:srgbClr val="FFFFFF"/>
                  </a:solidFill>
                  <a:latin typeface="Calibri" charset="0"/>
                </a:rPr>
                <a:t>Car</a:t>
              </a:r>
              <a:r>
                <a:rPr lang="en-GB" sz="2000" baseline="-25000">
                  <a:solidFill>
                    <a:srgbClr val="FFFFFF"/>
                  </a:solidFill>
                  <a:latin typeface="Calibri" charset="0"/>
                </a:rPr>
                <a:t>B</a:t>
              </a:r>
              <a:endParaRPr lang="en-GB" sz="2000">
                <a:solidFill>
                  <a:srgbClr val="FFFFFF"/>
                </a:solidFill>
                <a:latin typeface="Calibri" charset="0"/>
              </a:endParaRPr>
            </a:p>
          </p:txBody>
        </p:sp>
        <p:cxnSp>
          <p:nvCxnSpPr>
            <p:cNvPr id="226" name="Straight Connector 225"/>
            <p:cNvCxnSpPr/>
            <p:nvPr/>
          </p:nvCxnSpPr>
          <p:spPr>
            <a:xfrm>
              <a:off x="6658221" y="3562337"/>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6658221" y="3596278"/>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6586692" y="3243534"/>
              <a:ext cx="785593" cy="5709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nvGrpSpPr>
            <p:cNvPr id="16437" name="Group 41"/>
            <p:cNvGrpSpPr>
              <a:grpSpLocks/>
            </p:cNvGrpSpPr>
            <p:nvPr/>
          </p:nvGrpSpPr>
          <p:grpSpPr bwMode="auto">
            <a:xfrm>
              <a:off x="6693711" y="3314704"/>
              <a:ext cx="214322" cy="214314"/>
              <a:chOff x="2178823" y="928670"/>
              <a:chExt cx="214322" cy="214314"/>
            </a:xfrm>
          </p:grpSpPr>
          <p:sp>
            <p:nvSpPr>
              <p:cNvPr id="230" name="Rectangle 229"/>
              <p:cNvSpPr/>
              <p:nvPr/>
            </p:nvSpPr>
            <p:spPr>
              <a:xfrm>
                <a:off x="2178490" y="966596"/>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31" name="Rectangle 230"/>
              <p:cNvSpPr/>
              <p:nvPr/>
            </p:nvSpPr>
            <p:spPr>
              <a:xfrm>
                <a:off x="2178490" y="1059934"/>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32" name="Rounded Rectangle 231"/>
              <p:cNvSpPr/>
              <p:nvPr/>
            </p:nvSpPr>
            <p:spPr>
              <a:xfrm>
                <a:off x="2214860" y="929018"/>
                <a:ext cx="141844" cy="21455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16438" name="Group 42"/>
            <p:cNvGrpSpPr>
              <a:grpSpLocks/>
            </p:cNvGrpSpPr>
            <p:nvPr/>
          </p:nvGrpSpPr>
          <p:grpSpPr bwMode="auto">
            <a:xfrm>
              <a:off x="7015178" y="3386142"/>
              <a:ext cx="214322" cy="214314"/>
              <a:chOff x="2178823" y="928670"/>
              <a:chExt cx="214322" cy="214314"/>
            </a:xfrm>
          </p:grpSpPr>
          <p:sp>
            <p:nvSpPr>
              <p:cNvPr id="234" name="Rectangle 233"/>
              <p:cNvSpPr/>
              <p:nvPr/>
            </p:nvSpPr>
            <p:spPr>
              <a:xfrm>
                <a:off x="2178292" y="966676"/>
                <a:ext cx="214583"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35" name="Rectangle 234"/>
              <p:cNvSpPr/>
              <p:nvPr/>
            </p:nvSpPr>
            <p:spPr>
              <a:xfrm>
                <a:off x="2178292" y="1060015"/>
                <a:ext cx="214583" cy="4485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36" name="Rounded Rectangle 235"/>
              <p:cNvSpPr/>
              <p:nvPr/>
            </p:nvSpPr>
            <p:spPr>
              <a:xfrm>
                <a:off x="2214662" y="929099"/>
                <a:ext cx="141843" cy="213344"/>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cxnSp>
          <p:nvCxnSpPr>
            <p:cNvPr id="237" name="Straight Connector 236"/>
            <p:cNvCxnSpPr/>
            <p:nvPr/>
          </p:nvCxnSpPr>
          <p:spPr>
            <a:xfrm>
              <a:off x="6658221" y="4204794"/>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6658221" y="4238735"/>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a:off x="6586692" y="3885990"/>
              <a:ext cx="785593" cy="57215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nvGrpSpPr>
            <p:cNvPr id="16442" name="Group 41"/>
            <p:cNvGrpSpPr>
              <a:grpSpLocks/>
            </p:cNvGrpSpPr>
            <p:nvPr/>
          </p:nvGrpSpPr>
          <p:grpSpPr bwMode="auto">
            <a:xfrm>
              <a:off x="6693711" y="3957646"/>
              <a:ext cx="214322" cy="214314"/>
              <a:chOff x="2178823" y="928670"/>
              <a:chExt cx="214322" cy="214314"/>
            </a:xfrm>
          </p:grpSpPr>
          <p:sp>
            <p:nvSpPr>
              <p:cNvPr id="241" name="Rectangle 240"/>
              <p:cNvSpPr/>
              <p:nvPr/>
            </p:nvSpPr>
            <p:spPr>
              <a:xfrm>
                <a:off x="2178490" y="966111"/>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42" name="Rectangle 241"/>
              <p:cNvSpPr/>
              <p:nvPr/>
            </p:nvSpPr>
            <p:spPr>
              <a:xfrm>
                <a:off x="2178490" y="1059448"/>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43" name="Rounded Rectangle 242"/>
              <p:cNvSpPr/>
              <p:nvPr/>
            </p:nvSpPr>
            <p:spPr>
              <a:xfrm>
                <a:off x="2214860" y="928533"/>
                <a:ext cx="141844" cy="21455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16443" name="Group 42"/>
            <p:cNvGrpSpPr>
              <a:grpSpLocks/>
            </p:cNvGrpSpPr>
            <p:nvPr/>
          </p:nvGrpSpPr>
          <p:grpSpPr bwMode="auto">
            <a:xfrm>
              <a:off x="7015178" y="4100522"/>
              <a:ext cx="214322" cy="214314"/>
              <a:chOff x="2178823" y="928670"/>
              <a:chExt cx="214322" cy="214314"/>
            </a:xfrm>
          </p:grpSpPr>
          <p:sp>
            <p:nvSpPr>
              <p:cNvPr id="245" name="Rectangle 244"/>
              <p:cNvSpPr/>
              <p:nvPr/>
            </p:nvSpPr>
            <p:spPr>
              <a:xfrm>
                <a:off x="2178292" y="966272"/>
                <a:ext cx="214583"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46" name="Rectangle 245"/>
              <p:cNvSpPr/>
              <p:nvPr/>
            </p:nvSpPr>
            <p:spPr>
              <a:xfrm>
                <a:off x="2178292" y="1059610"/>
                <a:ext cx="214583"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47" name="Rounded Rectangle 246"/>
              <p:cNvSpPr/>
              <p:nvPr/>
            </p:nvSpPr>
            <p:spPr>
              <a:xfrm>
                <a:off x="2214662" y="928694"/>
                <a:ext cx="141843" cy="214557"/>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cxnSp>
          <p:nvCxnSpPr>
            <p:cNvPr id="248" name="Straight Connector 247"/>
            <p:cNvCxnSpPr/>
            <p:nvPr/>
          </p:nvCxnSpPr>
          <p:spPr>
            <a:xfrm>
              <a:off x="6658221" y="4848464"/>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6658221" y="4881192"/>
              <a:ext cx="642538" cy="0"/>
            </a:xfrm>
            <a:prstGeom prst="line">
              <a:avLst/>
            </a:prstGeom>
            <a:ln w="22225">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250" name="Rectangle 249"/>
            <p:cNvSpPr/>
            <p:nvPr/>
          </p:nvSpPr>
          <p:spPr>
            <a:xfrm>
              <a:off x="6586692" y="4529659"/>
              <a:ext cx="785593" cy="5709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nvGrpSpPr>
            <p:cNvPr id="16447" name="Group 41"/>
            <p:cNvGrpSpPr>
              <a:grpSpLocks/>
            </p:cNvGrpSpPr>
            <p:nvPr/>
          </p:nvGrpSpPr>
          <p:grpSpPr bwMode="auto">
            <a:xfrm>
              <a:off x="6693711" y="4672026"/>
              <a:ext cx="214322" cy="214314"/>
              <a:chOff x="2178823" y="928670"/>
              <a:chExt cx="214322" cy="214314"/>
            </a:xfrm>
          </p:grpSpPr>
          <p:sp>
            <p:nvSpPr>
              <p:cNvPr id="252" name="Rectangle 251"/>
              <p:cNvSpPr/>
              <p:nvPr/>
            </p:nvSpPr>
            <p:spPr>
              <a:xfrm>
                <a:off x="2178490" y="965706"/>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53" name="Rectangle 252"/>
              <p:cNvSpPr/>
              <p:nvPr/>
            </p:nvSpPr>
            <p:spPr>
              <a:xfrm>
                <a:off x="2178490" y="1059044"/>
                <a:ext cx="214584"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54" name="Rounded Rectangle 253"/>
              <p:cNvSpPr/>
              <p:nvPr/>
            </p:nvSpPr>
            <p:spPr>
              <a:xfrm>
                <a:off x="2214860" y="928129"/>
                <a:ext cx="141844" cy="2145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16448" name="Group 42"/>
            <p:cNvGrpSpPr>
              <a:grpSpLocks/>
            </p:cNvGrpSpPr>
            <p:nvPr/>
          </p:nvGrpSpPr>
          <p:grpSpPr bwMode="auto">
            <a:xfrm>
              <a:off x="7015178" y="4814902"/>
              <a:ext cx="214322" cy="214314"/>
              <a:chOff x="2178823" y="928670"/>
              <a:chExt cx="214322" cy="214314"/>
            </a:xfrm>
          </p:grpSpPr>
          <p:sp>
            <p:nvSpPr>
              <p:cNvPr id="256" name="Rectangle 255"/>
              <p:cNvSpPr/>
              <p:nvPr/>
            </p:nvSpPr>
            <p:spPr>
              <a:xfrm>
                <a:off x="2178292" y="965868"/>
                <a:ext cx="214583"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57" name="Rectangle 256"/>
              <p:cNvSpPr/>
              <p:nvPr/>
            </p:nvSpPr>
            <p:spPr>
              <a:xfrm>
                <a:off x="2178292" y="1059206"/>
                <a:ext cx="214583" cy="46063"/>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58" name="Rounded Rectangle 257"/>
              <p:cNvSpPr/>
              <p:nvPr/>
            </p:nvSpPr>
            <p:spPr>
              <a:xfrm>
                <a:off x="2214662" y="928291"/>
                <a:ext cx="141843" cy="2145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cxnSp>
          <p:nvCxnSpPr>
            <p:cNvPr id="259" name="Straight Arrow Connector 258"/>
            <p:cNvCxnSpPr/>
            <p:nvPr/>
          </p:nvCxnSpPr>
          <p:spPr>
            <a:xfrm rot="10800000" flipV="1">
              <a:off x="3800745" y="3529609"/>
              <a:ext cx="1714242" cy="1284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rot="10800000" flipV="1">
              <a:off x="3800745" y="4172066"/>
              <a:ext cx="1714242" cy="128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smtClean="0"/>
              <a:t>Impact: Timing Activity Onset</a:t>
            </a:r>
            <a:endParaRPr lang="en-US" dirty="0"/>
          </a:p>
        </p:txBody>
      </p:sp>
    </p:spTree>
    <p:extLst>
      <p:ext uri="{BB962C8B-B14F-4D97-AF65-F5344CB8AC3E}">
        <p14:creationId xmlns:p14="http://schemas.microsoft.com/office/powerpoint/2010/main" val="27515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lstStyle/>
          <a:p>
            <a:r>
              <a:rPr lang="en-GB" dirty="0" smtClean="0"/>
              <a:t>Goal:</a:t>
            </a:r>
          </a:p>
          <a:p>
            <a:pPr lvl="1"/>
            <a:r>
              <a:rPr lang="en-GB" dirty="0" smtClean="0"/>
              <a:t>To give an overview of the performance of the Internet and how it affects how NVEs can work. </a:t>
            </a:r>
          </a:p>
          <a:p>
            <a:endParaRPr lang="en-GB" dirty="0" smtClean="0"/>
          </a:p>
          <a:p>
            <a:r>
              <a:rPr lang="en-GB" dirty="0" smtClean="0"/>
              <a:t>Topics:</a:t>
            </a:r>
            <a:endParaRPr lang="en-GB" dirty="0"/>
          </a:p>
          <a:p>
            <a:pPr lvl="1"/>
            <a:r>
              <a:rPr lang="en-GB" dirty="0"/>
              <a:t>Internet performance </a:t>
            </a:r>
          </a:p>
          <a:p>
            <a:pPr lvl="1"/>
            <a:r>
              <a:rPr lang="en-GB" dirty="0"/>
              <a:t>Why are all types of networked graphics non-standard networking applications? </a:t>
            </a:r>
          </a:p>
          <a:p>
            <a:pPr lvl="1"/>
            <a:r>
              <a:rPr lang="en-GB" dirty="0"/>
              <a:t>Requirements on consistency </a:t>
            </a:r>
          </a:p>
          <a:p>
            <a:pPr lvl="1"/>
            <a:r>
              <a:rPr lang="en-GB" dirty="0"/>
              <a:t>Implications for latency and scalability</a:t>
            </a:r>
          </a:p>
          <a:p>
            <a:endParaRPr lang="en-US" dirty="0"/>
          </a:p>
        </p:txBody>
      </p:sp>
    </p:spTree>
    <p:extLst>
      <p:ext uri="{BB962C8B-B14F-4D97-AF65-F5344CB8AC3E}">
        <p14:creationId xmlns:p14="http://schemas.microsoft.com/office/powerpoint/2010/main" val="39126721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2"/>
          <p:cNvGrpSpPr>
            <a:grpSpLocks/>
          </p:cNvGrpSpPr>
          <p:nvPr/>
        </p:nvGrpSpPr>
        <p:grpSpPr bwMode="auto">
          <a:xfrm>
            <a:off x="257175" y="1966913"/>
            <a:ext cx="8547100" cy="4495800"/>
            <a:chOff x="257156" y="1966906"/>
            <a:chExt cx="6929486" cy="3645796"/>
          </a:xfrm>
        </p:grpSpPr>
        <p:cxnSp>
          <p:nvCxnSpPr>
            <p:cNvPr id="141" name="Straight Connector 140"/>
            <p:cNvCxnSpPr/>
            <p:nvPr/>
          </p:nvCxnSpPr>
          <p:spPr>
            <a:xfrm rot="10800000">
              <a:off x="1757858" y="4181161"/>
              <a:ext cx="1070827" cy="0"/>
            </a:xfrm>
            <a:prstGeom prst="line">
              <a:avLst/>
            </a:prstGeom>
            <a:ln w="22225">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0800000">
              <a:off x="4685901" y="4181161"/>
              <a:ext cx="1072114" cy="0"/>
            </a:xfrm>
            <a:prstGeom prst="line">
              <a:avLst/>
            </a:prstGeom>
            <a:ln w="22225">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437" name="TextBox 142"/>
            <p:cNvSpPr txBox="1">
              <a:spLocks noChangeArrowheads="1"/>
            </p:cNvSpPr>
            <p:nvPr/>
          </p:nvSpPr>
          <p:spPr bwMode="auto">
            <a:xfrm>
              <a:off x="257156" y="3872578"/>
              <a:ext cx="1357322" cy="5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latin typeface="Calibri" charset="0"/>
                </a:rPr>
                <a:t>Can’t apply open state</a:t>
              </a:r>
            </a:p>
          </p:txBody>
        </p:sp>
        <p:sp>
          <p:nvSpPr>
            <p:cNvPr id="18438" name="TextBox 143"/>
            <p:cNvSpPr txBox="1">
              <a:spLocks noChangeArrowheads="1"/>
            </p:cNvSpPr>
            <p:nvPr/>
          </p:nvSpPr>
          <p:spPr bwMode="auto">
            <a:xfrm>
              <a:off x="5829320" y="3872578"/>
              <a:ext cx="1357322" cy="5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latin typeface="Calibri" charset="0"/>
                </a:rPr>
                <a:t>Door is Open &amp; Locked</a:t>
              </a:r>
            </a:p>
          </p:txBody>
        </p:sp>
        <p:cxnSp>
          <p:nvCxnSpPr>
            <p:cNvPr id="139" name="Straight Connector 138"/>
            <p:cNvCxnSpPr/>
            <p:nvPr/>
          </p:nvCxnSpPr>
          <p:spPr>
            <a:xfrm rot="10800000">
              <a:off x="1757858" y="2895090"/>
              <a:ext cx="1070827" cy="0"/>
            </a:xfrm>
            <a:prstGeom prst="line">
              <a:avLst/>
            </a:prstGeom>
            <a:ln w="22225">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10800000">
              <a:off x="4685901" y="2895090"/>
              <a:ext cx="1072114" cy="0"/>
            </a:xfrm>
            <a:prstGeom prst="line">
              <a:avLst/>
            </a:prstGeom>
            <a:ln w="22225">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400362" y="3538125"/>
              <a:ext cx="2857933" cy="12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258222" y="3537481"/>
              <a:ext cx="2857933" cy="257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8443" name="TextBox 34"/>
            <p:cNvSpPr txBox="1">
              <a:spLocks noChangeArrowheads="1"/>
            </p:cNvSpPr>
            <p:nvPr/>
          </p:nvSpPr>
          <p:spPr bwMode="auto">
            <a:xfrm>
              <a:off x="2043106" y="5038740"/>
              <a:ext cx="1571636" cy="32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a:latin typeface="Calibri" charset="0"/>
                </a:rPr>
                <a:t>Client</a:t>
              </a:r>
              <a:r>
                <a:rPr lang="en-GB" sz="2000" baseline="-25000">
                  <a:latin typeface="Calibri" charset="0"/>
                </a:rPr>
                <a:t>A</a:t>
              </a:r>
              <a:endParaRPr lang="en-GB" sz="2000">
                <a:latin typeface="Calibri" charset="0"/>
              </a:endParaRPr>
            </a:p>
          </p:txBody>
        </p:sp>
        <p:sp>
          <p:nvSpPr>
            <p:cNvPr id="18444" name="TextBox 35"/>
            <p:cNvSpPr txBox="1">
              <a:spLocks noChangeArrowheads="1"/>
            </p:cNvSpPr>
            <p:nvPr/>
          </p:nvSpPr>
          <p:spPr bwMode="auto">
            <a:xfrm>
              <a:off x="3757618" y="5038740"/>
              <a:ext cx="2071702" cy="5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a:latin typeface="Calibri" charset="0"/>
                </a:rPr>
                <a:t>Client</a:t>
              </a:r>
              <a:r>
                <a:rPr lang="en-GB" sz="2000" baseline="-25000">
                  <a:latin typeface="Calibri" charset="0"/>
                </a:rPr>
                <a:t>B</a:t>
              </a:r>
            </a:p>
            <a:p>
              <a:pPr algn="ctr" eaLnBrk="1" hangingPunct="1"/>
              <a:endParaRPr lang="en-GB" sz="2000">
                <a:latin typeface="Calibri" charset="0"/>
              </a:endParaRPr>
            </a:p>
          </p:txBody>
        </p:sp>
        <p:cxnSp>
          <p:nvCxnSpPr>
            <p:cNvPr id="53" name="Straight Arrow Connector 52"/>
            <p:cNvCxnSpPr/>
            <p:nvPr/>
          </p:nvCxnSpPr>
          <p:spPr>
            <a:xfrm>
              <a:off x="2828685" y="2895090"/>
              <a:ext cx="1714353" cy="1286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14138" y="2252699"/>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715425" y="2895090"/>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30869" y="3538769"/>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715425" y="4181161"/>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30869" y="4824839"/>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572641" y="2252699"/>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573927" y="2895090"/>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89372" y="3538769"/>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573927" y="4181161"/>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589372" y="4824839"/>
              <a:ext cx="213651"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2971548" y="2895090"/>
              <a:ext cx="1714353" cy="12860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1971509" y="2609297"/>
              <a:ext cx="714314" cy="42869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200" dirty="0">
                  <a:solidFill>
                    <a:schemeClr val="tx1"/>
                  </a:solidFill>
                  <a:latin typeface="Helvetica"/>
                  <a:cs typeface="Helvetica"/>
                </a:rPr>
                <a:t>Lock Door</a:t>
              </a:r>
            </a:p>
          </p:txBody>
        </p:sp>
        <p:sp>
          <p:nvSpPr>
            <p:cNvPr id="112" name="Rectangle 111"/>
            <p:cNvSpPr/>
            <p:nvPr/>
          </p:nvSpPr>
          <p:spPr>
            <a:xfrm>
              <a:off x="4828763" y="2609297"/>
              <a:ext cx="714314" cy="428690"/>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GB" sz="1200" dirty="0">
                  <a:solidFill>
                    <a:schemeClr val="tx1"/>
                  </a:solidFill>
                  <a:latin typeface="Helvetica"/>
                  <a:cs typeface="Helvetica"/>
                </a:rPr>
                <a:t>Open</a:t>
              </a:r>
            </a:p>
            <a:p>
              <a:pPr algn="ctr" fontAlgn="auto">
                <a:spcBef>
                  <a:spcPts val="0"/>
                </a:spcBef>
                <a:spcAft>
                  <a:spcPts val="0"/>
                </a:spcAft>
                <a:defRPr/>
              </a:pPr>
              <a:r>
                <a:rPr lang="en-GB" sz="1200" dirty="0">
                  <a:solidFill>
                    <a:schemeClr val="tx1"/>
                  </a:solidFill>
                  <a:latin typeface="Helvetica"/>
                  <a:cs typeface="Helvetica"/>
                </a:rPr>
                <a:t>Door</a:t>
              </a:r>
            </a:p>
          </p:txBody>
        </p:sp>
        <p:sp>
          <p:nvSpPr>
            <p:cNvPr id="125" name="&quot;No&quot; Symbol 124"/>
            <p:cNvSpPr/>
            <p:nvPr/>
          </p:nvSpPr>
          <p:spPr>
            <a:xfrm>
              <a:off x="2186447" y="3967459"/>
              <a:ext cx="428588" cy="428690"/>
            </a:xfrm>
            <a:prstGeom prst="noSmoking">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b="1" dirty="0">
                <a:solidFill>
                  <a:schemeClr val="tx1"/>
                </a:solidFill>
                <a:latin typeface="Helvetica"/>
                <a:cs typeface="Helvetica"/>
              </a:endParaRPr>
            </a:p>
          </p:txBody>
        </p:sp>
        <p:sp>
          <p:nvSpPr>
            <p:cNvPr id="18460" name="TextBox 129"/>
            <p:cNvSpPr txBox="1">
              <a:spLocks noChangeArrowheads="1"/>
            </p:cNvSpPr>
            <p:nvPr/>
          </p:nvSpPr>
          <p:spPr bwMode="auto">
            <a:xfrm>
              <a:off x="257156" y="1966906"/>
              <a:ext cx="1500198" cy="5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latin typeface="Calibri" charset="0"/>
                </a:rPr>
                <a:t>Door is Closed &amp; Unlocked</a:t>
              </a:r>
            </a:p>
          </p:txBody>
        </p:sp>
        <p:sp>
          <p:nvSpPr>
            <p:cNvPr id="18461" name="TextBox 130"/>
            <p:cNvSpPr txBox="1">
              <a:spLocks noChangeArrowheads="1"/>
            </p:cNvSpPr>
            <p:nvPr/>
          </p:nvSpPr>
          <p:spPr bwMode="auto">
            <a:xfrm>
              <a:off x="257156" y="2586694"/>
              <a:ext cx="1357322" cy="5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latin typeface="Calibri" charset="0"/>
                </a:rPr>
                <a:t>Door is Closed &amp; Locked</a:t>
              </a:r>
            </a:p>
          </p:txBody>
        </p:sp>
        <p:sp>
          <p:nvSpPr>
            <p:cNvPr id="18462" name="TextBox 132"/>
            <p:cNvSpPr txBox="1">
              <a:spLocks noChangeArrowheads="1"/>
            </p:cNvSpPr>
            <p:nvPr/>
          </p:nvSpPr>
          <p:spPr bwMode="auto">
            <a:xfrm>
              <a:off x="5829320" y="1966906"/>
              <a:ext cx="1357322" cy="5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latin typeface="Calibri" charset="0"/>
                </a:rPr>
                <a:t>Door is Closed &amp; Unlocked</a:t>
              </a:r>
            </a:p>
          </p:txBody>
        </p:sp>
        <p:cxnSp>
          <p:nvCxnSpPr>
            <p:cNvPr id="135" name="Straight Connector 134"/>
            <p:cNvCxnSpPr/>
            <p:nvPr/>
          </p:nvCxnSpPr>
          <p:spPr>
            <a:xfrm rot="10800000">
              <a:off x="1757858" y="2252699"/>
              <a:ext cx="1070827" cy="0"/>
            </a:xfrm>
            <a:prstGeom prst="line">
              <a:avLst/>
            </a:prstGeom>
            <a:ln w="22225">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0800000">
              <a:off x="4685901" y="2252699"/>
              <a:ext cx="1072114" cy="0"/>
            </a:xfrm>
            <a:prstGeom prst="line">
              <a:avLst/>
            </a:prstGeom>
            <a:ln w="22225">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465" name="TextBox 137"/>
            <p:cNvSpPr txBox="1">
              <a:spLocks noChangeArrowheads="1"/>
            </p:cNvSpPr>
            <p:nvPr/>
          </p:nvSpPr>
          <p:spPr bwMode="auto">
            <a:xfrm>
              <a:off x="5829320" y="2586694"/>
              <a:ext cx="1357322" cy="57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2000">
                  <a:latin typeface="Calibri" charset="0"/>
                </a:rPr>
                <a:t>Door is Open &amp; Unlocked</a:t>
              </a:r>
            </a:p>
          </p:txBody>
        </p:sp>
      </p:grpSp>
      <p:sp>
        <p:nvSpPr>
          <p:cNvPr id="2" name="Title 1"/>
          <p:cNvSpPr>
            <a:spLocks noGrp="1"/>
          </p:cNvSpPr>
          <p:nvPr>
            <p:ph type="title"/>
          </p:nvPr>
        </p:nvSpPr>
        <p:spPr/>
        <p:txBody>
          <a:bodyPr/>
          <a:lstStyle/>
          <a:p>
            <a:r>
              <a:rPr lang="en-US" dirty="0"/>
              <a:t>Impact: </a:t>
            </a:r>
            <a:r>
              <a:rPr lang="en-US" dirty="0" smtClean="0"/>
              <a:t>Inconsistent State Changes</a:t>
            </a:r>
            <a:endParaRPr lang="en-US" dirty="0"/>
          </a:p>
        </p:txBody>
      </p:sp>
    </p:spTree>
    <p:extLst>
      <p:ext uri="{BB962C8B-B14F-4D97-AF65-F5344CB8AC3E}">
        <p14:creationId xmlns:p14="http://schemas.microsoft.com/office/powerpoint/2010/main" val="163133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Straight Connector 135"/>
          <p:cNvCxnSpPr/>
          <p:nvPr/>
        </p:nvCxnSpPr>
        <p:spPr>
          <a:xfrm>
            <a:off x="7100938" y="4979764"/>
            <a:ext cx="1062037" cy="22225"/>
          </a:xfrm>
          <a:prstGeom prst="line">
            <a:avLst/>
          </a:prstGeom>
          <a:ln w="12700">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0483" name="TextBox 11"/>
          <p:cNvSpPr txBox="1">
            <a:spLocks noChangeArrowheads="1"/>
          </p:cNvSpPr>
          <p:nvPr/>
        </p:nvSpPr>
        <p:spPr bwMode="auto">
          <a:xfrm>
            <a:off x="1316112" y="5733256"/>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rgbClr val="FFFFFF"/>
                </a:solidFill>
                <a:latin typeface="Calibri" charset="0"/>
              </a:rPr>
              <a:t>Client</a:t>
            </a:r>
            <a:r>
              <a:rPr lang="en-GB" baseline="-25000">
                <a:solidFill>
                  <a:srgbClr val="FFFFFF"/>
                </a:solidFill>
                <a:latin typeface="Calibri" charset="0"/>
              </a:rPr>
              <a:t>A</a:t>
            </a:r>
            <a:endParaRPr lang="en-GB">
              <a:solidFill>
                <a:srgbClr val="FFFFFF"/>
              </a:solidFill>
              <a:latin typeface="Calibri" charset="0"/>
            </a:endParaRPr>
          </a:p>
        </p:txBody>
      </p:sp>
      <p:sp>
        <p:nvSpPr>
          <p:cNvPr id="20484" name="TextBox 12"/>
          <p:cNvSpPr txBox="1">
            <a:spLocks noChangeArrowheads="1"/>
          </p:cNvSpPr>
          <p:nvPr/>
        </p:nvSpPr>
        <p:spPr bwMode="auto">
          <a:xfrm>
            <a:off x="6316737" y="5733256"/>
            <a:ext cx="2071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dirty="0" err="1">
                <a:solidFill>
                  <a:srgbClr val="FFFFFF"/>
                </a:solidFill>
                <a:latin typeface="Calibri" charset="0"/>
              </a:rPr>
              <a:t>Client</a:t>
            </a:r>
            <a:r>
              <a:rPr lang="en-GB" baseline="-25000" dirty="0" err="1">
                <a:solidFill>
                  <a:srgbClr val="FFFFFF"/>
                </a:solidFill>
                <a:latin typeface="Calibri" charset="0"/>
              </a:rPr>
              <a:t>B</a:t>
            </a:r>
            <a:endParaRPr lang="en-GB" baseline="-25000" dirty="0">
              <a:solidFill>
                <a:srgbClr val="FFFFFF"/>
              </a:solidFill>
              <a:latin typeface="Calibri" charset="0"/>
            </a:endParaRPr>
          </a:p>
          <a:p>
            <a:pPr algn="ctr" eaLnBrk="1" hangingPunct="1"/>
            <a:endParaRPr lang="en-GB" dirty="0">
              <a:solidFill>
                <a:srgbClr val="FFFFFF"/>
              </a:solidFill>
              <a:latin typeface="Calibri" charset="0"/>
            </a:endParaRPr>
          </a:p>
        </p:txBody>
      </p:sp>
      <p:cxnSp>
        <p:nvCxnSpPr>
          <p:cNvPr id="35" name="Straight Connector 34"/>
          <p:cNvCxnSpPr/>
          <p:nvPr/>
        </p:nvCxnSpPr>
        <p:spPr>
          <a:xfrm rot="5400000">
            <a:off x="-284906" y="3786758"/>
            <a:ext cx="28575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417019" y="3786758"/>
            <a:ext cx="28575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28750" y="2501677"/>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28750" y="3787552"/>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28750" y="5073427"/>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30675" y="2501677"/>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48138" y="3787552"/>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48138" y="5073427"/>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984007" y="3786758"/>
            <a:ext cx="2857500"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97663" y="2501677"/>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315125" y="3787552"/>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315125" y="5073427"/>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sp>
        <p:nvSpPr>
          <p:cNvPr id="20497" name="TextBox 58"/>
          <p:cNvSpPr txBox="1">
            <a:spLocks noChangeArrowheads="1"/>
          </p:cNvSpPr>
          <p:nvPr/>
        </p:nvSpPr>
        <p:spPr bwMode="auto">
          <a:xfrm>
            <a:off x="3959299" y="5733256"/>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rgbClr val="FFFFFF"/>
                </a:solidFill>
                <a:latin typeface="Calibri" charset="0"/>
              </a:rPr>
              <a:t>Server</a:t>
            </a:r>
          </a:p>
        </p:txBody>
      </p:sp>
      <p:sp>
        <p:nvSpPr>
          <p:cNvPr id="102" name="Rectangle 101"/>
          <p:cNvSpPr/>
          <p:nvPr/>
        </p:nvSpPr>
        <p:spPr>
          <a:xfrm>
            <a:off x="1314500" y="1858739"/>
            <a:ext cx="1643063"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03" name="Teardrop 102"/>
          <p:cNvSpPr/>
          <p:nvPr/>
        </p:nvSpPr>
        <p:spPr>
          <a:xfrm rot="8278488">
            <a:off x="2511475" y="2055589"/>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04" name="Teardrop 103"/>
          <p:cNvSpPr/>
          <p:nvPr/>
        </p:nvSpPr>
        <p:spPr>
          <a:xfrm rot="2891724">
            <a:off x="1500238" y="226990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cxnSp>
        <p:nvCxnSpPr>
          <p:cNvPr id="105" name="Straight Connector 104"/>
          <p:cNvCxnSpPr/>
          <p:nvPr/>
        </p:nvCxnSpPr>
        <p:spPr>
          <a:xfrm flipV="1">
            <a:off x="1835200" y="2390552"/>
            <a:ext cx="709613" cy="3175"/>
          </a:xfrm>
          <a:prstGeom prst="line">
            <a:avLst/>
          </a:prstGeom>
          <a:ln w="12700">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4100563" y="3144614"/>
            <a:ext cx="1643062"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15" name="Teardrop 114"/>
          <p:cNvSpPr/>
          <p:nvPr/>
        </p:nvSpPr>
        <p:spPr>
          <a:xfrm rot="8278488">
            <a:off x="5286425" y="3758977"/>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16" name="Teardrop 115"/>
          <p:cNvSpPr/>
          <p:nvPr/>
        </p:nvSpPr>
        <p:spPr>
          <a:xfrm rot="2891724">
            <a:off x="4286300" y="3555777"/>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cxnSp>
        <p:nvCxnSpPr>
          <p:cNvPr id="117" name="Straight Connector 116"/>
          <p:cNvCxnSpPr/>
          <p:nvPr/>
        </p:nvCxnSpPr>
        <p:spPr>
          <a:xfrm>
            <a:off x="4610150" y="3693889"/>
            <a:ext cx="1062038" cy="22225"/>
          </a:xfrm>
          <a:prstGeom prst="line">
            <a:avLst/>
          </a:prstGeom>
          <a:ln w="12700">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6600875" y="4430489"/>
            <a:ext cx="1643063"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19" name="Teardrop 118"/>
          <p:cNvSpPr/>
          <p:nvPr/>
        </p:nvSpPr>
        <p:spPr>
          <a:xfrm rot="11965511">
            <a:off x="7258100" y="5348064"/>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20" name="Teardrop 119"/>
          <p:cNvSpPr/>
          <p:nvPr/>
        </p:nvSpPr>
        <p:spPr>
          <a:xfrm rot="2891724">
            <a:off x="6786613" y="484165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24" name="Rectangle 123"/>
          <p:cNvSpPr/>
          <p:nvPr/>
        </p:nvSpPr>
        <p:spPr>
          <a:xfrm>
            <a:off x="6600875" y="3144614"/>
            <a:ext cx="1643063"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25" name="Teardrop 124"/>
          <p:cNvSpPr/>
          <p:nvPr/>
        </p:nvSpPr>
        <p:spPr>
          <a:xfrm rot="10387144">
            <a:off x="7615288" y="401615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26" name="Teardrop 125"/>
          <p:cNvSpPr/>
          <p:nvPr/>
        </p:nvSpPr>
        <p:spPr>
          <a:xfrm rot="2891724">
            <a:off x="6786613" y="3555777"/>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29" name="Rectangle 128"/>
          <p:cNvSpPr/>
          <p:nvPr/>
        </p:nvSpPr>
        <p:spPr>
          <a:xfrm>
            <a:off x="6600875" y="1858739"/>
            <a:ext cx="1643063"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30" name="Teardrop 129"/>
          <p:cNvSpPr/>
          <p:nvPr/>
        </p:nvSpPr>
        <p:spPr>
          <a:xfrm rot="8114284">
            <a:off x="7754988" y="2412777"/>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31" name="Teardrop 130"/>
          <p:cNvSpPr/>
          <p:nvPr/>
        </p:nvSpPr>
        <p:spPr>
          <a:xfrm rot="2891724">
            <a:off x="6786613" y="226990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39" name="Rectangle 138"/>
          <p:cNvSpPr/>
          <p:nvPr/>
        </p:nvSpPr>
        <p:spPr>
          <a:xfrm>
            <a:off x="1314500" y="3144614"/>
            <a:ext cx="1643063"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41" name="Teardrop 140"/>
          <p:cNvSpPr/>
          <p:nvPr/>
        </p:nvSpPr>
        <p:spPr>
          <a:xfrm rot="2891724">
            <a:off x="1500238" y="3555777"/>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45" name="Rectangle 144"/>
          <p:cNvSpPr/>
          <p:nvPr/>
        </p:nvSpPr>
        <p:spPr>
          <a:xfrm>
            <a:off x="1314500" y="4430489"/>
            <a:ext cx="1643063"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46" name="Teardrop 145"/>
          <p:cNvSpPr/>
          <p:nvPr/>
        </p:nvSpPr>
        <p:spPr>
          <a:xfrm rot="8278488">
            <a:off x="2500363" y="504485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47" name="Teardrop 146"/>
          <p:cNvSpPr/>
          <p:nvPr/>
        </p:nvSpPr>
        <p:spPr>
          <a:xfrm rot="2891724">
            <a:off x="1500238" y="484165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0" name="Rectangle 149"/>
          <p:cNvSpPr/>
          <p:nvPr/>
        </p:nvSpPr>
        <p:spPr>
          <a:xfrm>
            <a:off x="4100563" y="4430489"/>
            <a:ext cx="1643062"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1" name="Teardrop 150"/>
          <p:cNvSpPr/>
          <p:nvPr/>
        </p:nvSpPr>
        <p:spPr>
          <a:xfrm rot="10387144">
            <a:off x="5114975" y="5302027"/>
            <a:ext cx="260350" cy="261937"/>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2" name="Teardrop 151"/>
          <p:cNvSpPr/>
          <p:nvPr/>
        </p:nvSpPr>
        <p:spPr>
          <a:xfrm rot="2891724">
            <a:off x="4286300" y="484165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5" name="Rectangle 154"/>
          <p:cNvSpPr/>
          <p:nvPr/>
        </p:nvSpPr>
        <p:spPr>
          <a:xfrm>
            <a:off x="4100563" y="1858739"/>
            <a:ext cx="1643062"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6" name="Teardrop 155"/>
          <p:cNvSpPr/>
          <p:nvPr/>
        </p:nvSpPr>
        <p:spPr>
          <a:xfrm rot="8114284">
            <a:off x="5254675" y="2330227"/>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7" name="Teardrop 156"/>
          <p:cNvSpPr/>
          <p:nvPr/>
        </p:nvSpPr>
        <p:spPr>
          <a:xfrm rot="2891724">
            <a:off x="4286300" y="226990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9" name="Explosion 2 158"/>
          <p:cNvSpPr/>
          <p:nvPr/>
        </p:nvSpPr>
        <p:spPr>
          <a:xfrm>
            <a:off x="2171750" y="3358927"/>
            <a:ext cx="642938" cy="642937"/>
          </a:xfrm>
          <a:prstGeom prst="irregularSeal2">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0527" name="TextBox 46"/>
          <p:cNvSpPr txBox="1">
            <a:spLocks noChangeArrowheads="1"/>
          </p:cNvSpPr>
          <p:nvPr/>
        </p:nvSpPr>
        <p:spPr bwMode="auto">
          <a:xfrm>
            <a:off x="971600" y="1196752"/>
            <a:ext cx="1077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a:solidFill>
                  <a:srgbClr val="FFFFFF"/>
                </a:solidFill>
                <a:latin typeface="Calibri" charset="0"/>
              </a:rPr>
              <a:t>Shooter </a:t>
            </a:r>
          </a:p>
          <a:p>
            <a:pPr algn="ctr" eaLnBrk="1" hangingPunct="1"/>
            <a:r>
              <a:rPr lang="en-GB" sz="2000">
                <a:solidFill>
                  <a:srgbClr val="FFFFFF"/>
                </a:solidFill>
                <a:latin typeface="Calibri" charset="0"/>
              </a:rPr>
              <a:t>(Player</a:t>
            </a:r>
            <a:r>
              <a:rPr lang="en-GB" sz="2000" baseline="-25000">
                <a:solidFill>
                  <a:srgbClr val="FFFFFF"/>
                </a:solidFill>
                <a:latin typeface="Calibri" charset="0"/>
              </a:rPr>
              <a:t>A</a:t>
            </a:r>
            <a:r>
              <a:rPr lang="en-GB" sz="2000">
                <a:solidFill>
                  <a:srgbClr val="FFFFFF"/>
                </a:solidFill>
                <a:latin typeface="Calibri" charset="0"/>
              </a:rPr>
              <a:t>)</a:t>
            </a:r>
          </a:p>
        </p:txBody>
      </p:sp>
      <p:sp>
        <p:nvSpPr>
          <p:cNvPr id="20528" name="TextBox 48"/>
          <p:cNvSpPr txBox="1">
            <a:spLocks noChangeArrowheads="1"/>
          </p:cNvSpPr>
          <p:nvPr/>
        </p:nvSpPr>
        <p:spPr bwMode="auto">
          <a:xfrm>
            <a:off x="2208263" y="1196752"/>
            <a:ext cx="1073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a:solidFill>
                  <a:srgbClr val="FFFFFF"/>
                </a:solidFill>
                <a:latin typeface="Calibri" charset="0"/>
              </a:rPr>
              <a:t>Target </a:t>
            </a:r>
          </a:p>
          <a:p>
            <a:pPr algn="ctr" eaLnBrk="1" hangingPunct="1"/>
            <a:r>
              <a:rPr lang="en-GB" sz="2000">
                <a:solidFill>
                  <a:srgbClr val="FFFFFF"/>
                </a:solidFill>
                <a:latin typeface="Calibri" charset="0"/>
              </a:rPr>
              <a:t>(Player</a:t>
            </a:r>
            <a:r>
              <a:rPr lang="en-GB" sz="2000" baseline="-25000">
                <a:solidFill>
                  <a:srgbClr val="FFFFFF"/>
                </a:solidFill>
                <a:latin typeface="Calibri" charset="0"/>
              </a:rPr>
              <a:t>B</a:t>
            </a:r>
            <a:r>
              <a:rPr lang="en-GB" sz="2000">
                <a:solidFill>
                  <a:srgbClr val="FFFFFF"/>
                </a:solidFill>
                <a:latin typeface="Calibri" charset="0"/>
              </a:rPr>
              <a:t>)</a:t>
            </a:r>
          </a:p>
        </p:txBody>
      </p:sp>
      <p:cxnSp>
        <p:nvCxnSpPr>
          <p:cNvPr id="51" name="Straight Arrow Connector 50"/>
          <p:cNvCxnSpPr>
            <a:stCxn id="20527" idx="2"/>
            <a:endCxn id="104" idx="5"/>
          </p:cNvCxnSpPr>
          <p:nvPr/>
        </p:nvCxnSpPr>
        <p:spPr>
          <a:xfrm rot="16200000" flipH="1">
            <a:off x="1392287" y="2023840"/>
            <a:ext cx="365125" cy="127000"/>
          </a:xfrm>
          <a:prstGeom prst="straightConnector1">
            <a:avLst/>
          </a:prstGeom>
          <a:ln w="12700">
            <a:headEnd type="none"/>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0528" idx="2"/>
            <a:endCxn id="103" idx="3"/>
          </p:cNvCxnSpPr>
          <p:nvPr/>
        </p:nvCxnSpPr>
        <p:spPr>
          <a:xfrm rot="5400000">
            <a:off x="2621013" y="1931764"/>
            <a:ext cx="150812" cy="96838"/>
          </a:xfrm>
          <a:prstGeom prst="straightConnector1">
            <a:avLst/>
          </a:prstGeom>
          <a:ln w="12700">
            <a:headEnd type="none"/>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Impact: Fireproof Players</a:t>
            </a:r>
            <a:endParaRPr lang="en-US" dirty="0"/>
          </a:p>
        </p:txBody>
      </p:sp>
    </p:spTree>
    <p:extLst>
      <p:ext uri="{BB962C8B-B14F-4D97-AF65-F5344CB8AC3E}">
        <p14:creationId xmlns:p14="http://schemas.microsoft.com/office/powerpoint/2010/main" val="11416039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Straight Connector 135"/>
          <p:cNvCxnSpPr/>
          <p:nvPr/>
        </p:nvCxnSpPr>
        <p:spPr>
          <a:xfrm>
            <a:off x="7190085" y="4965849"/>
            <a:ext cx="1062038" cy="22225"/>
          </a:xfrm>
          <a:prstGeom prst="line">
            <a:avLst/>
          </a:prstGeom>
          <a:ln w="12700">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195758" y="3772843"/>
            <a:ext cx="2857500"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506167" y="3772843"/>
            <a:ext cx="2857500" cy="158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17898" y="2487762"/>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17898" y="3773637"/>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17898" y="5059512"/>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19823" y="2487762"/>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837285" y="3773637"/>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37285" y="5059512"/>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5073154" y="3772843"/>
            <a:ext cx="2857500" cy="158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86810" y="2487762"/>
            <a:ext cx="214313"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404273" y="3773637"/>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404273" y="5059512"/>
            <a:ext cx="214312" cy="0"/>
          </a:xfrm>
          <a:prstGeom prst="line">
            <a:avLst/>
          </a:prstGeom>
          <a:ln w="22225">
            <a:headEnd type="none"/>
            <a:tailEnd type="non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1403648" y="1844824"/>
            <a:ext cx="1643062"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03" name="Teardrop 102"/>
          <p:cNvSpPr/>
          <p:nvPr/>
        </p:nvSpPr>
        <p:spPr>
          <a:xfrm rot="8278488">
            <a:off x="2589510" y="1898799"/>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04" name="Teardrop 103"/>
          <p:cNvSpPr/>
          <p:nvPr/>
        </p:nvSpPr>
        <p:spPr>
          <a:xfrm rot="2891724">
            <a:off x="1589385" y="2255987"/>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cxnSp>
        <p:nvCxnSpPr>
          <p:cNvPr id="105" name="Straight Connector 104"/>
          <p:cNvCxnSpPr/>
          <p:nvPr/>
        </p:nvCxnSpPr>
        <p:spPr>
          <a:xfrm flipV="1">
            <a:off x="1913235" y="2413149"/>
            <a:ext cx="709613" cy="3175"/>
          </a:xfrm>
          <a:prstGeom prst="line">
            <a:avLst/>
          </a:prstGeom>
          <a:ln w="12700">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4189710" y="3130699"/>
            <a:ext cx="1643063"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15" name="Teardrop 114"/>
          <p:cNvSpPr/>
          <p:nvPr/>
        </p:nvSpPr>
        <p:spPr>
          <a:xfrm rot="8278488">
            <a:off x="5375573" y="354186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16" name="Teardrop 115"/>
          <p:cNvSpPr/>
          <p:nvPr/>
        </p:nvSpPr>
        <p:spPr>
          <a:xfrm rot="2891724">
            <a:off x="4375448" y="3541862"/>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cxnSp>
        <p:nvCxnSpPr>
          <p:cNvPr id="117" name="Straight Connector 116"/>
          <p:cNvCxnSpPr>
            <a:endCxn id="115" idx="1"/>
          </p:cNvCxnSpPr>
          <p:nvPr/>
        </p:nvCxnSpPr>
        <p:spPr>
          <a:xfrm flipV="1">
            <a:off x="4699298" y="3665687"/>
            <a:ext cx="676275" cy="14287"/>
          </a:xfrm>
          <a:prstGeom prst="line">
            <a:avLst/>
          </a:prstGeom>
          <a:ln w="12700">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2551" name="Group 121"/>
          <p:cNvGrpSpPr>
            <a:grpSpLocks/>
          </p:cNvGrpSpPr>
          <p:nvPr/>
        </p:nvGrpSpPr>
        <p:grpSpPr bwMode="auto">
          <a:xfrm>
            <a:off x="6690023" y="4416574"/>
            <a:ext cx="1643062" cy="1214438"/>
            <a:chOff x="6929454" y="3857628"/>
            <a:chExt cx="1643074" cy="1214446"/>
          </a:xfrm>
        </p:grpSpPr>
        <p:sp>
          <p:nvSpPr>
            <p:cNvPr id="118" name="Rectangle 117"/>
            <p:cNvSpPr/>
            <p:nvPr/>
          </p:nvSpPr>
          <p:spPr>
            <a:xfrm>
              <a:off x="6929454" y="3857628"/>
              <a:ext cx="1643074"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20" name="Teardrop 119"/>
            <p:cNvSpPr/>
            <p:nvPr/>
          </p:nvSpPr>
          <p:spPr>
            <a:xfrm rot="2891724">
              <a:off x="7115192" y="4268794"/>
              <a:ext cx="260352" cy="26035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22552" name="Group 122"/>
          <p:cNvGrpSpPr>
            <a:grpSpLocks/>
          </p:cNvGrpSpPr>
          <p:nvPr/>
        </p:nvGrpSpPr>
        <p:grpSpPr bwMode="auto">
          <a:xfrm>
            <a:off x="6690023" y="3130699"/>
            <a:ext cx="1643062" cy="1214438"/>
            <a:chOff x="6929454" y="3857628"/>
            <a:chExt cx="1643074" cy="1214446"/>
          </a:xfrm>
        </p:grpSpPr>
        <p:sp>
          <p:nvSpPr>
            <p:cNvPr id="124" name="Rectangle 123"/>
            <p:cNvSpPr/>
            <p:nvPr/>
          </p:nvSpPr>
          <p:spPr>
            <a:xfrm>
              <a:off x="6929454" y="3857628"/>
              <a:ext cx="1643074"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25" name="Teardrop 124"/>
            <p:cNvSpPr/>
            <p:nvPr/>
          </p:nvSpPr>
          <p:spPr>
            <a:xfrm rot="10387144">
              <a:off x="7943873" y="4729172"/>
              <a:ext cx="260352" cy="26035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26" name="Teardrop 125"/>
            <p:cNvSpPr/>
            <p:nvPr/>
          </p:nvSpPr>
          <p:spPr>
            <a:xfrm rot="2891724">
              <a:off x="7115192" y="4268794"/>
              <a:ext cx="260352" cy="26035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22553" name="Group 127"/>
          <p:cNvGrpSpPr>
            <a:grpSpLocks/>
          </p:cNvGrpSpPr>
          <p:nvPr/>
        </p:nvGrpSpPr>
        <p:grpSpPr bwMode="auto">
          <a:xfrm>
            <a:off x="6690023" y="1844824"/>
            <a:ext cx="1643062" cy="1214438"/>
            <a:chOff x="6929454" y="3857628"/>
            <a:chExt cx="1643074" cy="1214446"/>
          </a:xfrm>
        </p:grpSpPr>
        <p:sp>
          <p:nvSpPr>
            <p:cNvPr id="129" name="Rectangle 128"/>
            <p:cNvSpPr/>
            <p:nvPr/>
          </p:nvSpPr>
          <p:spPr>
            <a:xfrm>
              <a:off x="6929454" y="3857628"/>
              <a:ext cx="1643074"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30" name="Teardrop 129"/>
            <p:cNvSpPr/>
            <p:nvPr/>
          </p:nvSpPr>
          <p:spPr>
            <a:xfrm rot="8114284">
              <a:off x="8083574" y="4268794"/>
              <a:ext cx="260352" cy="26035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31" name="Teardrop 130"/>
            <p:cNvSpPr/>
            <p:nvPr/>
          </p:nvSpPr>
          <p:spPr>
            <a:xfrm rot="2891724">
              <a:off x="7115192" y="4268794"/>
              <a:ext cx="260352" cy="26035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22554" name="Group 137"/>
          <p:cNvGrpSpPr>
            <a:grpSpLocks/>
          </p:cNvGrpSpPr>
          <p:nvPr/>
        </p:nvGrpSpPr>
        <p:grpSpPr bwMode="auto">
          <a:xfrm>
            <a:off x="1403648" y="3130699"/>
            <a:ext cx="1643062" cy="1214438"/>
            <a:chOff x="1643042" y="1285860"/>
            <a:chExt cx="1643074" cy="1214446"/>
          </a:xfrm>
        </p:grpSpPr>
        <p:sp>
          <p:nvSpPr>
            <p:cNvPr id="139" name="Rectangle 138"/>
            <p:cNvSpPr/>
            <p:nvPr/>
          </p:nvSpPr>
          <p:spPr>
            <a:xfrm>
              <a:off x="1643042" y="1285860"/>
              <a:ext cx="1643074"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41" name="Teardrop 140"/>
            <p:cNvSpPr/>
            <p:nvPr/>
          </p:nvSpPr>
          <p:spPr>
            <a:xfrm rot="2891724">
              <a:off x="1828780" y="1697026"/>
              <a:ext cx="260352" cy="26035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sp>
        <p:nvSpPr>
          <p:cNvPr id="145" name="Rectangle 144"/>
          <p:cNvSpPr/>
          <p:nvPr/>
        </p:nvSpPr>
        <p:spPr>
          <a:xfrm>
            <a:off x="1403648" y="4416574"/>
            <a:ext cx="1643062" cy="121443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47" name="Teardrop 146"/>
          <p:cNvSpPr/>
          <p:nvPr/>
        </p:nvSpPr>
        <p:spPr>
          <a:xfrm rot="2891724">
            <a:off x="1589385" y="4827737"/>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nvGrpSpPr>
          <p:cNvPr id="22557" name="Group 148"/>
          <p:cNvGrpSpPr>
            <a:grpSpLocks/>
          </p:cNvGrpSpPr>
          <p:nvPr/>
        </p:nvGrpSpPr>
        <p:grpSpPr bwMode="auto">
          <a:xfrm>
            <a:off x="4189710" y="4416574"/>
            <a:ext cx="1643063" cy="1214438"/>
            <a:chOff x="6929454" y="3857628"/>
            <a:chExt cx="1643074" cy="1214446"/>
          </a:xfrm>
        </p:grpSpPr>
        <p:sp>
          <p:nvSpPr>
            <p:cNvPr id="150" name="Rectangle 149"/>
            <p:cNvSpPr/>
            <p:nvPr/>
          </p:nvSpPr>
          <p:spPr>
            <a:xfrm>
              <a:off x="6929454" y="3857628"/>
              <a:ext cx="1643074"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2" name="Teardrop 151"/>
            <p:cNvSpPr/>
            <p:nvPr/>
          </p:nvSpPr>
          <p:spPr>
            <a:xfrm rot="2891724">
              <a:off x="7115193" y="4268794"/>
              <a:ext cx="260352" cy="26035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grpSp>
        <p:nvGrpSpPr>
          <p:cNvPr id="22558" name="Group 153"/>
          <p:cNvGrpSpPr>
            <a:grpSpLocks/>
          </p:cNvGrpSpPr>
          <p:nvPr/>
        </p:nvGrpSpPr>
        <p:grpSpPr bwMode="auto">
          <a:xfrm>
            <a:off x="4189710" y="1844824"/>
            <a:ext cx="1643063" cy="1214438"/>
            <a:chOff x="6929454" y="3857628"/>
            <a:chExt cx="1643074" cy="1214446"/>
          </a:xfrm>
        </p:grpSpPr>
        <p:sp>
          <p:nvSpPr>
            <p:cNvPr id="155" name="Rectangle 154"/>
            <p:cNvSpPr/>
            <p:nvPr/>
          </p:nvSpPr>
          <p:spPr>
            <a:xfrm>
              <a:off x="6929454" y="3857628"/>
              <a:ext cx="1643074" cy="1214446"/>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6" name="Teardrop 155"/>
            <p:cNvSpPr/>
            <p:nvPr/>
          </p:nvSpPr>
          <p:spPr>
            <a:xfrm rot="8114284">
              <a:off x="8083575" y="4114805"/>
              <a:ext cx="260352" cy="26035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157" name="Teardrop 156"/>
            <p:cNvSpPr/>
            <p:nvPr/>
          </p:nvSpPr>
          <p:spPr>
            <a:xfrm rot="2891724">
              <a:off x="7115193" y="4268794"/>
              <a:ext cx="260352" cy="260352"/>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grpSp>
      <p:sp>
        <p:nvSpPr>
          <p:cNvPr id="63" name="Bevel 62"/>
          <p:cNvSpPr/>
          <p:nvPr/>
        </p:nvSpPr>
        <p:spPr>
          <a:xfrm>
            <a:off x="4261148" y="5130949"/>
            <a:ext cx="785812" cy="142875"/>
          </a:xfrm>
          <a:prstGeom prst="bevel">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64" name="Bevel 63"/>
          <p:cNvSpPr/>
          <p:nvPr/>
        </p:nvSpPr>
        <p:spPr>
          <a:xfrm>
            <a:off x="4261148" y="3845074"/>
            <a:ext cx="785812" cy="142875"/>
          </a:xfrm>
          <a:prstGeom prst="bevel">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65" name="Bevel 64"/>
          <p:cNvSpPr/>
          <p:nvPr/>
        </p:nvSpPr>
        <p:spPr>
          <a:xfrm>
            <a:off x="4261148" y="2559199"/>
            <a:ext cx="785812" cy="142875"/>
          </a:xfrm>
          <a:prstGeom prst="bevel">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66" name="Bevel 65"/>
          <p:cNvSpPr/>
          <p:nvPr/>
        </p:nvSpPr>
        <p:spPr>
          <a:xfrm>
            <a:off x="6761460" y="5130949"/>
            <a:ext cx="785813" cy="142875"/>
          </a:xfrm>
          <a:prstGeom prst="bevel">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67" name="Bevel 66"/>
          <p:cNvSpPr/>
          <p:nvPr/>
        </p:nvSpPr>
        <p:spPr>
          <a:xfrm>
            <a:off x="6761460" y="3845074"/>
            <a:ext cx="785813" cy="142875"/>
          </a:xfrm>
          <a:prstGeom prst="bevel">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68" name="Bevel 67"/>
          <p:cNvSpPr/>
          <p:nvPr/>
        </p:nvSpPr>
        <p:spPr>
          <a:xfrm>
            <a:off x="6761460" y="2559199"/>
            <a:ext cx="785813" cy="142875"/>
          </a:xfrm>
          <a:prstGeom prst="bevel">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69" name="Bevel 68"/>
          <p:cNvSpPr/>
          <p:nvPr/>
        </p:nvSpPr>
        <p:spPr>
          <a:xfrm>
            <a:off x="1475085" y="5130949"/>
            <a:ext cx="785813" cy="142875"/>
          </a:xfrm>
          <a:prstGeom prst="bevel">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70" name="Bevel 69"/>
          <p:cNvSpPr/>
          <p:nvPr/>
        </p:nvSpPr>
        <p:spPr>
          <a:xfrm>
            <a:off x="1475085" y="3845074"/>
            <a:ext cx="785813" cy="142875"/>
          </a:xfrm>
          <a:prstGeom prst="bevel">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71" name="Bevel 70"/>
          <p:cNvSpPr/>
          <p:nvPr/>
        </p:nvSpPr>
        <p:spPr>
          <a:xfrm>
            <a:off x="1475085" y="2559199"/>
            <a:ext cx="785813" cy="142875"/>
          </a:xfrm>
          <a:prstGeom prst="bevel">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72" name="Teardrop 71"/>
          <p:cNvSpPr/>
          <p:nvPr/>
        </p:nvSpPr>
        <p:spPr>
          <a:xfrm rot="8278488">
            <a:off x="2529185" y="3398987"/>
            <a:ext cx="260350" cy="260350"/>
          </a:xfrm>
          <a:prstGeom prst="teardrop">
            <a:avLst>
              <a:gd name="adj" fmla="val 113333"/>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73" name="Explosion 2 72"/>
          <p:cNvSpPr/>
          <p:nvPr/>
        </p:nvSpPr>
        <p:spPr>
          <a:xfrm>
            <a:off x="7261523" y="5273824"/>
            <a:ext cx="642937" cy="357188"/>
          </a:xfrm>
          <a:prstGeom prst="irregularSeal2">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74" name="Explosion 2 73"/>
          <p:cNvSpPr/>
          <p:nvPr/>
        </p:nvSpPr>
        <p:spPr>
          <a:xfrm>
            <a:off x="2403773" y="4773762"/>
            <a:ext cx="642937" cy="357187"/>
          </a:xfrm>
          <a:prstGeom prst="irregularSeal2">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2571" name="TextBox 75"/>
          <p:cNvSpPr txBox="1">
            <a:spLocks noChangeArrowheads="1"/>
          </p:cNvSpPr>
          <p:nvPr/>
        </p:nvSpPr>
        <p:spPr bwMode="auto">
          <a:xfrm>
            <a:off x="1189335" y="5845324"/>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rgbClr val="FFFFFF"/>
                </a:solidFill>
                <a:latin typeface="Calibri" charset="0"/>
              </a:rPr>
              <a:t>Client</a:t>
            </a:r>
            <a:r>
              <a:rPr lang="en-GB" baseline="-25000">
                <a:solidFill>
                  <a:srgbClr val="FFFFFF"/>
                </a:solidFill>
                <a:latin typeface="Calibri" charset="0"/>
              </a:rPr>
              <a:t>A</a:t>
            </a:r>
            <a:endParaRPr lang="en-GB">
              <a:solidFill>
                <a:srgbClr val="FFFFFF"/>
              </a:solidFill>
              <a:latin typeface="Calibri" charset="0"/>
            </a:endParaRPr>
          </a:p>
        </p:txBody>
      </p:sp>
      <p:sp>
        <p:nvSpPr>
          <p:cNvPr id="22572" name="TextBox 76"/>
          <p:cNvSpPr txBox="1">
            <a:spLocks noChangeArrowheads="1"/>
          </p:cNvSpPr>
          <p:nvPr/>
        </p:nvSpPr>
        <p:spPr bwMode="auto">
          <a:xfrm>
            <a:off x="6189960" y="5845324"/>
            <a:ext cx="2071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rgbClr val="FFFFFF"/>
                </a:solidFill>
                <a:latin typeface="Calibri" charset="0"/>
              </a:rPr>
              <a:t>Client</a:t>
            </a:r>
            <a:r>
              <a:rPr lang="en-GB" baseline="-25000">
                <a:solidFill>
                  <a:srgbClr val="FFFFFF"/>
                </a:solidFill>
                <a:latin typeface="Calibri" charset="0"/>
              </a:rPr>
              <a:t>B</a:t>
            </a:r>
          </a:p>
          <a:p>
            <a:pPr algn="ctr" eaLnBrk="1" hangingPunct="1"/>
            <a:endParaRPr lang="en-GB">
              <a:solidFill>
                <a:srgbClr val="FFFFFF"/>
              </a:solidFill>
              <a:latin typeface="Calibri" charset="0"/>
            </a:endParaRPr>
          </a:p>
        </p:txBody>
      </p:sp>
      <p:sp>
        <p:nvSpPr>
          <p:cNvPr id="22573" name="TextBox 77"/>
          <p:cNvSpPr txBox="1">
            <a:spLocks noChangeArrowheads="1"/>
          </p:cNvSpPr>
          <p:nvPr/>
        </p:nvSpPr>
        <p:spPr bwMode="auto">
          <a:xfrm>
            <a:off x="3832523" y="5845324"/>
            <a:ext cx="1571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a:solidFill>
                  <a:srgbClr val="FFFFFF"/>
                </a:solidFill>
                <a:latin typeface="Calibri" charset="0"/>
              </a:rPr>
              <a:t>Server</a:t>
            </a:r>
          </a:p>
        </p:txBody>
      </p:sp>
      <p:sp>
        <p:nvSpPr>
          <p:cNvPr id="62" name="Explosion 2 61"/>
          <p:cNvSpPr/>
          <p:nvPr/>
        </p:nvSpPr>
        <p:spPr>
          <a:xfrm>
            <a:off x="5118398" y="4773762"/>
            <a:ext cx="642937" cy="357187"/>
          </a:xfrm>
          <a:prstGeom prst="irregularSeal2">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GB" sz="2000" b="1" dirty="0">
              <a:solidFill>
                <a:srgbClr val="FFFFFF"/>
              </a:solidFill>
              <a:latin typeface="Helvetica"/>
              <a:cs typeface="Helvetica"/>
            </a:endParaRPr>
          </a:p>
        </p:txBody>
      </p:sp>
      <p:sp>
        <p:nvSpPr>
          <p:cNvPr id="22575" name="TextBox 74"/>
          <p:cNvSpPr txBox="1">
            <a:spLocks noChangeArrowheads="1"/>
          </p:cNvSpPr>
          <p:nvPr/>
        </p:nvSpPr>
        <p:spPr bwMode="auto">
          <a:xfrm>
            <a:off x="1060748" y="1106637"/>
            <a:ext cx="10779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a:solidFill>
                  <a:srgbClr val="FFFFFF"/>
                </a:solidFill>
                <a:latin typeface="Calibri" charset="0"/>
              </a:rPr>
              <a:t>Shooter </a:t>
            </a:r>
          </a:p>
          <a:p>
            <a:pPr algn="ctr" eaLnBrk="1" hangingPunct="1"/>
            <a:r>
              <a:rPr lang="en-GB" sz="2000">
                <a:solidFill>
                  <a:srgbClr val="FFFFFF"/>
                </a:solidFill>
                <a:latin typeface="Calibri" charset="0"/>
              </a:rPr>
              <a:t>(Player</a:t>
            </a:r>
            <a:r>
              <a:rPr lang="en-GB" sz="2000" baseline="-25000">
                <a:solidFill>
                  <a:srgbClr val="FFFFFF"/>
                </a:solidFill>
                <a:latin typeface="Calibri" charset="0"/>
              </a:rPr>
              <a:t>A</a:t>
            </a:r>
            <a:r>
              <a:rPr lang="en-GB" sz="2000">
                <a:solidFill>
                  <a:srgbClr val="FFFFFF"/>
                </a:solidFill>
                <a:latin typeface="Calibri" charset="0"/>
              </a:rPr>
              <a:t>)</a:t>
            </a:r>
          </a:p>
        </p:txBody>
      </p:sp>
      <p:sp>
        <p:nvSpPr>
          <p:cNvPr id="22576" name="TextBox 78"/>
          <p:cNvSpPr txBox="1">
            <a:spLocks noChangeArrowheads="1"/>
          </p:cNvSpPr>
          <p:nvPr/>
        </p:nvSpPr>
        <p:spPr bwMode="auto">
          <a:xfrm>
            <a:off x="2297410" y="1106637"/>
            <a:ext cx="1073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000">
                <a:solidFill>
                  <a:srgbClr val="FFFFFF"/>
                </a:solidFill>
                <a:latin typeface="Calibri" charset="0"/>
              </a:rPr>
              <a:t>Target </a:t>
            </a:r>
          </a:p>
          <a:p>
            <a:pPr algn="ctr" eaLnBrk="1" hangingPunct="1"/>
            <a:r>
              <a:rPr lang="en-GB" sz="2000">
                <a:solidFill>
                  <a:srgbClr val="FFFFFF"/>
                </a:solidFill>
                <a:latin typeface="Calibri" charset="0"/>
              </a:rPr>
              <a:t>(Player</a:t>
            </a:r>
            <a:r>
              <a:rPr lang="en-GB" sz="2000" baseline="-25000">
                <a:solidFill>
                  <a:srgbClr val="FFFFFF"/>
                </a:solidFill>
                <a:latin typeface="Calibri" charset="0"/>
              </a:rPr>
              <a:t>B</a:t>
            </a:r>
            <a:r>
              <a:rPr lang="en-GB" sz="2000">
                <a:solidFill>
                  <a:srgbClr val="FFFFFF"/>
                </a:solidFill>
                <a:latin typeface="Calibri" charset="0"/>
              </a:rPr>
              <a:t>)</a:t>
            </a:r>
          </a:p>
        </p:txBody>
      </p:sp>
      <p:cxnSp>
        <p:nvCxnSpPr>
          <p:cNvPr id="80" name="Straight Arrow Connector 79"/>
          <p:cNvCxnSpPr>
            <a:stCxn id="22575" idx="2"/>
            <a:endCxn id="104" idx="5"/>
          </p:cNvCxnSpPr>
          <p:nvPr/>
        </p:nvCxnSpPr>
        <p:spPr>
          <a:xfrm rot="16200000" flipH="1">
            <a:off x="1443335" y="1971825"/>
            <a:ext cx="441325" cy="127000"/>
          </a:xfrm>
          <a:prstGeom prst="straightConnector1">
            <a:avLst/>
          </a:prstGeom>
          <a:ln w="12700">
            <a:headEnd type="none"/>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2576" idx="2"/>
            <a:endCxn id="103" idx="3"/>
          </p:cNvCxnSpPr>
          <p:nvPr/>
        </p:nvCxnSpPr>
        <p:spPr>
          <a:xfrm rot="5400000">
            <a:off x="2737941" y="1802756"/>
            <a:ext cx="84137" cy="107950"/>
          </a:xfrm>
          <a:prstGeom prst="straightConnector1">
            <a:avLst/>
          </a:prstGeom>
          <a:ln w="12700">
            <a:headEnd type="none"/>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Impact: Shooting Around Corners</a:t>
            </a:r>
            <a:endParaRPr lang="en-US" dirty="0"/>
          </a:p>
        </p:txBody>
      </p:sp>
    </p:spTree>
    <p:extLst>
      <p:ext uri="{BB962C8B-B14F-4D97-AF65-F5344CB8AC3E}">
        <p14:creationId xmlns:p14="http://schemas.microsoft.com/office/powerpoint/2010/main" val="2883605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Acceptability</a:t>
            </a:r>
            <a:endParaRPr lang="en-US" dirty="0"/>
          </a:p>
        </p:txBody>
      </p:sp>
      <p:sp>
        <p:nvSpPr>
          <p:cNvPr id="60" name="Rectangle 59"/>
          <p:cNvSpPr/>
          <p:nvPr/>
        </p:nvSpPr>
        <p:spPr>
          <a:xfrm>
            <a:off x="467544" y="5445224"/>
            <a:ext cx="8424936" cy="646331"/>
          </a:xfrm>
          <a:prstGeom prst="rect">
            <a:avLst/>
          </a:prstGeom>
        </p:spPr>
        <p:txBody>
          <a:bodyPr wrap="square">
            <a:spAutoFit/>
          </a:bodyPr>
          <a:lstStyle/>
          <a:p>
            <a:r>
              <a:rPr lang="en-US" dirty="0">
                <a:solidFill>
                  <a:srgbClr val="FFFFFF"/>
                </a:solidFill>
                <a:latin typeface="Helvetica"/>
              </a:rPr>
              <a:t>Several tasks plotted on the Precision/Deadline axes. Based on Claypool and Claypool (2006).</a:t>
            </a:r>
            <a:r>
              <a:rPr lang="en-GB" dirty="0">
                <a:solidFill>
                  <a:srgbClr val="FFFFFF"/>
                </a:solidFill>
                <a:latin typeface="Helvetica"/>
              </a:rPr>
              <a:t> </a:t>
            </a:r>
            <a:endParaRPr lang="en-US" dirty="0">
              <a:solidFill>
                <a:srgbClr val="FFFFFF"/>
              </a:solidFill>
              <a:latin typeface="Helvetica"/>
            </a:endParaRPr>
          </a:p>
        </p:txBody>
      </p:sp>
      <p:pic>
        <p:nvPicPr>
          <p:cNvPr id="4096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1720" y="1188304"/>
            <a:ext cx="5256584" cy="415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4122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Bandwidth Requirements</a:t>
            </a:r>
            <a:endParaRPr lang="en-US" dirty="0"/>
          </a:p>
        </p:txBody>
      </p:sp>
      <p:sp>
        <p:nvSpPr>
          <p:cNvPr id="5" name="Content Placeholder 4"/>
          <p:cNvSpPr>
            <a:spLocks noGrp="1"/>
          </p:cNvSpPr>
          <p:nvPr>
            <p:ph sz="quarter" idx="1"/>
          </p:nvPr>
        </p:nvSpPr>
        <p:spPr/>
        <p:txBody>
          <a:bodyPr/>
          <a:lstStyle/>
          <a:p>
            <a:r>
              <a:rPr lang="en-US" dirty="0" smtClean="0"/>
              <a:t>Obviously depends on activity</a:t>
            </a:r>
          </a:p>
          <a:p>
            <a:pPr lvl="1"/>
            <a:r>
              <a:rPr lang="en-US" dirty="0" smtClean="0"/>
              <a:t>Downloading models</a:t>
            </a:r>
          </a:p>
          <a:p>
            <a:pPr lvl="1"/>
            <a:r>
              <a:rPr lang="en-US" dirty="0" smtClean="0"/>
              <a:t>Sending small, game specific commands</a:t>
            </a:r>
          </a:p>
          <a:p>
            <a:pPr lvl="1"/>
            <a:r>
              <a:rPr lang="en-US" dirty="0" smtClean="0"/>
              <a:t>Rate of command sending (very sensitive to type of game)</a:t>
            </a:r>
          </a:p>
          <a:p>
            <a:r>
              <a:rPr lang="en-US" dirty="0" smtClean="0"/>
              <a:t>Typically:</a:t>
            </a:r>
          </a:p>
          <a:p>
            <a:pPr lvl="1"/>
            <a:r>
              <a:rPr lang="en-US" dirty="0" smtClean="0"/>
              <a:t>FPS &amp; real-time send commands at fixed rate (e.g. 20 Hz)</a:t>
            </a:r>
          </a:p>
          <a:p>
            <a:pPr lvl="1"/>
            <a:r>
              <a:rPr lang="en-US" dirty="0" smtClean="0"/>
              <a:t>RTS and other send commands at issue rate (e.g. up to 5Hz with StarCraft)</a:t>
            </a:r>
            <a:endParaRPr lang="en-US" dirty="0"/>
          </a:p>
        </p:txBody>
      </p:sp>
    </p:spTree>
    <p:extLst>
      <p:ext uri="{BB962C8B-B14F-4D97-AF65-F5344CB8AC3E}">
        <p14:creationId xmlns:p14="http://schemas.microsoft.com/office/powerpoint/2010/main" val="11382365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US" dirty="0" smtClean="0">
                <a:ea typeface="ＭＳ Ｐゴシック" charset="0"/>
                <a:cs typeface="ＭＳ Ｐゴシック" charset="0"/>
              </a:rPr>
              <a:t>Packet Rates</a:t>
            </a:r>
            <a:endParaRPr lang="en-US" dirty="0">
              <a:ea typeface="ＭＳ Ｐゴシック" charset="0"/>
              <a:cs typeface="ＭＳ Ｐゴシック" charset="0"/>
            </a:endParaRPr>
          </a:p>
        </p:txBody>
      </p:sp>
      <p:sp>
        <p:nvSpPr>
          <p:cNvPr id="3" name="Rectangle 2"/>
          <p:cNvSpPr/>
          <p:nvPr/>
        </p:nvSpPr>
        <p:spPr>
          <a:xfrm>
            <a:off x="683568" y="4581129"/>
            <a:ext cx="7704856" cy="646331"/>
          </a:xfrm>
          <a:prstGeom prst="rect">
            <a:avLst/>
          </a:prstGeom>
        </p:spPr>
        <p:txBody>
          <a:bodyPr wrap="square">
            <a:spAutoFit/>
          </a:bodyPr>
          <a:lstStyle/>
          <a:p>
            <a:r>
              <a:rPr lang="en-US" dirty="0">
                <a:solidFill>
                  <a:schemeClr val="bg1"/>
                </a:solidFill>
                <a:latin typeface="Helvetica"/>
              </a:rPr>
              <a:t>Server packet rates and sizes for three FPS games, from </a:t>
            </a:r>
            <a:r>
              <a:rPr lang="en-US" dirty="0" err="1">
                <a:solidFill>
                  <a:schemeClr val="bg1"/>
                </a:solidFill>
                <a:latin typeface="Helvetica"/>
              </a:rPr>
              <a:t>Feng</a:t>
            </a:r>
            <a:r>
              <a:rPr lang="en-US" dirty="0">
                <a:solidFill>
                  <a:schemeClr val="bg1"/>
                </a:solidFill>
                <a:latin typeface="Helvetica"/>
              </a:rPr>
              <a:t> et al. (2005)</a:t>
            </a:r>
            <a:endParaRPr lang="en-GB" dirty="0">
              <a:solidFill>
                <a:schemeClr val="bg1"/>
              </a:solidFill>
              <a:latin typeface="Helvetica"/>
            </a:endParaRPr>
          </a:p>
        </p:txBody>
      </p:sp>
      <p:graphicFrame>
        <p:nvGraphicFramePr>
          <p:cNvPr id="4" name="Table 3"/>
          <p:cNvGraphicFramePr>
            <a:graphicFrameLocks noGrp="1"/>
          </p:cNvGraphicFramePr>
          <p:nvPr>
            <p:extLst>
              <p:ext uri="{D42A27DB-BD31-4B8C-83A1-F6EECF244321}">
                <p14:modId xmlns:p14="http://schemas.microsoft.com/office/powerpoint/2010/main" val="108428632"/>
              </p:ext>
            </p:extLst>
          </p:nvPr>
        </p:nvGraphicFramePr>
        <p:xfrm>
          <a:off x="459296" y="1628800"/>
          <a:ext cx="8433185" cy="2378955"/>
        </p:xfrm>
        <a:graphic>
          <a:graphicData uri="http://schemas.openxmlformats.org/drawingml/2006/table">
            <a:tbl>
              <a:tblPr firstRow="1" firstCol="1" bandRow="1">
                <a:tableStyleId>{5C22544A-7EE6-4342-B048-85BDC9FD1C3A}</a:tableStyleId>
              </a:tblPr>
              <a:tblGrid>
                <a:gridCol w="1686637"/>
                <a:gridCol w="1686637"/>
                <a:gridCol w="1686637"/>
                <a:gridCol w="1686637"/>
                <a:gridCol w="1686637"/>
              </a:tblGrid>
              <a:tr h="336037">
                <a:tc>
                  <a:txBody>
                    <a:bodyPr/>
                    <a:lstStyle/>
                    <a:p>
                      <a:pPr indent="288290" algn="just">
                        <a:spcAft>
                          <a:spcPts val="0"/>
                        </a:spcAft>
                      </a:pPr>
                      <a:r>
                        <a:rPr lang="en-US" sz="1600">
                          <a:effectLst/>
                          <a:latin typeface="Helvetica" pitchFamily="34" charset="0"/>
                          <a:cs typeface="Helvetica" pitchFamily="34" charset="0"/>
                        </a:rPr>
                        <a:t>Game</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ctr">
                        <a:spcAft>
                          <a:spcPts val="0"/>
                        </a:spcAft>
                      </a:pPr>
                      <a:r>
                        <a:rPr lang="en-US" sz="1600">
                          <a:effectLst/>
                          <a:latin typeface="Helvetica" pitchFamily="34" charset="0"/>
                          <a:cs typeface="Helvetica" pitchFamily="34" charset="0"/>
                        </a:rPr>
                        <a:t>Packet Rate In (pps)</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ctr">
                        <a:spcAft>
                          <a:spcPts val="0"/>
                        </a:spcAft>
                      </a:pPr>
                      <a:r>
                        <a:rPr lang="en-US" sz="1600">
                          <a:effectLst/>
                          <a:latin typeface="Helvetica" pitchFamily="34" charset="0"/>
                          <a:cs typeface="Helvetica" pitchFamily="34" charset="0"/>
                        </a:rPr>
                        <a:t>Packet Rate Out (pps)</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ctr">
                        <a:spcAft>
                          <a:spcPts val="0"/>
                        </a:spcAft>
                      </a:pPr>
                      <a:r>
                        <a:rPr lang="en-US" sz="1600">
                          <a:effectLst/>
                          <a:latin typeface="Helvetica" pitchFamily="34" charset="0"/>
                          <a:cs typeface="Helvetica" pitchFamily="34" charset="0"/>
                        </a:rPr>
                        <a:t>Packet Size In (bits)</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ctr">
                        <a:spcAft>
                          <a:spcPts val="0"/>
                        </a:spcAft>
                      </a:pPr>
                      <a:r>
                        <a:rPr lang="en-US" sz="1600">
                          <a:effectLst/>
                          <a:latin typeface="Helvetica" pitchFamily="34" charset="0"/>
                          <a:cs typeface="Helvetica" pitchFamily="34" charset="0"/>
                        </a:rPr>
                        <a:t>Packet Size Out (bits)</a:t>
                      </a:r>
                      <a:endParaRPr lang="en-GB" sz="1600">
                        <a:solidFill>
                          <a:srgbClr val="000000"/>
                        </a:solidFill>
                        <a:effectLst/>
                        <a:latin typeface="Helvetica" pitchFamily="34" charset="0"/>
                        <a:ea typeface="Times New Roman"/>
                        <a:cs typeface="Helvetica" pitchFamily="34" charset="0"/>
                      </a:endParaRPr>
                    </a:p>
                  </a:txBody>
                  <a:tcPr marL="68580" marR="68580" marT="0" marB="0"/>
                </a:tc>
              </a:tr>
              <a:tr h="336037">
                <a:tc>
                  <a:txBody>
                    <a:bodyPr/>
                    <a:lstStyle/>
                    <a:p>
                      <a:pPr indent="0" algn="l">
                        <a:spcAft>
                          <a:spcPts val="0"/>
                        </a:spcAft>
                      </a:pPr>
                      <a:r>
                        <a:rPr lang="en-US" sz="1600" dirty="0">
                          <a:effectLst/>
                          <a:latin typeface="Helvetica" pitchFamily="34" charset="0"/>
                          <a:cs typeface="Helvetica" pitchFamily="34" charset="0"/>
                        </a:rPr>
                        <a:t>Day of </a:t>
                      </a:r>
                      <a:r>
                        <a:rPr lang="en-US" sz="1600" dirty="0" smtClean="0">
                          <a:effectLst/>
                          <a:latin typeface="Helvetica" pitchFamily="34" charset="0"/>
                          <a:cs typeface="Helvetica" pitchFamily="34" charset="0"/>
                        </a:rPr>
                        <a:t>Defeat</a:t>
                      </a:r>
                    </a:p>
                    <a:p>
                      <a:pPr indent="0" algn="l">
                        <a:spcAft>
                          <a:spcPts val="0"/>
                        </a:spcAft>
                      </a:pPr>
                      <a:endParaRPr lang="en-GB" sz="1600" dirty="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421.85</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341.92</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41.73</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162.78</a:t>
                      </a:r>
                      <a:endParaRPr lang="en-GB" sz="1600">
                        <a:solidFill>
                          <a:srgbClr val="000000"/>
                        </a:solidFill>
                        <a:effectLst/>
                        <a:latin typeface="Helvetica" pitchFamily="34" charset="0"/>
                        <a:ea typeface="Times New Roman"/>
                        <a:cs typeface="Helvetica" pitchFamily="34" charset="0"/>
                      </a:endParaRPr>
                    </a:p>
                  </a:txBody>
                  <a:tcPr marL="68580" marR="68580" marT="0" marB="0"/>
                </a:tc>
              </a:tr>
              <a:tr h="672075">
                <a:tc>
                  <a:txBody>
                    <a:bodyPr/>
                    <a:lstStyle/>
                    <a:p>
                      <a:pPr indent="0" algn="l">
                        <a:spcAft>
                          <a:spcPts val="0"/>
                        </a:spcAft>
                      </a:pPr>
                      <a:r>
                        <a:rPr lang="en-US" sz="1600">
                          <a:effectLst/>
                          <a:latin typeface="Helvetica" pitchFamily="34" charset="0"/>
                          <a:cs typeface="Helvetica" pitchFamily="34" charset="0"/>
                        </a:rPr>
                        <a:t>Medal of Honor: Allied Assault</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379.67</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294.10</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50.10</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291.71</a:t>
                      </a:r>
                      <a:endParaRPr lang="en-GB" sz="1600">
                        <a:solidFill>
                          <a:srgbClr val="000000"/>
                        </a:solidFill>
                        <a:effectLst/>
                        <a:latin typeface="Helvetica" pitchFamily="34" charset="0"/>
                        <a:ea typeface="Times New Roman"/>
                        <a:cs typeface="Helvetica" pitchFamily="34" charset="0"/>
                      </a:endParaRPr>
                    </a:p>
                  </a:txBody>
                  <a:tcPr marL="68580" marR="68580" marT="0" marB="0"/>
                </a:tc>
              </a:tr>
              <a:tr h="672075">
                <a:tc>
                  <a:txBody>
                    <a:bodyPr/>
                    <a:lstStyle/>
                    <a:p>
                      <a:pPr indent="0" algn="l">
                        <a:spcAft>
                          <a:spcPts val="0"/>
                        </a:spcAft>
                      </a:pPr>
                      <a:r>
                        <a:rPr lang="en-US" sz="1600" dirty="0">
                          <a:effectLst/>
                          <a:latin typeface="Helvetica" pitchFamily="34" charset="0"/>
                          <a:cs typeface="Helvetica" pitchFamily="34" charset="0"/>
                        </a:rPr>
                        <a:t>Unreal Tournament 2003</a:t>
                      </a:r>
                      <a:endParaRPr lang="en-GB" sz="1600" dirty="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469.89</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123.43</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27.92</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dirty="0">
                          <a:effectLst/>
                          <a:latin typeface="Helvetica" pitchFamily="34" charset="0"/>
                          <a:cs typeface="Helvetica" pitchFamily="34" charset="0"/>
                        </a:rPr>
                        <a:t>117.74</a:t>
                      </a:r>
                      <a:endParaRPr lang="en-GB" sz="1600" dirty="0">
                        <a:solidFill>
                          <a:srgbClr val="000000"/>
                        </a:solidFill>
                        <a:effectLst/>
                        <a:latin typeface="Helvetica" pitchFamily="34" charset="0"/>
                        <a:ea typeface="Times New Roman"/>
                        <a:cs typeface="Helvetica" pitchFamily="34" charset="0"/>
                      </a:endParaRPr>
                    </a:p>
                  </a:txBody>
                  <a:tcPr marL="68580" marR="68580" marT="0" marB="0"/>
                </a:tc>
              </a:tr>
            </a:tbl>
          </a:graphicData>
        </a:graphic>
      </p:graphicFrame>
    </p:spTree>
    <p:extLst>
      <p:ext uri="{BB962C8B-B14F-4D97-AF65-F5344CB8AC3E}">
        <p14:creationId xmlns:p14="http://schemas.microsoft.com/office/powerpoint/2010/main" val="39316184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ea typeface="ＭＳ Ｐゴシック" charset="0"/>
                <a:cs typeface="ＭＳ Ｐゴシック" charset="0"/>
              </a:rPr>
              <a:t>Packet Rates</a:t>
            </a:r>
            <a:endParaRPr lang="en-US" dirty="0">
              <a:ea typeface="ＭＳ Ｐゴシック" charset="0"/>
              <a:cs typeface="ＭＳ Ｐゴシック" charset="0"/>
            </a:endParaRPr>
          </a:p>
        </p:txBody>
      </p:sp>
      <p:sp>
        <p:nvSpPr>
          <p:cNvPr id="3" name="Rectangle 2"/>
          <p:cNvSpPr/>
          <p:nvPr/>
        </p:nvSpPr>
        <p:spPr>
          <a:xfrm>
            <a:off x="395536" y="4725144"/>
            <a:ext cx="8064896" cy="648072"/>
          </a:xfrm>
          <a:prstGeom prst="rect">
            <a:avLst/>
          </a:prstGeom>
        </p:spPr>
        <p:txBody>
          <a:bodyPr wrap="square">
            <a:spAutoFit/>
          </a:bodyPr>
          <a:lstStyle/>
          <a:p>
            <a:r>
              <a:rPr lang="en-US" dirty="0">
                <a:solidFill>
                  <a:schemeClr val="bg1"/>
                </a:solidFill>
                <a:latin typeface="Helvetica"/>
              </a:rPr>
              <a:t>Client packet rates and sizes for four MMORPG games, from </a:t>
            </a:r>
            <a:r>
              <a:rPr lang="en-US" dirty="0" err="1">
                <a:solidFill>
                  <a:schemeClr val="bg1"/>
                </a:solidFill>
                <a:latin typeface="Helvetica"/>
              </a:rPr>
              <a:t>Molnár</a:t>
            </a:r>
            <a:r>
              <a:rPr lang="en-US" dirty="0">
                <a:solidFill>
                  <a:schemeClr val="bg1"/>
                </a:solidFill>
                <a:latin typeface="Helvetica"/>
              </a:rPr>
              <a:t> &amp; </a:t>
            </a:r>
            <a:r>
              <a:rPr lang="en-US" dirty="0" err="1">
                <a:solidFill>
                  <a:schemeClr val="bg1"/>
                </a:solidFill>
                <a:latin typeface="Helvetica"/>
              </a:rPr>
              <a:t>Szabó</a:t>
            </a:r>
            <a:r>
              <a:rPr lang="en-US" dirty="0">
                <a:solidFill>
                  <a:schemeClr val="bg1"/>
                </a:solidFill>
                <a:latin typeface="Helvetica"/>
              </a:rPr>
              <a:t> (2008)</a:t>
            </a:r>
            <a:endParaRPr lang="en-GB" dirty="0">
              <a:solidFill>
                <a:schemeClr val="bg1"/>
              </a:solidFill>
              <a:latin typeface="Helvetica"/>
            </a:endParaRPr>
          </a:p>
        </p:txBody>
      </p:sp>
      <p:graphicFrame>
        <p:nvGraphicFramePr>
          <p:cNvPr id="4" name="Table 3"/>
          <p:cNvGraphicFramePr>
            <a:graphicFrameLocks noGrp="1"/>
          </p:cNvGraphicFramePr>
          <p:nvPr>
            <p:extLst>
              <p:ext uri="{D42A27DB-BD31-4B8C-83A1-F6EECF244321}">
                <p14:modId xmlns:p14="http://schemas.microsoft.com/office/powerpoint/2010/main" val="4138650653"/>
              </p:ext>
            </p:extLst>
          </p:nvPr>
        </p:nvGraphicFramePr>
        <p:xfrm>
          <a:off x="279895" y="1916832"/>
          <a:ext cx="8856985" cy="2415520"/>
        </p:xfrm>
        <a:graphic>
          <a:graphicData uri="http://schemas.openxmlformats.org/drawingml/2006/table">
            <a:tbl>
              <a:tblPr firstRow="1" firstCol="1" bandRow="1">
                <a:tableStyleId>{5C22544A-7EE6-4342-B048-85BDC9FD1C3A}</a:tableStyleId>
              </a:tblPr>
              <a:tblGrid>
                <a:gridCol w="1771397"/>
                <a:gridCol w="1771397"/>
                <a:gridCol w="1771397"/>
                <a:gridCol w="1771397"/>
                <a:gridCol w="1771397"/>
              </a:tblGrid>
              <a:tr h="720080">
                <a:tc>
                  <a:txBody>
                    <a:bodyPr/>
                    <a:lstStyle/>
                    <a:p>
                      <a:pPr indent="288290" algn="just">
                        <a:spcAft>
                          <a:spcPts val="0"/>
                        </a:spcAft>
                      </a:pPr>
                      <a:r>
                        <a:rPr lang="en-US" sz="1600">
                          <a:effectLst/>
                          <a:latin typeface="Helvetica" pitchFamily="34" charset="0"/>
                          <a:cs typeface="Helvetica" pitchFamily="34" charset="0"/>
                        </a:rPr>
                        <a:t>Game</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ctr">
                        <a:spcAft>
                          <a:spcPts val="0"/>
                        </a:spcAft>
                      </a:pPr>
                      <a:r>
                        <a:rPr lang="en-US" sz="1600">
                          <a:effectLst/>
                          <a:latin typeface="Helvetica" pitchFamily="34" charset="0"/>
                          <a:cs typeface="Helvetica" pitchFamily="34" charset="0"/>
                        </a:rPr>
                        <a:t>Packet Rate In (pps)</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ctr">
                        <a:spcAft>
                          <a:spcPts val="0"/>
                        </a:spcAft>
                      </a:pPr>
                      <a:r>
                        <a:rPr lang="en-US" sz="1600">
                          <a:effectLst/>
                          <a:latin typeface="Helvetica" pitchFamily="34" charset="0"/>
                          <a:cs typeface="Helvetica" pitchFamily="34" charset="0"/>
                        </a:rPr>
                        <a:t>Packet Rate Out (pps)</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ctr">
                        <a:spcAft>
                          <a:spcPts val="0"/>
                        </a:spcAft>
                      </a:pPr>
                      <a:r>
                        <a:rPr lang="en-US" sz="1600">
                          <a:effectLst/>
                          <a:latin typeface="Helvetica" pitchFamily="34" charset="0"/>
                          <a:cs typeface="Helvetica" pitchFamily="34" charset="0"/>
                        </a:rPr>
                        <a:t>Packet Size In (bytes)</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ctr">
                        <a:spcAft>
                          <a:spcPts val="0"/>
                        </a:spcAft>
                      </a:pPr>
                      <a:r>
                        <a:rPr lang="en-US" sz="1600">
                          <a:effectLst/>
                          <a:latin typeface="Helvetica" pitchFamily="34" charset="0"/>
                          <a:cs typeface="Helvetica" pitchFamily="34" charset="0"/>
                        </a:rPr>
                        <a:t>Packet Size Out (bytes)</a:t>
                      </a:r>
                      <a:endParaRPr lang="en-GB" sz="1600">
                        <a:solidFill>
                          <a:srgbClr val="000000"/>
                        </a:solidFill>
                        <a:effectLst/>
                        <a:latin typeface="Helvetica" pitchFamily="34" charset="0"/>
                        <a:ea typeface="Times New Roman"/>
                        <a:cs typeface="Helvetica" pitchFamily="34" charset="0"/>
                      </a:endParaRPr>
                    </a:p>
                  </a:txBody>
                  <a:tcPr marL="68580" marR="68580" marT="0" marB="0"/>
                </a:tc>
              </a:tr>
              <a:tr h="360040">
                <a:tc>
                  <a:txBody>
                    <a:bodyPr/>
                    <a:lstStyle/>
                    <a:p>
                      <a:pPr lvl="0" indent="0" algn="l">
                        <a:spcAft>
                          <a:spcPts val="0"/>
                        </a:spcAft>
                      </a:pPr>
                      <a:r>
                        <a:rPr lang="en-US" sz="1600" dirty="0">
                          <a:effectLst/>
                          <a:latin typeface="Helvetica" pitchFamily="34" charset="0"/>
                          <a:cs typeface="Helvetica" pitchFamily="34" charset="0"/>
                        </a:rPr>
                        <a:t>World of </a:t>
                      </a:r>
                      <a:r>
                        <a:rPr lang="en-US" sz="1600" dirty="0" err="1">
                          <a:effectLst/>
                          <a:latin typeface="Helvetica" pitchFamily="34" charset="0"/>
                          <a:cs typeface="Helvetica" pitchFamily="34" charset="0"/>
                        </a:rPr>
                        <a:t>Warcraft</a:t>
                      </a:r>
                      <a:endParaRPr lang="en-GB" sz="1600" dirty="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6.39</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6.21</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220.25</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71.12</a:t>
                      </a:r>
                      <a:endParaRPr lang="en-GB" sz="1600">
                        <a:solidFill>
                          <a:srgbClr val="000000"/>
                        </a:solidFill>
                        <a:effectLst/>
                        <a:latin typeface="Helvetica" pitchFamily="34" charset="0"/>
                        <a:ea typeface="Times New Roman"/>
                        <a:cs typeface="Helvetica" pitchFamily="34" charset="0"/>
                      </a:endParaRPr>
                    </a:p>
                  </a:txBody>
                  <a:tcPr marL="68580" marR="68580" marT="0" marB="0"/>
                </a:tc>
              </a:tr>
              <a:tr h="360040">
                <a:tc>
                  <a:txBody>
                    <a:bodyPr/>
                    <a:lstStyle/>
                    <a:p>
                      <a:pPr lvl="0" indent="0" algn="l">
                        <a:spcAft>
                          <a:spcPts val="0"/>
                        </a:spcAft>
                      </a:pPr>
                      <a:r>
                        <a:rPr lang="en-US" sz="1600">
                          <a:effectLst/>
                          <a:latin typeface="Helvetica" pitchFamily="34" charset="0"/>
                          <a:cs typeface="Helvetica" pitchFamily="34" charset="0"/>
                        </a:rPr>
                        <a:t>Guild Wars</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3.76</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3.83</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183.19</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57.78</a:t>
                      </a:r>
                      <a:endParaRPr lang="en-GB" sz="1600">
                        <a:solidFill>
                          <a:srgbClr val="000000"/>
                        </a:solidFill>
                        <a:effectLst/>
                        <a:latin typeface="Helvetica" pitchFamily="34" charset="0"/>
                        <a:ea typeface="Times New Roman"/>
                        <a:cs typeface="Helvetica" pitchFamily="34" charset="0"/>
                      </a:endParaRPr>
                    </a:p>
                  </a:txBody>
                  <a:tcPr marL="68580" marR="68580" marT="0" marB="0"/>
                </a:tc>
              </a:tr>
              <a:tr h="360040">
                <a:tc>
                  <a:txBody>
                    <a:bodyPr/>
                    <a:lstStyle/>
                    <a:p>
                      <a:pPr lvl="0" indent="0" algn="l">
                        <a:spcAft>
                          <a:spcPts val="0"/>
                        </a:spcAft>
                      </a:pPr>
                      <a:r>
                        <a:rPr lang="en-US" sz="1600">
                          <a:effectLst/>
                          <a:latin typeface="Helvetica" pitchFamily="34" charset="0"/>
                          <a:cs typeface="Helvetica" pitchFamily="34" charset="0"/>
                        </a:rPr>
                        <a:t>Eve Online</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0.84</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0.86</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261.18</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64.41</a:t>
                      </a:r>
                      <a:endParaRPr lang="en-GB" sz="1600">
                        <a:solidFill>
                          <a:srgbClr val="000000"/>
                        </a:solidFill>
                        <a:effectLst/>
                        <a:latin typeface="Helvetica" pitchFamily="34" charset="0"/>
                        <a:ea typeface="Times New Roman"/>
                        <a:cs typeface="Helvetica" pitchFamily="34" charset="0"/>
                      </a:endParaRPr>
                    </a:p>
                  </a:txBody>
                  <a:tcPr marL="68580" marR="68580" marT="0" marB="0"/>
                </a:tc>
              </a:tr>
              <a:tr h="304408">
                <a:tc>
                  <a:txBody>
                    <a:bodyPr/>
                    <a:lstStyle/>
                    <a:p>
                      <a:pPr lvl="0" indent="0" algn="l">
                        <a:spcAft>
                          <a:spcPts val="0"/>
                        </a:spcAft>
                      </a:pPr>
                      <a:r>
                        <a:rPr lang="en-US" sz="1600" dirty="0">
                          <a:effectLst/>
                          <a:latin typeface="Helvetica" pitchFamily="34" charset="0"/>
                          <a:cs typeface="Helvetica" pitchFamily="34" charset="0"/>
                        </a:rPr>
                        <a:t>Star Wars Galaxies</a:t>
                      </a:r>
                      <a:endParaRPr lang="en-GB" sz="1600" dirty="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12.26</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6.34</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a:effectLst/>
                          <a:latin typeface="Helvetica" pitchFamily="34" charset="0"/>
                          <a:cs typeface="Helvetica" pitchFamily="34" charset="0"/>
                        </a:rPr>
                        <a:t>156.47</a:t>
                      </a:r>
                      <a:endParaRPr lang="en-GB" sz="1600">
                        <a:solidFill>
                          <a:srgbClr val="000000"/>
                        </a:solidFill>
                        <a:effectLst/>
                        <a:latin typeface="Helvetica" pitchFamily="34" charset="0"/>
                        <a:ea typeface="Times New Roman"/>
                        <a:cs typeface="Helvetica" pitchFamily="34" charset="0"/>
                      </a:endParaRPr>
                    </a:p>
                  </a:txBody>
                  <a:tcPr marL="68580" marR="68580" marT="0" marB="0"/>
                </a:tc>
                <a:tc>
                  <a:txBody>
                    <a:bodyPr/>
                    <a:lstStyle/>
                    <a:p>
                      <a:pPr indent="288290" algn="just">
                        <a:spcAft>
                          <a:spcPts val="0"/>
                        </a:spcAft>
                      </a:pPr>
                      <a:r>
                        <a:rPr lang="en-US" sz="1600" dirty="0">
                          <a:effectLst/>
                          <a:latin typeface="Helvetica" pitchFamily="34" charset="0"/>
                          <a:cs typeface="Helvetica" pitchFamily="34" charset="0"/>
                        </a:rPr>
                        <a:t>77.25</a:t>
                      </a:r>
                      <a:endParaRPr lang="en-GB" sz="1600" dirty="0">
                        <a:solidFill>
                          <a:srgbClr val="000000"/>
                        </a:solidFill>
                        <a:effectLst/>
                        <a:latin typeface="Helvetica" pitchFamily="34" charset="0"/>
                        <a:ea typeface="Times New Roman"/>
                        <a:cs typeface="Helvetica" pitchFamily="34" charset="0"/>
                      </a:endParaRPr>
                    </a:p>
                  </a:txBody>
                  <a:tcPr marL="68580" marR="68580" marT="0" marB="0"/>
                </a:tc>
              </a:tr>
            </a:tbl>
          </a:graphicData>
        </a:graphic>
      </p:graphicFrame>
    </p:spTree>
    <p:extLst>
      <p:ext uri="{BB962C8B-B14F-4D97-AF65-F5344CB8AC3E}">
        <p14:creationId xmlns:p14="http://schemas.microsoft.com/office/powerpoint/2010/main" val="61287488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ea typeface="ＭＳ Ｐゴシック" charset="0"/>
                <a:cs typeface="ＭＳ Ｐゴシック" charset="0"/>
              </a:rPr>
              <a:t>Packet Rates</a:t>
            </a:r>
            <a:endParaRPr lang="en-US" dirty="0">
              <a:ea typeface="ＭＳ Ｐゴシック" charset="0"/>
              <a:cs typeface="ＭＳ Ｐゴシック" charset="0"/>
            </a:endParaRPr>
          </a:p>
        </p:txBody>
      </p:sp>
      <p:sp>
        <p:nvSpPr>
          <p:cNvPr id="3" name="Rectangle 2"/>
          <p:cNvSpPr/>
          <p:nvPr/>
        </p:nvSpPr>
        <p:spPr>
          <a:xfrm>
            <a:off x="419439" y="5048309"/>
            <a:ext cx="8208912" cy="646331"/>
          </a:xfrm>
          <a:prstGeom prst="rect">
            <a:avLst/>
          </a:prstGeom>
        </p:spPr>
        <p:txBody>
          <a:bodyPr wrap="square">
            <a:spAutoFit/>
          </a:bodyPr>
          <a:lstStyle/>
          <a:p>
            <a:r>
              <a:rPr lang="en-US" dirty="0">
                <a:solidFill>
                  <a:schemeClr val="bg1"/>
                </a:solidFill>
                <a:latin typeface="Helvetica"/>
              </a:rPr>
              <a:t>Bandwidth of Second Life for different region types and different modes of travel. From </a:t>
            </a:r>
            <a:r>
              <a:rPr lang="en-US" dirty="0" err="1">
                <a:solidFill>
                  <a:schemeClr val="bg1"/>
                </a:solidFill>
                <a:latin typeface="Helvetica"/>
              </a:rPr>
              <a:t>Kinicki</a:t>
            </a:r>
            <a:r>
              <a:rPr lang="en-US" dirty="0">
                <a:solidFill>
                  <a:schemeClr val="bg1"/>
                </a:solidFill>
                <a:latin typeface="Helvetica"/>
              </a:rPr>
              <a:t> &amp; Claypool  (2008)</a:t>
            </a:r>
            <a:endParaRPr lang="en-GB" dirty="0">
              <a:solidFill>
                <a:schemeClr val="bg1"/>
              </a:solidFill>
              <a:latin typeface="Helvetica"/>
            </a:endParaRPr>
          </a:p>
        </p:txBody>
      </p:sp>
      <p:graphicFrame>
        <p:nvGraphicFramePr>
          <p:cNvPr id="4" name="Table 3"/>
          <p:cNvGraphicFramePr>
            <a:graphicFrameLocks noGrp="1"/>
          </p:cNvGraphicFramePr>
          <p:nvPr>
            <p:extLst>
              <p:ext uri="{D42A27DB-BD31-4B8C-83A1-F6EECF244321}">
                <p14:modId xmlns:p14="http://schemas.microsoft.com/office/powerpoint/2010/main" val="2637783513"/>
              </p:ext>
            </p:extLst>
          </p:nvPr>
        </p:nvGraphicFramePr>
        <p:xfrm>
          <a:off x="899592" y="1916832"/>
          <a:ext cx="6984776" cy="2808312"/>
        </p:xfrm>
        <a:graphic>
          <a:graphicData uri="http://schemas.openxmlformats.org/drawingml/2006/table">
            <a:tbl>
              <a:tblPr firstRow="1" firstCol="1" bandRow="1">
                <a:tableStyleId>{5C22544A-7EE6-4342-B048-85BDC9FD1C3A}</a:tableStyleId>
              </a:tblPr>
              <a:tblGrid>
                <a:gridCol w="1192358"/>
                <a:gridCol w="1182679"/>
                <a:gridCol w="1182679"/>
                <a:gridCol w="1168162"/>
                <a:gridCol w="1168162"/>
                <a:gridCol w="1090736"/>
              </a:tblGrid>
              <a:tr h="702078">
                <a:tc>
                  <a:txBody>
                    <a:bodyPr/>
                    <a:lstStyle/>
                    <a:p>
                      <a:pPr algn="just">
                        <a:spcAft>
                          <a:spcPts val="0"/>
                        </a:spcAft>
                      </a:pPr>
                      <a:r>
                        <a:rPr lang="en-US" sz="1800">
                          <a:effectLst/>
                          <a:latin typeface="Helvetica" pitchFamily="34" charset="0"/>
                          <a:cs typeface="Helvetica" pitchFamily="34" charset="0"/>
                        </a:rPr>
                        <a:t>Zone Type</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Direction</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Standing (kbps)</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Walking (kbps)</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Teleport (kbps)</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Flying (kbps)</a:t>
                      </a:r>
                      <a:endParaRPr lang="en-GB" sz="1800">
                        <a:solidFill>
                          <a:srgbClr val="000000"/>
                        </a:solidFill>
                        <a:effectLst/>
                        <a:latin typeface="Helvetica" pitchFamily="34" charset="0"/>
                        <a:ea typeface="Times New Roman"/>
                        <a:cs typeface="Helvetica" pitchFamily="34" charset="0"/>
                      </a:endParaRPr>
                    </a:p>
                  </a:txBody>
                  <a:tcPr marL="68580" marR="68580" marT="0" marB="0"/>
                </a:tc>
              </a:tr>
              <a:tr h="351039">
                <a:tc rowSpan="2">
                  <a:txBody>
                    <a:bodyPr/>
                    <a:lstStyle/>
                    <a:p>
                      <a:pPr algn="l">
                        <a:spcAft>
                          <a:spcPts val="0"/>
                        </a:spcAft>
                      </a:pPr>
                      <a:r>
                        <a:rPr lang="en-US" sz="1800">
                          <a:effectLst/>
                          <a:latin typeface="Helvetica" pitchFamily="34" charset="0"/>
                          <a:cs typeface="Helvetica" pitchFamily="34" charset="0"/>
                        </a:rPr>
                        <a:t>Dense &amp; Crowded</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S-C</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192</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703</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1164</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877</a:t>
                      </a:r>
                      <a:endParaRPr lang="en-GB" sz="1800">
                        <a:solidFill>
                          <a:srgbClr val="000000"/>
                        </a:solidFill>
                        <a:effectLst/>
                        <a:latin typeface="Helvetica" pitchFamily="34" charset="0"/>
                        <a:ea typeface="Times New Roman"/>
                        <a:cs typeface="Helvetica" pitchFamily="34" charset="0"/>
                      </a:endParaRPr>
                    </a:p>
                  </a:txBody>
                  <a:tcPr marL="68580" marR="68580" marT="0" marB="0"/>
                </a:tc>
              </a:tr>
              <a:tr h="351039">
                <a:tc vMerge="1">
                  <a:txBody>
                    <a:bodyPr/>
                    <a:lstStyle/>
                    <a:p>
                      <a:endParaRPr lang="en-GB"/>
                    </a:p>
                  </a:txBody>
                  <a:tcPr/>
                </a:tc>
                <a:tc>
                  <a:txBody>
                    <a:bodyPr/>
                    <a:lstStyle/>
                    <a:p>
                      <a:pPr algn="ctr">
                        <a:spcAft>
                          <a:spcPts val="0"/>
                        </a:spcAft>
                      </a:pPr>
                      <a:r>
                        <a:rPr lang="en-US" sz="1800">
                          <a:effectLst/>
                          <a:latin typeface="Helvetica" pitchFamily="34" charset="0"/>
                          <a:cs typeface="Helvetica" pitchFamily="34" charset="0"/>
                        </a:rPr>
                        <a:t>C-S</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15</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31</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33</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31</a:t>
                      </a:r>
                      <a:endParaRPr lang="en-GB" sz="1800">
                        <a:solidFill>
                          <a:srgbClr val="000000"/>
                        </a:solidFill>
                        <a:effectLst/>
                        <a:latin typeface="Helvetica" pitchFamily="34" charset="0"/>
                        <a:ea typeface="Times New Roman"/>
                        <a:cs typeface="Helvetica" pitchFamily="34" charset="0"/>
                      </a:endParaRPr>
                    </a:p>
                  </a:txBody>
                  <a:tcPr marL="68580" marR="68580" marT="0" marB="0"/>
                </a:tc>
              </a:tr>
              <a:tr h="351039">
                <a:tc rowSpan="2">
                  <a:txBody>
                    <a:bodyPr/>
                    <a:lstStyle/>
                    <a:p>
                      <a:pPr algn="l">
                        <a:spcAft>
                          <a:spcPts val="0"/>
                        </a:spcAft>
                      </a:pPr>
                      <a:r>
                        <a:rPr lang="en-US" sz="1800">
                          <a:effectLst/>
                          <a:latin typeface="Helvetica" pitchFamily="34" charset="0"/>
                          <a:cs typeface="Helvetica" pitchFamily="34" charset="0"/>
                        </a:rPr>
                        <a:t>Dense &amp; Deserted</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S-C</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141</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278</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445</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821</a:t>
                      </a:r>
                      <a:endParaRPr lang="en-GB" sz="1800">
                        <a:solidFill>
                          <a:srgbClr val="000000"/>
                        </a:solidFill>
                        <a:effectLst/>
                        <a:latin typeface="Helvetica" pitchFamily="34" charset="0"/>
                        <a:ea typeface="Times New Roman"/>
                        <a:cs typeface="Helvetica" pitchFamily="34" charset="0"/>
                      </a:endParaRPr>
                    </a:p>
                  </a:txBody>
                  <a:tcPr marL="68580" marR="68580" marT="0" marB="0"/>
                </a:tc>
              </a:tr>
              <a:tr h="351039">
                <a:tc vMerge="1">
                  <a:txBody>
                    <a:bodyPr/>
                    <a:lstStyle/>
                    <a:p>
                      <a:endParaRPr lang="en-GB"/>
                    </a:p>
                  </a:txBody>
                  <a:tcPr/>
                </a:tc>
                <a:tc>
                  <a:txBody>
                    <a:bodyPr/>
                    <a:lstStyle/>
                    <a:p>
                      <a:pPr algn="ctr">
                        <a:spcAft>
                          <a:spcPts val="0"/>
                        </a:spcAft>
                      </a:pPr>
                      <a:r>
                        <a:rPr lang="en-US" sz="1800">
                          <a:effectLst/>
                          <a:latin typeface="Helvetica" pitchFamily="34" charset="0"/>
                          <a:cs typeface="Helvetica" pitchFamily="34" charset="0"/>
                        </a:rPr>
                        <a:t>C-S</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30</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46</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36</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52</a:t>
                      </a:r>
                      <a:endParaRPr lang="en-GB" sz="1800">
                        <a:solidFill>
                          <a:srgbClr val="000000"/>
                        </a:solidFill>
                        <a:effectLst/>
                        <a:latin typeface="Helvetica" pitchFamily="34" charset="0"/>
                        <a:ea typeface="Times New Roman"/>
                        <a:cs typeface="Helvetica" pitchFamily="34" charset="0"/>
                      </a:endParaRPr>
                    </a:p>
                  </a:txBody>
                  <a:tcPr marL="68580" marR="68580" marT="0" marB="0"/>
                </a:tc>
              </a:tr>
              <a:tr h="351039">
                <a:tc rowSpan="2">
                  <a:txBody>
                    <a:bodyPr/>
                    <a:lstStyle/>
                    <a:p>
                      <a:pPr algn="l">
                        <a:spcAft>
                          <a:spcPts val="0"/>
                        </a:spcAft>
                      </a:pPr>
                      <a:r>
                        <a:rPr lang="en-US" sz="1800">
                          <a:effectLst/>
                          <a:latin typeface="Helvetica" pitchFamily="34" charset="0"/>
                          <a:cs typeface="Helvetica" pitchFamily="34" charset="0"/>
                        </a:rPr>
                        <a:t>Sparse &amp; Deserted</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S-C</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10</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31</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448</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27</a:t>
                      </a:r>
                      <a:endParaRPr lang="en-GB" sz="1800">
                        <a:solidFill>
                          <a:srgbClr val="000000"/>
                        </a:solidFill>
                        <a:effectLst/>
                        <a:latin typeface="Helvetica" pitchFamily="34" charset="0"/>
                        <a:ea typeface="Times New Roman"/>
                        <a:cs typeface="Helvetica" pitchFamily="34" charset="0"/>
                      </a:endParaRPr>
                    </a:p>
                  </a:txBody>
                  <a:tcPr marL="68580" marR="68580" marT="0" marB="0"/>
                </a:tc>
              </a:tr>
              <a:tr h="351039">
                <a:tc vMerge="1">
                  <a:txBody>
                    <a:bodyPr/>
                    <a:lstStyle/>
                    <a:p>
                      <a:endParaRPr lang="en-GB"/>
                    </a:p>
                  </a:txBody>
                  <a:tcPr/>
                </a:tc>
                <a:tc>
                  <a:txBody>
                    <a:bodyPr/>
                    <a:lstStyle/>
                    <a:p>
                      <a:pPr algn="ctr">
                        <a:spcAft>
                          <a:spcPts val="0"/>
                        </a:spcAft>
                      </a:pPr>
                      <a:r>
                        <a:rPr lang="en-US" sz="1800">
                          <a:effectLst/>
                          <a:latin typeface="Helvetica" pitchFamily="34" charset="0"/>
                          <a:cs typeface="Helvetica" pitchFamily="34" charset="0"/>
                        </a:rPr>
                        <a:t>C-S</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13</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74</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a:effectLst/>
                          <a:latin typeface="Helvetica" pitchFamily="34" charset="0"/>
                          <a:cs typeface="Helvetica" pitchFamily="34" charset="0"/>
                        </a:rPr>
                        <a:t>36</a:t>
                      </a:r>
                      <a:endParaRPr lang="en-GB" sz="1800">
                        <a:solidFill>
                          <a:srgbClr val="000000"/>
                        </a:solidFill>
                        <a:effectLst/>
                        <a:latin typeface="Helvetica" pitchFamily="34" charset="0"/>
                        <a:ea typeface="Times New Roman"/>
                        <a:cs typeface="Helvetica" pitchFamily="34" charset="0"/>
                      </a:endParaRPr>
                    </a:p>
                  </a:txBody>
                  <a:tcPr marL="68580" marR="68580" marT="0" marB="0"/>
                </a:tc>
                <a:tc>
                  <a:txBody>
                    <a:bodyPr/>
                    <a:lstStyle/>
                    <a:p>
                      <a:pPr algn="ctr">
                        <a:spcAft>
                          <a:spcPts val="0"/>
                        </a:spcAft>
                      </a:pPr>
                      <a:r>
                        <a:rPr lang="en-US" sz="1800" dirty="0">
                          <a:effectLst/>
                          <a:latin typeface="Helvetica" pitchFamily="34" charset="0"/>
                          <a:cs typeface="Helvetica" pitchFamily="34" charset="0"/>
                        </a:rPr>
                        <a:t>73</a:t>
                      </a:r>
                      <a:endParaRPr lang="en-GB" sz="1800" dirty="0">
                        <a:solidFill>
                          <a:srgbClr val="000000"/>
                        </a:solidFill>
                        <a:effectLst/>
                        <a:latin typeface="Helvetica" pitchFamily="34" charset="0"/>
                        <a:ea typeface="Times New Roman"/>
                        <a:cs typeface="Helvetica" pitchFamily="34" charset="0"/>
                      </a:endParaRPr>
                    </a:p>
                  </a:txBody>
                  <a:tcPr marL="68580" marR="68580" marT="0" marB="0"/>
                </a:tc>
              </a:tr>
            </a:tbl>
          </a:graphicData>
        </a:graphic>
      </p:graphicFrame>
    </p:spTree>
    <p:extLst>
      <p:ext uri="{BB962C8B-B14F-4D97-AF65-F5344CB8AC3E}">
        <p14:creationId xmlns:p14="http://schemas.microsoft.com/office/powerpoint/2010/main" val="187239794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Network Address Translation</a:t>
            </a:r>
            <a:endParaRPr lang="en-US" dirty="0"/>
          </a:p>
        </p:txBody>
      </p:sp>
      <p:sp>
        <p:nvSpPr>
          <p:cNvPr id="5" name="Content Placeholder 4"/>
          <p:cNvSpPr>
            <a:spLocks noGrp="1"/>
          </p:cNvSpPr>
          <p:nvPr>
            <p:ph sz="quarter" idx="1"/>
          </p:nvPr>
        </p:nvSpPr>
        <p:spPr/>
        <p:txBody>
          <a:bodyPr/>
          <a:lstStyle/>
          <a:p>
            <a:r>
              <a:rPr lang="en-US" dirty="0" smtClean="0"/>
              <a:t>The biggest hiccup for any peer to peer networking</a:t>
            </a:r>
          </a:p>
          <a:p>
            <a:r>
              <a:rPr lang="en-US" dirty="0" smtClean="0"/>
              <a:t>Many (most?) computers on the Internet are behind a NAT</a:t>
            </a:r>
          </a:p>
          <a:p>
            <a:r>
              <a:rPr lang="en-US" dirty="0" smtClean="0"/>
              <a:t>We are behind a NAT</a:t>
            </a:r>
          </a:p>
          <a:p>
            <a:pPr lvl="1"/>
            <a:r>
              <a:rPr lang="en-US" dirty="0" smtClean="0"/>
              <a:t>192.168.14.32 is in a </a:t>
            </a:r>
            <a:r>
              <a:rPr lang="en-US" i="1" dirty="0" smtClean="0"/>
              <a:t>reserved</a:t>
            </a:r>
            <a:r>
              <a:rPr lang="en-US" dirty="0" smtClean="0"/>
              <a:t> IP address domain</a:t>
            </a:r>
          </a:p>
          <a:p>
            <a:r>
              <a:rPr lang="en-US" dirty="0" smtClean="0"/>
              <a:t>Your home network probably runs a NAT</a:t>
            </a:r>
          </a:p>
          <a:p>
            <a:pPr lvl="1"/>
            <a:r>
              <a:rPr lang="en-US" dirty="0" smtClean="0"/>
              <a:t>You have one address from your ISP</a:t>
            </a:r>
          </a:p>
          <a:p>
            <a:pPr lvl="1"/>
            <a:r>
              <a:rPr lang="en-US" dirty="0" smtClean="0"/>
              <a:t>You might pay to have this be a static IP address</a:t>
            </a:r>
          </a:p>
          <a:p>
            <a:r>
              <a:rPr lang="en-US" dirty="0" smtClean="0"/>
              <a:t>NATs complicate </a:t>
            </a:r>
            <a:r>
              <a:rPr lang="en-US" dirty="0" smtClean="0"/>
              <a:t>matters</a:t>
            </a:r>
            <a:endParaRPr lang="en-US" dirty="0" smtClean="0"/>
          </a:p>
          <a:p>
            <a:pPr marL="366713" lvl="1" indent="0">
              <a:buNone/>
            </a:pPr>
            <a:endParaRPr lang="en-US" dirty="0"/>
          </a:p>
        </p:txBody>
      </p:sp>
    </p:spTree>
    <p:extLst>
      <p:ext uri="{BB962C8B-B14F-4D97-AF65-F5344CB8AC3E}">
        <p14:creationId xmlns:p14="http://schemas.microsoft.com/office/powerpoint/2010/main" val="41271737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NATs </a:t>
            </a:r>
            <a:endParaRPr lang="en-US" dirty="0"/>
          </a:p>
        </p:txBody>
      </p:sp>
      <p:sp>
        <p:nvSpPr>
          <p:cNvPr id="3" name="Content Placeholder 2"/>
          <p:cNvSpPr>
            <a:spLocks noGrp="1"/>
          </p:cNvSpPr>
          <p:nvPr>
            <p:ph sz="quarter" idx="1"/>
          </p:nvPr>
        </p:nvSpPr>
        <p:spPr/>
        <p:txBody>
          <a:bodyPr/>
          <a:lstStyle/>
          <a:p>
            <a:r>
              <a:rPr lang="en-US" dirty="0" smtClean="0"/>
              <a:t>Many types of NAT, port static, symmetric, etc.</a:t>
            </a:r>
          </a:p>
          <a:p>
            <a:r>
              <a:rPr lang="en-US" dirty="0" smtClean="0"/>
              <a:t>You can bypass NATs with “hole-punching” techniques</a:t>
            </a:r>
          </a:p>
          <a:p>
            <a:r>
              <a:rPr lang="en-US" dirty="0" smtClean="0"/>
              <a:t>Many game middleware have a function for this BUT</a:t>
            </a:r>
          </a:p>
          <a:p>
            <a:pPr lvl="1"/>
            <a:r>
              <a:rPr lang="en-US" dirty="0" smtClean="0"/>
              <a:t>Game providers need to provide a rendezvous service</a:t>
            </a:r>
          </a:p>
          <a:p>
            <a:pPr lvl="1"/>
            <a:r>
              <a:rPr lang="en-US" dirty="0" smtClean="0"/>
              <a:t>Need a packet relay service when it fails</a:t>
            </a:r>
          </a:p>
          <a:p>
            <a:r>
              <a:rPr lang="en-US" dirty="0" smtClean="0"/>
              <a:t>For a peer to peer game, middleware tries to assess which client has best connectivity </a:t>
            </a:r>
          </a:p>
          <a:p>
            <a:r>
              <a:rPr lang="en-US" dirty="0" smtClean="0"/>
              <a:t>NATs often are combined with the functionality of firewalls whose role is to protect the LAN from malicious incoming traffic</a:t>
            </a:r>
          </a:p>
        </p:txBody>
      </p:sp>
    </p:spTree>
    <p:extLst>
      <p:ext uri="{BB962C8B-B14F-4D97-AF65-F5344CB8AC3E}">
        <p14:creationId xmlns:p14="http://schemas.microsoft.com/office/powerpoint/2010/main" val="38174374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GB" dirty="0" smtClean="0">
                <a:ea typeface="ＭＳ Ｐゴシック" charset="0"/>
                <a:cs typeface="ＭＳ Ｐゴシック" charset="0"/>
              </a:rPr>
              <a:t>Internet performance</a:t>
            </a:r>
            <a:endParaRPr lang="en-GB" dirty="0">
              <a:ea typeface="ＭＳ Ｐゴシック" charset="0"/>
              <a:cs typeface="ＭＳ Ｐゴシック" charset="0"/>
            </a:endParaRPr>
          </a:p>
        </p:txBody>
      </p:sp>
      <p:sp>
        <p:nvSpPr>
          <p:cNvPr id="41987" name="Rectangle 3"/>
          <p:cNvSpPr>
            <a:spLocks noGrp="1" noChangeArrowheads="1"/>
          </p:cNvSpPr>
          <p:nvPr>
            <p:ph sz="quarter" idx="1"/>
          </p:nvPr>
        </p:nvSpPr>
        <p:spPr/>
        <p:txBody>
          <a:bodyPr/>
          <a:lstStyle/>
          <a:p>
            <a:pPr eaLnBrk="1" hangingPunct="1"/>
            <a:r>
              <a:rPr lang="pt-PT" dirty="0" err="1">
                <a:ea typeface="ＭＳ Ｐゴシック" charset="0"/>
                <a:cs typeface="ＭＳ Ｐゴシック" charset="0"/>
              </a:rPr>
              <a:t>Latency</a:t>
            </a:r>
            <a:r>
              <a:rPr lang="pt-PT" dirty="0">
                <a:ea typeface="ＭＳ Ｐゴシック" charset="0"/>
                <a:cs typeface="ＭＳ Ｐゴシック" charset="0"/>
              </a:rPr>
              <a:t> (Round </a:t>
            </a:r>
            <a:r>
              <a:rPr lang="pt-PT" dirty="0" err="1">
                <a:ea typeface="ＭＳ Ｐゴシック" charset="0"/>
                <a:cs typeface="ＭＳ Ｐゴシック" charset="0"/>
              </a:rPr>
              <a:t>Trip</a:t>
            </a:r>
            <a:r>
              <a:rPr lang="pt-PT" dirty="0">
                <a:ea typeface="ＭＳ Ｐゴシック" charset="0"/>
                <a:cs typeface="ＭＳ Ｐゴシック" charset="0"/>
              </a:rPr>
              <a:t> Time)</a:t>
            </a:r>
          </a:p>
          <a:p>
            <a:pPr lvl="1"/>
            <a:r>
              <a:rPr lang="pt-PT" dirty="0" smtClean="0">
                <a:ea typeface="ＭＳ Ｐゴシック" charset="0"/>
              </a:rPr>
              <a:t>Time </a:t>
            </a:r>
            <a:r>
              <a:rPr lang="pt-PT" dirty="0">
                <a:ea typeface="ＭＳ Ｐゴシック" charset="0"/>
              </a:rPr>
              <a:t>to </a:t>
            </a:r>
            <a:r>
              <a:rPr lang="pt-PT" dirty="0" err="1">
                <a:ea typeface="ＭＳ Ｐゴシック" charset="0"/>
              </a:rPr>
              <a:t>transmit</a:t>
            </a:r>
            <a:r>
              <a:rPr lang="pt-PT" dirty="0">
                <a:ea typeface="ＭＳ Ｐゴシック" charset="0"/>
              </a:rPr>
              <a:t> </a:t>
            </a:r>
            <a:r>
              <a:rPr lang="pt-PT" dirty="0" smtClean="0">
                <a:ea typeface="ＭＳ Ｐゴシック" charset="0"/>
              </a:rPr>
              <a:t>data (</a:t>
            </a:r>
            <a:r>
              <a:rPr lang="pt-PT" dirty="0" err="1">
                <a:ea typeface="ＭＳ Ｐゴシック" charset="0"/>
              </a:rPr>
              <a:t>speed</a:t>
            </a:r>
            <a:r>
              <a:rPr lang="pt-PT" dirty="0">
                <a:ea typeface="ＭＳ Ｐゴシック" charset="0"/>
              </a:rPr>
              <a:t> </a:t>
            </a:r>
            <a:r>
              <a:rPr lang="pt-PT" dirty="0" err="1">
                <a:ea typeface="ＭＳ Ｐゴシック" charset="0"/>
              </a:rPr>
              <a:t>of</a:t>
            </a:r>
            <a:r>
              <a:rPr lang="pt-PT" dirty="0">
                <a:ea typeface="ＭＳ Ｐゴシック" charset="0"/>
              </a:rPr>
              <a:t> </a:t>
            </a:r>
            <a:r>
              <a:rPr lang="pt-PT" dirty="0" err="1" smtClean="0">
                <a:ea typeface="ＭＳ Ｐゴシック" charset="0"/>
              </a:rPr>
              <a:t>light</a:t>
            </a:r>
            <a:r>
              <a:rPr lang="pt-PT" dirty="0" smtClean="0">
                <a:ea typeface="ＭＳ Ｐゴシック" charset="0"/>
              </a:rPr>
              <a:t>, modems)</a:t>
            </a:r>
            <a:endParaRPr lang="pt-PT" dirty="0">
              <a:ea typeface="ＭＳ Ｐゴシック" charset="0"/>
            </a:endParaRPr>
          </a:p>
          <a:p>
            <a:pPr eaLnBrk="1" hangingPunct="1"/>
            <a:r>
              <a:rPr lang="pt-PT" dirty="0" err="1">
                <a:ea typeface="ＭＳ Ｐゴシック" charset="0"/>
                <a:cs typeface="ＭＳ Ｐゴシック" charset="0"/>
              </a:rPr>
              <a:t>Jitter</a:t>
            </a:r>
            <a:endParaRPr lang="pt-PT" dirty="0">
              <a:ea typeface="ＭＳ Ｐゴシック" charset="0"/>
              <a:cs typeface="ＭＳ Ｐゴシック" charset="0"/>
            </a:endParaRPr>
          </a:p>
          <a:p>
            <a:pPr lvl="1" eaLnBrk="1" hangingPunct="1"/>
            <a:r>
              <a:rPr lang="pt-PT" dirty="0" err="1">
                <a:ea typeface="ＭＳ Ｐゴシック" charset="0"/>
              </a:rPr>
              <a:t>Routers</a:t>
            </a:r>
            <a:r>
              <a:rPr lang="pt-PT" dirty="0">
                <a:ea typeface="ＭＳ Ｐゴシック" charset="0"/>
              </a:rPr>
              <a:t> </a:t>
            </a:r>
            <a:r>
              <a:rPr lang="pt-PT" dirty="0" err="1">
                <a:ea typeface="ＭＳ Ｐゴシック" charset="0"/>
              </a:rPr>
              <a:t>insert</a:t>
            </a:r>
            <a:r>
              <a:rPr lang="pt-PT" dirty="0">
                <a:ea typeface="ＭＳ Ｐゴシック" charset="0"/>
              </a:rPr>
              <a:t> </a:t>
            </a:r>
            <a:r>
              <a:rPr lang="pt-PT" dirty="0" err="1">
                <a:ea typeface="ＭＳ Ｐゴシック" charset="0"/>
              </a:rPr>
              <a:t>bandwidth</a:t>
            </a:r>
            <a:endParaRPr lang="pt-PT" dirty="0">
              <a:ea typeface="ＭＳ Ｐゴシック" charset="0"/>
            </a:endParaRPr>
          </a:p>
          <a:p>
            <a:pPr eaLnBrk="1" hangingPunct="1"/>
            <a:r>
              <a:rPr lang="pt-PT" dirty="0" err="1">
                <a:ea typeface="ＭＳ Ｐゴシック" charset="0"/>
                <a:cs typeface="ＭＳ Ｐゴシック" charset="0"/>
              </a:rPr>
              <a:t>Bandwidth</a:t>
            </a:r>
            <a:r>
              <a:rPr lang="pt-PT" dirty="0">
                <a:ea typeface="ＭＳ Ｐゴシック" charset="0"/>
                <a:cs typeface="ＭＳ Ｐゴシック" charset="0"/>
              </a:rPr>
              <a:t> (</a:t>
            </a:r>
            <a:r>
              <a:rPr lang="pt-PT" dirty="0" err="1">
                <a:ea typeface="ＭＳ Ｐゴシック" charset="0"/>
                <a:cs typeface="ＭＳ Ｐゴシック" charset="0"/>
              </a:rPr>
              <a:t>Capacity</a:t>
            </a:r>
            <a:r>
              <a:rPr lang="pt-PT" dirty="0">
                <a:ea typeface="ＭＳ Ｐゴシック" charset="0"/>
                <a:cs typeface="ＭＳ Ｐゴシック" charset="0"/>
              </a:rPr>
              <a:t>)</a:t>
            </a:r>
          </a:p>
          <a:p>
            <a:pPr lvl="1" eaLnBrk="1" hangingPunct="1"/>
            <a:r>
              <a:rPr lang="pt-PT" dirty="0" err="1" smtClean="0">
                <a:ea typeface="ＭＳ Ｐゴシック" charset="0"/>
              </a:rPr>
              <a:t>Broadband</a:t>
            </a:r>
            <a:r>
              <a:rPr lang="pt-PT" dirty="0" smtClean="0">
                <a:ea typeface="ＭＳ Ｐゴシック" charset="0"/>
              </a:rPr>
              <a:t> for WAN, Ethernet for LAN?</a:t>
            </a:r>
            <a:endParaRPr lang="pt-PT" dirty="0">
              <a:ea typeface="ＭＳ Ｐゴシック" charset="0"/>
            </a:endParaRPr>
          </a:p>
          <a:p>
            <a:pPr eaLnBrk="1" hangingPunct="1"/>
            <a:r>
              <a:rPr lang="pt-PT" dirty="0" err="1" smtClean="0">
                <a:ea typeface="ＭＳ Ｐゴシック" charset="0"/>
                <a:cs typeface="ＭＳ Ｐゴシック" charset="0"/>
              </a:rPr>
              <a:t>Loss</a:t>
            </a:r>
            <a:r>
              <a:rPr lang="pt-PT" dirty="0" smtClean="0">
                <a:ea typeface="ＭＳ Ｐゴシック" charset="0"/>
                <a:cs typeface="ＭＳ Ｐゴシック" charset="0"/>
              </a:rPr>
              <a:t> </a:t>
            </a:r>
            <a:r>
              <a:rPr lang="pt-PT" dirty="0">
                <a:ea typeface="ＭＳ Ｐゴシック" charset="0"/>
                <a:cs typeface="ＭＳ Ｐゴシック" charset="0"/>
              </a:rPr>
              <a:t>(</a:t>
            </a:r>
            <a:r>
              <a:rPr lang="pt-PT" dirty="0" err="1">
                <a:ea typeface="ＭＳ Ｐゴシック" charset="0"/>
                <a:cs typeface="ＭＳ Ｐゴシック" charset="0"/>
              </a:rPr>
              <a:t>Congestion</a:t>
            </a:r>
            <a:r>
              <a:rPr lang="pt-PT" dirty="0">
                <a:ea typeface="ＭＳ Ｐゴシック" charset="0"/>
                <a:cs typeface="ＭＳ Ｐゴシック" charset="0"/>
              </a:rPr>
              <a:t>, </a:t>
            </a:r>
            <a:r>
              <a:rPr lang="pt-PT" dirty="0" err="1">
                <a:ea typeface="ＭＳ Ｐゴシック" charset="0"/>
                <a:cs typeface="ＭＳ Ｐゴシック" charset="0"/>
              </a:rPr>
              <a:t>Reliability</a:t>
            </a:r>
            <a:r>
              <a:rPr lang="pt-PT" dirty="0">
                <a:ea typeface="ＭＳ Ｐゴシック" charset="0"/>
                <a:cs typeface="ＭＳ Ｐゴシック" charset="0"/>
              </a:rPr>
              <a:t>)</a:t>
            </a:r>
          </a:p>
          <a:p>
            <a:pPr lvl="1" eaLnBrk="1" hangingPunct="1"/>
            <a:r>
              <a:rPr lang="pt-PT" dirty="0" err="1">
                <a:ea typeface="ＭＳ Ｐゴシック" charset="0"/>
              </a:rPr>
              <a:t>Routers</a:t>
            </a:r>
            <a:r>
              <a:rPr lang="pt-PT" dirty="0">
                <a:ea typeface="ＭＳ Ｐゴシック" charset="0"/>
              </a:rPr>
              <a:t> </a:t>
            </a:r>
            <a:r>
              <a:rPr lang="pt-PT" dirty="0" err="1">
                <a:ea typeface="ＭＳ Ｐゴシック" charset="0"/>
              </a:rPr>
              <a:t>drop</a:t>
            </a:r>
            <a:r>
              <a:rPr lang="pt-PT" dirty="0">
                <a:ea typeface="ＭＳ Ｐゴシック" charset="0"/>
              </a:rPr>
              <a:t> </a:t>
            </a:r>
            <a:r>
              <a:rPr lang="pt-PT" dirty="0" err="1">
                <a:ea typeface="ＭＳ Ｐゴシック" charset="0"/>
              </a:rPr>
              <a:t>packets</a:t>
            </a:r>
            <a:r>
              <a:rPr lang="pt-PT" dirty="0">
                <a:ea typeface="ＭＳ Ｐゴシック" charset="0"/>
              </a:rPr>
              <a:t>, links do </a:t>
            </a:r>
            <a:r>
              <a:rPr lang="pt-PT" dirty="0" err="1">
                <a:ea typeface="ＭＳ Ｐゴシック" charset="0"/>
              </a:rPr>
              <a:t>go</a:t>
            </a:r>
            <a:r>
              <a:rPr lang="pt-PT" dirty="0">
                <a:ea typeface="ＭＳ Ｐゴシック" charset="0"/>
              </a:rPr>
              <a:t> </a:t>
            </a:r>
            <a:r>
              <a:rPr lang="pt-PT" dirty="0" err="1" smtClean="0">
                <a:ea typeface="ＭＳ Ｐゴシック" charset="0"/>
              </a:rPr>
              <a:t>down</a:t>
            </a:r>
            <a:endParaRPr lang="pt-PT" dirty="0" smtClean="0">
              <a:ea typeface="ＭＳ Ｐゴシック" charset="0"/>
            </a:endParaRPr>
          </a:p>
          <a:p>
            <a:r>
              <a:rPr lang="pt-PT" dirty="0" err="1" smtClean="0">
                <a:ea typeface="ＭＳ Ｐゴシック" charset="0"/>
                <a:cs typeface="ＭＳ Ｐゴシック" charset="0"/>
              </a:rPr>
              <a:t>Not</a:t>
            </a:r>
            <a:r>
              <a:rPr lang="pt-PT" dirty="0" smtClean="0">
                <a:ea typeface="ＭＳ Ｐゴシック" charset="0"/>
                <a:cs typeface="ＭＳ Ｐゴシック" charset="0"/>
              </a:rPr>
              <a:t> </a:t>
            </a:r>
            <a:r>
              <a:rPr lang="pt-PT" dirty="0" err="1" smtClean="0">
                <a:ea typeface="ＭＳ Ｐゴシック" charset="0"/>
                <a:cs typeface="ＭＳ Ｐゴシック" charset="0"/>
              </a:rPr>
              <a:t>fully</a:t>
            </a:r>
            <a:r>
              <a:rPr lang="pt-PT" dirty="0" smtClean="0">
                <a:ea typeface="ＭＳ Ｐゴシック" charset="0"/>
                <a:cs typeface="ＭＳ Ｐゴシック" charset="0"/>
              </a:rPr>
              <a:t> </a:t>
            </a:r>
            <a:r>
              <a:rPr lang="pt-PT" dirty="0" err="1" smtClean="0">
                <a:ea typeface="ＭＳ Ｐゴシック" charset="0"/>
                <a:cs typeface="ＭＳ Ｐゴシック" charset="0"/>
              </a:rPr>
              <a:t>connected</a:t>
            </a:r>
            <a:endParaRPr lang="pt-PT" dirty="0" smtClean="0">
              <a:ea typeface="ＭＳ Ｐゴシック" charset="0"/>
              <a:cs typeface="ＭＳ Ｐゴシック" charset="0"/>
            </a:endParaRPr>
          </a:p>
          <a:p>
            <a:pPr lvl="1"/>
            <a:r>
              <a:rPr lang="pt-PT" dirty="0" smtClean="0">
                <a:ea typeface="ＭＳ Ｐゴシック" charset="0"/>
                <a:cs typeface="ＭＳ Ｐゴシック" charset="0"/>
              </a:rPr>
              <a:t>Network </a:t>
            </a:r>
            <a:r>
              <a:rPr lang="pt-PT" dirty="0" err="1" smtClean="0">
                <a:ea typeface="ＭＳ Ｐゴシック" charset="0"/>
                <a:cs typeface="ＭＳ Ｐゴシック" charset="0"/>
              </a:rPr>
              <a:t>address</a:t>
            </a:r>
            <a:r>
              <a:rPr lang="pt-PT" dirty="0" smtClean="0">
                <a:ea typeface="ＭＳ Ｐゴシック" charset="0"/>
                <a:cs typeface="ＭＳ Ｐゴシック" charset="0"/>
              </a:rPr>
              <a:t> </a:t>
            </a:r>
            <a:r>
              <a:rPr lang="pt-PT" dirty="0" err="1" smtClean="0">
                <a:ea typeface="ＭＳ Ｐゴシック" charset="0"/>
                <a:cs typeface="ＭＳ Ｐゴシック" charset="0"/>
              </a:rPr>
              <a:t>translation</a:t>
            </a:r>
            <a:r>
              <a:rPr lang="pt-PT" dirty="0" smtClean="0">
                <a:ea typeface="ＭＳ Ｐゴシック" charset="0"/>
                <a:cs typeface="ＭＳ Ｐゴシック" charset="0"/>
              </a:rPr>
              <a:t> </a:t>
            </a:r>
            <a:endParaRPr lang="en-GB" dirty="0">
              <a:ea typeface="ＭＳ Ｐゴシック" charset="0"/>
              <a:cs typeface="ＭＳ Ｐゴシック" charset="0"/>
            </a:endParaRPr>
          </a:p>
        </p:txBody>
      </p:sp>
      <p:sp>
        <p:nvSpPr>
          <p:cNvPr id="419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4004DAE-B997-5447-86D1-CABA5110C66F}" type="slidenum">
              <a:rPr lang="en-GB" sz="1400">
                <a:latin typeface="Helvetica"/>
                <a:cs typeface="Helvetica"/>
              </a:rPr>
              <a:pPr eaLnBrk="1" hangingPunct="1"/>
              <a:t>3</a:t>
            </a:fld>
            <a:endParaRPr lang="en-GB" sz="1400" dirty="0">
              <a:latin typeface="Helvetica"/>
              <a:cs typeface="Helvetica"/>
            </a:endParaRPr>
          </a:p>
        </p:txBody>
      </p:sp>
    </p:spTree>
    <p:extLst>
      <p:ext uri="{BB962C8B-B14F-4D97-AF65-F5344CB8AC3E}">
        <p14:creationId xmlns:p14="http://schemas.microsoft.com/office/powerpoint/2010/main" val="38395403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sz="quarter" idx="1"/>
          </p:nvPr>
        </p:nvSpPr>
        <p:spPr/>
        <p:txBody>
          <a:bodyPr/>
          <a:lstStyle/>
          <a:p>
            <a:r>
              <a:rPr lang="en-US" dirty="0" smtClean="0"/>
              <a:t>Broadband accessibility is growing</a:t>
            </a:r>
          </a:p>
          <a:p>
            <a:r>
              <a:rPr lang="en-US" dirty="0" smtClean="0"/>
              <a:t>NVEs and NGs tend to demand a lot from the network</a:t>
            </a:r>
          </a:p>
          <a:p>
            <a:pPr lvl="1"/>
            <a:r>
              <a:rPr lang="en-US" dirty="0" smtClean="0"/>
              <a:t>Some games have low latency requirements</a:t>
            </a:r>
          </a:p>
          <a:p>
            <a:pPr lvl="1"/>
            <a:r>
              <a:rPr lang="en-US" dirty="0" smtClean="0"/>
              <a:t>Packet rates vary enormously depending  on the game type</a:t>
            </a:r>
          </a:p>
          <a:p>
            <a:r>
              <a:rPr lang="en-US" dirty="0" smtClean="0"/>
              <a:t>The immediate impact of Internet performance can lead to de-synchronization and player frustration</a:t>
            </a:r>
          </a:p>
          <a:p>
            <a:r>
              <a:rPr lang="en-US" dirty="0" smtClean="0"/>
              <a:t>The Internet is not symmetrically connected</a:t>
            </a:r>
            <a:endParaRPr lang="en-US" dirty="0"/>
          </a:p>
          <a:p>
            <a:endParaRPr lang="en-US" dirty="0"/>
          </a:p>
        </p:txBody>
      </p:sp>
    </p:spTree>
    <p:extLst>
      <p:ext uri="{BB962C8B-B14F-4D97-AF65-F5344CB8AC3E}">
        <p14:creationId xmlns:p14="http://schemas.microsoft.com/office/powerpoint/2010/main" val="3234186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a:t>
            </a:r>
            <a:endParaRPr lang="en-US" dirty="0"/>
          </a:p>
        </p:txBody>
      </p:sp>
      <p:sp>
        <p:nvSpPr>
          <p:cNvPr id="3" name="Content Placeholder 2"/>
          <p:cNvSpPr>
            <a:spLocks noGrp="1"/>
          </p:cNvSpPr>
          <p:nvPr>
            <p:ph sz="quarter" idx="1"/>
          </p:nvPr>
        </p:nvSpPr>
        <p:spPr/>
        <p:txBody>
          <a:bodyPr/>
          <a:lstStyle/>
          <a:p>
            <a:r>
              <a:rPr lang="en-US" dirty="0" smtClean="0"/>
              <a:t>Sources of latency</a:t>
            </a:r>
          </a:p>
          <a:p>
            <a:pPr lvl="1"/>
            <a:r>
              <a:rPr lang="en-US" dirty="0" smtClean="0"/>
              <a:t>Speed of copying to link (e.g. modem)</a:t>
            </a:r>
          </a:p>
          <a:p>
            <a:pPr lvl="1"/>
            <a:r>
              <a:rPr lang="en-US" dirty="0" smtClean="0"/>
              <a:t>Speed of transmission in link (e.g. speed of light)</a:t>
            </a:r>
          </a:p>
          <a:p>
            <a:pPr lvl="1"/>
            <a:r>
              <a:rPr lang="en-US" dirty="0" smtClean="0"/>
              <a:t>Client scheduling (when packets arrive compared to the commitment to render the effect)</a:t>
            </a:r>
          </a:p>
          <a:p>
            <a:pPr lvl="1"/>
            <a:r>
              <a:rPr lang="en-US" dirty="0" smtClean="0"/>
              <a:t>Server scheduling (e.g. server updates at a fixed frequency)</a:t>
            </a:r>
          </a:p>
          <a:p>
            <a:pPr lvl="1"/>
            <a:endParaRPr lang="en-US" dirty="0"/>
          </a:p>
        </p:txBody>
      </p:sp>
    </p:spTree>
    <p:extLst>
      <p:ext uri="{BB962C8B-B14F-4D97-AF65-F5344CB8AC3E}">
        <p14:creationId xmlns:p14="http://schemas.microsoft.com/office/powerpoint/2010/main" val="6937893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a:t>
            </a:r>
            <a:endParaRPr lang="en-US" dirty="0"/>
          </a:p>
        </p:txBody>
      </p:sp>
      <p:grpSp>
        <p:nvGrpSpPr>
          <p:cNvPr id="4" name="Group 4"/>
          <p:cNvGrpSpPr>
            <a:grpSpLocks noChangeAspect="1"/>
          </p:cNvGrpSpPr>
          <p:nvPr/>
        </p:nvGrpSpPr>
        <p:grpSpPr bwMode="auto">
          <a:xfrm>
            <a:off x="935107" y="1124744"/>
            <a:ext cx="7579105" cy="4913924"/>
            <a:chOff x="864" y="982"/>
            <a:chExt cx="2548" cy="1652"/>
          </a:xfrm>
          <a:solidFill>
            <a:schemeClr val="accent1">
              <a:lumMod val="40000"/>
              <a:lumOff val="60000"/>
            </a:schemeClr>
          </a:solidFill>
        </p:grpSpPr>
        <p:sp>
          <p:nvSpPr>
            <p:cNvPr id="6" name="Rectangle 5"/>
            <p:cNvSpPr>
              <a:spLocks noChangeArrowheads="1"/>
            </p:cNvSpPr>
            <p:nvPr/>
          </p:nvSpPr>
          <p:spPr bwMode="auto">
            <a:xfrm>
              <a:off x="1255" y="987"/>
              <a:ext cx="1625" cy="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7" name="Freeform 6"/>
            <p:cNvSpPr>
              <a:spLocks noEditPoints="1"/>
            </p:cNvSpPr>
            <p:nvPr/>
          </p:nvSpPr>
          <p:spPr bwMode="auto">
            <a:xfrm>
              <a:off x="1251" y="982"/>
              <a:ext cx="1634" cy="275"/>
            </a:xfrm>
            <a:custGeom>
              <a:avLst/>
              <a:gdLst>
                <a:gd name="T0" fmla="*/ 0 w 8576"/>
                <a:gd name="T1" fmla="*/ 24 h 1488"/>
                <a:gd name="T2" fmla="*/ 24 w 8576"/>
                <a:gd name="T3" fmla="*/ 0 h 1488"/>
                <a:gd name="T4" fmla="*/ 8552 w 8576"/>
                <a:gd name="T5" fmla="*/ 0 h 1488"/>
                <a:gd name="T6" fmla="*/ 8576 w 8576"/>
                <a:gd name="T7" fmla="*/ 24 h 1488"/>
                <a:gd name="T8" fmla="*/ 8576 w 8576"/>
                <a:gd name="T9" fmla="*/ 1464 h 1488"/>
                <a:gd name="T10" fmla="*/ 8552 w 8576"/>
                <a:gd name="T11" fmla="*/ 1488 h 1488"/>
                <a:gd name="T12" fmla="*/ 24 w 8576"/>
                <a:gd name="T13" fmla="*/ 1488 h 1488"/>
                <a:gd name="T14" fmla="*/ 0 w 8576"/>
                <a:gd name="T15" fmla="*/ 1464 h 1488"/>
                <a:gd name="T16" fmla="*/ 0 w 8576"/>
                <a:gd name="T17" fmla="*/ 24 h 1488"/>
                <a:gd name="T18" fmla="*/ 48 w 8576"/>
                <a:gd name="T19" fmla="*/ 1464 h 1488"/>
                <a:gd name="T20" fmla="*/ 24 w 8576"/>
                <a:gd name="T21" fmla="*/ 1440 h 1488"/>
                <a:gd name="T22" fmla="*/ 8552 w 8576"/>
                <a:gd name="T23" fmla="*/ 1440 h 1488"/>
                <a:gd name="T24" fmla="*/ 8528 w 8576"/>
                <a:gd name="T25" fmla="*/ 1464 h 1488"/>
                <a:gd name="T26" fmla="*/ 8528 w 8576"/>
                <a:gd name="T27" fmla="*/ 24 h 1488"/>
                <a:gd name="T28" fmla="*/ 8552 w 8576"/>
                <a:gd name="T29" fmla="*/ 48 h 1488"/>
                <a:gd name="T30" fmla="*/ 24 w 8576"/>
                <a:gd name="T31" fmla="*/ 48 h 1488"/>
                <a:gd name="T32" fmla="*/ 48 w 8576"/>
                <a:gd name="T33" fmla="*/ 24 h 1488"/>
                <a:gd name="T34" fmla="*/ 48 w 8576"/>
                <a:gd name="T35" fmla="*/ 146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76" h="1488">
                  <a:moveTo>
                    <a:pt x="0" y="24"/>
                  </a:moveTo>
                  <a:cubicBezTo>
                    <a:pt x="0" y="11"/>
                    <a:pt x="11" y="0"/>
                    <a:pt x="24" y="0"/>
                  </a:cubicBezTo>
                  <a:lnTo>
                    <a:pt x="8552" y="0"/>
                  </a:lnTo>
                  <a:cubicBezTo>
                    <a:pt x="8566" y="0"/>
                    <a:pt x="8576" y="11"/>
                    <a:pt x="8576" y="24"/>
                  </a:cubicBezTo>
                  <a:lnTo>
                    <a:pt x="8576" y="1464"/>
                  </a:lnTo>
                  <a:cubicBezTo>
                    <a:pt x="8576" y="1478"/>
                    <a:pt x="8566" y="1488"/>
                    <a:pt x="8552" y="1488"/>
                  </a:cubicBezTo>
                  <a:lnTo>
                    <a:pt x="24" y="1488"/>
                  </a:lnTo>
                  <a:cubicBezTo>
                    <a:pt x="11" y="1488"/>
                    <a:pt x="0" y="1478"/>
                    <a:pt x="0" y="1464"/>
                  </a:cubicBezTo>
                  <a:lnTo>
                    <a:pt x="0" y="24"/>
                  </a:lnTo>
                  <a:close/>
                  <a:moveTo>
                    <a:pt x="48" y="1464"/>
                  </a:moveTo>
                  <a:lnTo>
                    <a:pt x="24" y="1440"/>
                  </a:lnTo>
                  <a:lnTo>
                    <a:pt x="8552" y="1440"/>
                  </a:lnTo>
                  <a:lnTo>
                    <a:pt x="8528" y="1464"/>
                  </a:lnTo>
                  <a:lnTo>
                    <a:pt x="8528" y="24"/>
                  </a:lnTo>
                  <a:lnTo>
                    <a:pt x="8552" y="48"/>
                  </a:lnTo>
                  <a:lnTo>
                    <a:pt x="24" y="48"/>
                  </a:lnTo>
                  <a:lnTo>
                    <a:pt x="48" y="24"/>
                  </a:lnTo>
                  <a:lnTo>
                    <a:pt x="48" y="146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8" name="Rectangle 7"/>
            <p:cNvSpPr>
              <a:spLocks noChangeArrowheads="1"/>
            </p:cNvSpPr>
            <p:nvPr/>
          </p:nvSpPr>
          <p:spPr bwMode="auto">
            <a:xfrm>
              <a:off x="1866" y="1006"/>
              <a:ext cx="453"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smtClean="0">
                  <a:ln>
                    <a:noFill/>
                  </a:ln>
                  <a:solidFill>
                    <a:srgbClr val="000000"/>
                  </a:solidFill>
                  <a:effectLst/>
                  <a:latin typeface="Arial" pitchFamily="34" charset="0"/>
                  <a:cs typeface="Arial" pitchFamily="34" charset="0"/>
                </a:rPr>
                <a:t>Client Application</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1667" y="1342"/>
              <a:ext cx="274"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10" name="Freeform 9"/>
            <p:cNvSpPr>
              <a:spLocks noEditPoints="1"/>
            </p:cNvSpPr>
            <p:nvPr/>
          </p:nvSpPr>
          <p:spPr bwMode="auto">
            <a:xfrm>
              <a:off x="1662" y="1337"/>
              <a:ext cx="284" cy="98"/>
            </a:xfrm>
            <a:custGeom>
              <a:avLst/>
              <a:gdLst>
                <a:gd name="T0" fmla="*/ 0 w 1488"/>
                <a:gd name="T1" fmla="*/ 24 h 528"/>
                <a:gd name="T2" fmla="*/ 24 w 1488"/>
                <a:gd name="T3" fmla="*/ 0 h 528"/>
                <a:gd name="T4" fmla="*/ 1464 w 1488"/>
                <a:gd name="T5" fmla="*/ 0 h 528"/>
                <a:gd name="T6" fmla="*/ 1488 w 1488"/>
                <a:gd name="T7" fmla="*/ 24 h 528"/>
                <a:gd name="T8" fmla="*/ 1488 w 1488"/>
                <a:gd name="T9" fmla="*/ 504 h 528"/>
                <a:gd name="T10" fmla="*/ 1464 w 1488"/>
                <a:gd name="T11" fmla="*/ 528 h 528"/>
                <a:gd name="T12" fmla="*/ 24 w 1488"/>
                <a:gd name="T13" fmla="*/ 528 h 528"/>
                <a:gd name="T14" fmla="*/ 0 w 1488"/>
                <a:gd name="T15" fmla="*/ 504 h 528"/>
                <a:gd name="T16" fmla="*/ 0 w 1488"/>
                <a:gd name="T17" fmla="*/ 24 h 528"/>
                <a:gd name="T18" fmla="*/ 48 w 1488"/>
                <a:gd name="T19" fmla="*/ 504 h 528"/>
                <a:gd name="T20" fmla="*/ 24 w 1488"/>
                <a:gd name="T21" fmla="*/ 480 h 528"/>
                <a:gd name="T22" fmla="*/ 1464 w 1488"/>
                <a:gd name="T23" fmla="*/ 480 h 528"/>
                <a:gd name="T24" fmla="*/ 1440 w 1488"/>
                <a:gd name="T25" fmla="*/ 504 h 528"/>
                <a:gd name="T26" fmla="*/ 1440 w 1488"/>
                <a:gd name="T27" fmla="*/ 24 h 528"/>
                <a:gd name="T28" fmla="*/ 1464 w 1488"/>
                <a:gd name="T29" fmla="*/ 48 h 528"/>
                <a:gd name="T30" fmla="*/ 24 w 1488"/>
                <a:gd name="T31" fmla="*/ 48 h 528"/>
                <a:gd name="T32" fmla="*/ 48 w 1488"/>
                <a:gd name="T33" fmla="*/ 24 h 528"/>
                <a:gd name="T34" fmla="*/ 48 w 1488"/>
                <a:gd name="T35" fmla="*/ 50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8" h="528">
                  <a:moveTo>
                    <a:pt x="0" y="24"/>
                  </a:moveTo>
                  <a:cubicBezTo>
                    <a:pt x="0" y="11"/>
                    <a:pt x="11" y="0"/>
                    <a:pt x="24" y="0"/>
                  </a:cubicBezTo>
                  <a:lnTo>
                    <a:pt x="1464" y="0"/>
                  </a:lnTo>
                  <a:cubicBezTo>
                    <a:pt x="1478" y="0"/>
                    <a:pt x="1488" y="11"/>
                    <a:pt x="1488" y="24"/>
                  </a:cubicBezTo>
                  <a:lnTo>
                    <a:pt x="1488" y="504"/>
                  </a:lnTo>
                  <a:cubicBezTo>
                    <a:pt x="1488" y="518"/>
                    <a:pt x="1478" y="528"/>
                    <a:pt x="1464" y="528"/>
                  </a:cubicBezTo>
                  <a:lnTo>
                    <a:pt x="24" y="528"/>
                  </a:lnTo>
                  <a:cubicBezTo>
                    <a:pt x="11" y="528"/>
                    <a:pt x="0" y="518"/>
                    <a:pt x="0" y="504"/>
                  </a:cubicBezTo>
                  <a:lnTo>
                    <a:pt x="0" y="24"/>
                  </a:lnTo>
                  <a:close/>
                  <a:moveTo>
                    <a:pt x="48" y="504"/>
                  </a:moveTo>
                  <a:lnTo>
                    <a:pt x="24" y="480"/>
                  </a:lnTo>
                  <a:lnTo>
                    <a:pt x="1464" y="480"/>
                  </a:lnTo>
                  <a:lnTo>
                    <a:pt x="1440" y="504"/>
                  </a:lnTo>
                  <a:lnTo>
                    <a:pt x="1440" y="24"/>
                  </a:lnTo>
                  <a:lnTo>
                    <a:pt x="1464" y="48"/>
                  </a:lnTo>
                  <a:lnTo>
                    <a:pt x="24" y="48"/>
                  </a:lnTo>
                  <a:lnTo>
                    <a:pt x="48" y="24"/>
                  </a:lnTo>
                  <a:lnTo>
                    <a:pt x="48" y="50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11" name="Rectangle 10"/>
            <p:cNvSpPr>
              <a:spLocks noChangeArrowheads="1"/>
            </p:cNvSpPr>
            <p:nvPr/>
          </p:nvSpPr>
          <p:spPr bwMode="auto">
            <a:xfrm>
              <a:off x="1719" y="1365"/>
              <a:ext cx="200"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Network</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1667" y="1430"/>
              <a:ext cx="274" cy="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13" name="Freeform 12"/>
            <p:cNvSpPr>
              <a:spLocks noEditPoints="1"/>
            </p:cNvSpPr>
            <p:nvPr/>
          </p:nvSpPr>
          <p:spPr bwMode="auto">
            <a:xfrm>
              <a:off x="1662" y="1426"/>
              <a:ext cx="284" cy="97"/>
            </a:xfrm>
            <a:custGeom>
              <a:avLst/>
              <a:gdLst>
                <a:gd name="T0" fmla="*/ 0 w 1488"/>
                <a:gd name="T1" fmla="*/ 24 h 528"/>
                <a:gd name="T2" fmla="*/ 24 w 1488"/>
                <a:gd name="T3" fmla="*/ 0 h 528"/>
                <a:gd name="T4" fmla="*/ 1464 w 1488"/>
                <a:gd name="T5" fmla="*/ 0 h 528"/>
                <a:gd name="T6" fmla="*/ 1488 w 1488"/>
                <a:gd name="T7" fmla="*/ 24 h 528"/>
                <a:gd name="T8" fmla="*/ 1488 w 1488"/>
                <a:gd name="T9" fmla="*/ 504 h 528"/>
                <a:gd name="T10" fmla="*/ 1464 w 1488"/>
                <a:gd name="T11" fmla="*/ 528 h 528"/>
                <a:gd name="T12" fmla="*/ 24 w 1488"/>
                <a:gd name="T13" fmla="*/ 528 h 528"/>
                <a:gd name="T14" fmla="*/ 0 w 1488"/>
                <a:gd name="T15" fmla="*/ 504 h 528"/>
                <a:gd name="T16" fmla="*/ 0 w 1488"/>
                <a:gd name="T17" fmla="*/ 24 h 528"/>
                <a:gd name="T18" fmla="*/ 48 w 1488"/>
                <a:gd name="T19" fmla="*/ 504 h 528"/>
                <a:gd name="T20" fmla="*/ 24 w 1488"/>
                <a:gd name="T21" fmla="*/ 480 h 528"/>
                <a:gd name="T22" fmla="*/ 1464 w 1488"/>
                <a:gd name="T23" fmla="*/ 480 h 528"/>
                <a:gd name="T24" fmla="*/ 1440 w 1488"/>
                <a:gd name="T25" fmla="*/ 504 h 528"/>
                <a:gd name="T26" fmla="*/ 1440 w 1488"/>
                <a:gd name="T27" fmla="*/ 24 h 528"/>
                <a:gd name="T28" fmla="*/ 1464 w 1488"/>
                <a:gd name="T29" fmla="*/ 48 h 528"/>
                <a:gd name="T30" fmla="*/ 24 w 1488"/>
                <a:gd name="T31" fmla="*/ 48 h 528"/>
                <a:gd name="T32" fmla="*/ 48 w 1488"/>
                <a:gd name="T33" fmla="*/ 24 h 528"/>
                <a:gd name="T34" fmla="*/ 48 w 1488"/>
                <a:gd name="T35" fmla="*/ 50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8" h="528">
                  <a:moveTo>
                    <a:pt x="0" y="24"/>
                  </a:moveTo>
                  <a:cubicBezTo>
                    <a:pt x="0" y="11"/>
                    <a:pt x="11" y="0"/>
                    <a:pt x="24" y="0"/>
                  </a:cubicBezTo>
                  <a:lnTo>
                    <a:pt x="1464" y="0"/>
                  </a:lnTo>
                  <a:cubicBezTo>
                    <a:pt x="1478" y="0"/>
                    <a:pt x="1488" y="11"/>
                    <a:pt x="1488" y="24"/>
                  </a:cubicBezTo>
                  <a:lnTo>
                    <a:pt x="1488" y="504"/>
                  </a:lnTo>
                  <a:cubicBezTo>
                    <a:pt x="1488" y="518"/>
                    <a:pt x="1478" y="528"/>
                    <a:pt x="1464" y="528"/>
                  </a:cubicBezTo>
                  <a:lnTo>
                    <a:pt x="24" y="528"/>
                  </a:lnTo>
                  <a:cubicBezTo>
                    <a:pt x="11" y="528"/>
                    <a:pt x="0" y="518"/>
                    <a:pt x="0" y="504"/>
                  </a:cubicBezTo>
                  <a:lnTo>
                    <a:pt x="0" y="24"/>
                  </a:lnTo>
                  <a:close/>
                  <a:moveTo>
                    <a:pt x="48" y="504"/>
                  </a:moveTo>
                  <a:lnTo>
                    <a:pt x="24" y="480"/>
                  </a:lnTo>
                  <a:lnTo>
                    <a:pt x="1464" y="480"/>
                  </a:lnTo>
                  <a:lnTo>
                    <a:pt x="1440" y="504"/>
                  </a:lnTo>
                  <a:lnTo>
                    <a:pt x="1440" y="24"/>
                  </a:lnTo>
                  <a:lnTo>
                    <a:pt x="1464" y="48"/>
                  </a:lnTo>
                  <a:lnTo>
                    <a:pt x="24" y="48"/>
                  </a:lnTo>
                  <a:lnTo>
                    <a:pt x="48" y="24"/>
                  </a:lnTo>
                  <a:lnTo>
                    <a:pt x="48" y="50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14" name="Rectangle 13"/>
            <p:cNvSpPr>
              <a:spLocks noChangeArrowheads="1"/>
            </p:cNvSpPr>
            <p:nvPr/>
          </p:nvSpPr>
          <p:spPr bwMode="auto">
            <a:xfrm>
              <a:off x="1759" y="1454"/>
              <a:ext cx="104"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Link</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1667" y="1522"/>
              <a:ext cx="274" cy="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16" name="Freeform 15"/>
            <p:cNvSpPr>
              <a:spLocks noEditPoints="1"/>
            </p:cNvSpPr>
            <p:nvPr/>
          </p:nvSpPr>
          <p:spPr bwMode="auto">
            <a:xfrm>
              <a:off x="1662" y="1517"/>
              <a:ext cx="284" cy="95"/>
            </a:xfrm>
            <a:custGeom>
              <a:avLst/>
              <a:gdLst>
                <a:gd name="T0" fmla="*/ 0 w 1488"/>
                <a:gd name="T1" fmla="*/ 24 h 512"/>
                <a:gd name="T2" fmla="*/ 24 w 1488"/>
                <a:gd name="T3" fmla="*/ 0 h 512"/>
                <a:gd name="T4" fmla="*/ 1464 w 1488"/>
                <a:gd name="T5" fmla="*/ 0 h 512"/>
                <a:gd name="T6" fmla="*/ 1488 w 1488"/>
                <a:gd name="T7" fmla="*/ 24 h 512"/>
                <a:gd name="T8" fmla="*/ 1488 w 1488"/>
                <a:gd name="T9" fmla="*/ 488 h 512"/>
                <a:gd name="T10" fmla="*/ 1464 w 1488"/>
                <a:gd name="T11" fmla="*/ 512 h 512"/>
                <a:gd name="T12" fmla="*/ 24 w 1488"/>
                <a:gd name="T13" fmla="*/ 512 h 512"/>
                <a:gd name="T14" fmla="*/ 0 w 1488"/>
                <a:gd name="T15" fmla="*/ 488 h 512"/>
                <a:gd name="T16" fmla="*/ 0 w 1488"/>
                <a:gd name="T17" fmla="*/ 24 h 512"/>
                <a:gd name="T18" fmla="*/ 48 w 1488"/>
                <a:gd name="T19" fmla="*/ 488 h 512"/>
                <a:gd name="T20" fmla="*/ 24 w 1488"/>
                <a:gd name="T21" fmla="*/ 464 h 512"/>
                <a:gd name="T22" fmla="*/ 1464 w 1488"/>
                <a:gd name="T23" fmla="*/ 464 h 512"/>
                <a:gd name="T24" fmla="*/ 1440 w 1488"/>
                <a:gd name="T25" fmla="*/ 488 h 512"/>
                <a:gd name="T26" fmla="*/ 1440 w 1488"/>
                <a:gd name="T27" fmla="*/ 24 h 512"/>
                <a:gd name="T28" fmla="*/ 1464 w 1488"/>
                <a:gd name="T29" fmla="*/ 48 h 512"/>
                <a:gd name="T30" fmla="*/ 24 w 1488"/>
                <a:gd name="T31" fmla="*/ 48 h 512"/>
                <a:gd name="T32" fmla="*/ 48 w 1488"/>
                <a:gd name="T33" fmla="*/ 24 h 512"/>
                <a:gd name="T34" fmla="*/ 48 w 1488"/>
                <a:gd name="T35" fmla="*/ 4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8" h="512">
                  <a:moveTo>
                    <a:pt x="0" y="24"/>
                  </a:moveTo>
                  <a:cubicBezTo>
                    <a:pt x="0" y="11"/>
                    <a:pt x="11" y="0"/>
                    <a:pt x="24" y="0"/>
                  </a:cubicBezTo>
                  <a:lnTo>
                    <a:pt x="1464" y="0"/>
                  </a:lnTo>
                  <a:cubicBezTo>
                    <a:pt x="1478" y="0"/>
                    <a:pt x="1488" y="11"/>
                    <a:pt x="1488" y="24"/>
                  </a:cubicBezTo>
                  <a:lnTo>
                    <a:pt x="1488" y="488"/>
                  </a:lnTo>
                  <a:cubicBezTo>
                    <a:pt x="1488" y="502"/>
                    <a:pt x="1478" y="512"/>
                    <a:pt x="1464" y="512"/>
                  </a:cubicBezTo>
                  <a:lnTo>
                    <a:pt x="24" y="512"/>
                  </a:lnTo>
                  <a:cubicBezTo>
                    <a:pt x="11" y="512"/>
                    <a:pt x="0" y="502"/>
                    <a:pt x="0" y="488"/>
                  </a:cubicBezTo>
                  <a:lnTo>
                    <a:pt x="0" y="24"/>
                  </a:lnTo>
                  <a:close/>
                  <a:moveTo>
                    <a:pt x="48" y="488"/>
                  </a:moveTo>
                  <a:lnTo>
                    <a:pt x="24" y="464"/>
                  </a:lnTo>
                  <a:lnTo>
                    <a:pt x="1464" y="464"/>
                  </a:lnTo>
                  <a:lnTo>
                    <a:pt x="1440" y="488"/>
                  </a:lnTo>
                  <a:lnTo>
                    <a:pt x="1440" y="24"/>
                  </a:lnTo>
                  <a:lnTo>
                    <a:pt x="1464" y="48"/>
                  </a:lnTo>
                  <a:lnTo>
                    <a:pt x="24" y="48"/>
                  </a:lnTo>
                  <a:lnTo>
                    <a:pt x="48" y="24"/>
                  </a:lnTo>
                  <a:lnTo>
                    <a:pt x="48" y="488"/>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17" name="Rectangle 16"/>
            <p:cNvSpPr>
              <a:spLocks noChangeArrowheads="1"/>
            </p:cNvSpPr>
            <p:nvPr/>
          </p:nvSpPr>
          <p:spPr bwMode="auto">
            <a:xfrm>
              <a:off x="1719" y="1543"/>
              <a:ext cx="205"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Physical</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1301" y="1099"/>
              <a:ext cx="299" cy="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19" name="Freeform 18"/>
            <p:cNvSpPr>
              <a:spLocks noEditPoints="1"/>
            </p:cNvSpPr>
            <p:nvPr/>
          </p:nvSpPr>
          <p:spPr bwMode="auto">
            <a:xfrm>
              <a:off x="1296" y="1095"/>
              <a:ext cx="308" cy="142"/>
            </a:xfrm>
            <a:custGeom>
              <a:avLst/>
              <a:gdLst>
                <a:gd name="T0" fmla="*/ 0 w 1616"/>
                <a:gd name="T1" fmla="*/ 24 h 768"/>
                <a:gd name="T2" fmla="*/ 24 w 1616"/>
                <a:gd name="T3" fmla="*/ 0 h 768"/>
                <a:gd name="T4" fmla="*/ 1592 w 1616"/>
                <a:gd name="T5" fmla="*/ 0 h 768"/>
                <a:gd name="T6" fmla="*/ 1616 w 1616"/>
                <a:gd name="T7" fmla="*/ 24 h 768"/>
                <a:gd name="T8" fmla="*/ 1616 w 1616"/>
                <a:gd name="T9" fmla="*/ 744 h 768"/>
                <a:gd name="T10" fmla="*/ 1592 w 1616"/>
                <a:gd name="T11" fmla="*/ 768 h 768"/>
                <a:gd name="T12" fmla="*/ 24 w 1616"/>
                <a:gd name="T13" fmla="*/ 768 h 768"/>
                <a:gd name="T14" fmla="*/ 0 w 1616"/>
                <a:gd name="T15" fmla="*/ 744 h 768"/>
                <a:gd name="T16" fmla="*/ 0 w 1616"/>
                <a:gd name="T17" fmla="*/ 24 h 768"/>
                <a:gd name="T18" fmla="*/ 48 w 1616"/>
                <a:gd name="T19" fmla="*/ 744 h 768"/>
                <a:gd name="T20" fmla="*/ 24 w 1616"/>
                <a:gd name="T21" fmla="*/ 720 h 768"/>
                <a:gd name="T22" fmla="*/ 1592 w 1616"/>
                <a:gd name="T23" fmla="*/ 720 h 768"/>
                <a:gd name="T24" fmla="*/ 1568 w 1616"/>
                <a:gd name="T25" fmla="*/ 744 h 768"/>
                <a:gd name="T26" fmla="*/ 1568 w 1616"/>
                <a:gd name="T27" fmla="*/ 24 h 768"/>
                <a:gd name="T28" fmla="*/ 1592 w 1616"/>
                <a:gd name="T29" fmla="*/ 48 h 768"/>
                <a:gd name="T30" fmla="*/ 24 w 1616"/>
                <a:gd name="T31" fmla="*/ 48 h 768"/>
                <a:gd name="T32" fmla="*/ 48 w 1616"/>
                <a:gd name="T33" fmla="*/ 24 h 768"/>
                <a:gd name="T34" fmla="*/ 48 w 1616"/>
                <a:gd name="T35" fmla="*/ 74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6" h="768">
                  <a:moveTo>
                    <a:pt x="0" y="24"/>
                  </a:moveTo>
                  <a:cubicBezTo>
                    <a:pt x="0" y="11"/>
                    <a:pt x="11" y="0"/>
                    <a:pt x="24" y="0"/>
                  </a:cubicBezTo>
                  <a:lnTo>
                    <a:pt x="1592" y="0"/>
                  </a:lnTo>
                  <a:cubicBezTo>
                    <a:pt x="1606" y="0"/>
                    <a:pt x="1616" y="11"/>
                    <a:pt x="1616" y="24"/>
                  </a:cubicBezTo>
                  <a:lnTo>
                    <a:pt x="1616" y="744"/>
                  </a:lnTo>
                  <a:cubicBezTo>
                    <a:pt x="1616" y="758"/>
                    <a:pt x="1606" y="768"/>
                    <a:pt x="1592" y="768"/>
                  </a:cubicBezTo>
                  <a:lnTo>
                    <a:pt x="24" y="768"/>
                  </a:lnTo>
                  <a:cubicBezTo>
                    <a:pt x="11" y="768"/>
                    <a:pt x="0" y="758"/>
                    <a:pt x="0" y="744"/>
                  </a:cubicBezTo>
                  <a:lnTo>
                    <a:pt x="0" y="24"/>
                  </a:lnTo>
                  <a:close/>
                  <a:moveTo>
                    <a:pt x="48" y="744"/>
                  </a:moveTo>
                  <a:lnTo>
                    <a:pt x="24" y="720"/>
                  </a:lnTo>
                  <a:lnTo>
                    <a:pt x="1592" y="720"/>
                  </a:lnTo>
                  <a:lnTo>
                    <a:pt x="1568" y="744"/>
                  </a:lnTo>
                  <a:lnTo>
                    <a:pt x="1568" y="24"/>
                  </a:lnTo>
                  <a:lnTo>
                    <a:pt x="1592" y="48"/>
                  </a:lnTo>
                  <a:lnTo>
                    <a:pt x="24" y="48"/>
                  </a:lnTo>
                  <a:lnTo>
                    <a:pt x="48" y="24"/>
                  </a:lnTo>
                  <a:lnTo>
                    <a:pt x="48" y="74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20" name="Rectangle 19"/>
            <p:cNvSpPr>
              <a:spLocks noChangeArrowheads="1"/>
            </p:cNvSpPr>
            <p:nvPr/>
          </p:nvSpPr>
          <p:spPr bwMode="auto">
            <a:xfrm>
              <a:off x="1390" y="1140"/>
              <a:ext cx="130"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smtClean="0">
                  <a:ln>
                    <a:noFill/>
                  </a:ln>
                  <a:solidFill>
                    <a:srgbClr val="000000"/>
                  </a:solidFill>
                  <a:effectLst/>
                  <a:latin typeface="Arial" pitchFamily="34" charset="0"/>
                  <a:cs typeface="Arial" pitchFamily="34" charset="0"/>
                </a:rPr>
                <a:t>Input</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2011" y="1099"/>
              <a:ext cx="391" cy="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22" name="Freeform 21"/>
            <p:cNvSpPr>
              <a:spLocks noEditPoints="1"/>
            </p:cNvSpPr>
            <p:nvPr/>
          </p:nvSpPr>
          <p:spPr bwMode="auto">
            <a:xfrm>
              <a:off x="2007" y="1095"/>
              <a:ext cx="399" cy="142"/>
            </a:xfrm>
            <a:custGeom>
              <a:avLst/>
              <a:gdLst>
                <a:gd name="T0" fmla="*/ 0 w 2096"/>
                <a:gd name="T1" fmla="*/ 24 h 768"/>
                <a:gd name="T2" fmla="*/ 24 w 2096"/>
                <a:gd name="T3" fmla="*/ 0 h 768"/>
                <a:gd name="T4" fmla="*/ 2072 w 2096"/>
                <a:gd name="T5" fmla="*/ 0 h 768"/>
                <a:gd name="T6" fmla="*/ 2096 w 2096"/>
                <a:gd name="T7" fmla="*/ 24 h 768"/>
                <a:gd name="T8" fmla="*/ 2096 w 2096"/>
                <a:gd name="T9" fmla="*/ 744 h 768"/>
                <a:gd name="T10" fmla="*/ 2072 w 2096"/>
                <a:gd name="T11" fmla="*/ 768 h 768"/>
                <a:gd name="T12" fmla="*/ 24 w 2096"/>
                <a:gd name="T13" fmla="*/ 768 h 768"/>
                <a:gd name="T14" fmla="*/ 0 w 2096"/>
                <a:gd name="T15" fmla="*/ 744 h 768"/>
                <a:gd name="T16" fmla="*/ 0 w 2096"/>
                <a:gd name="T17" fmla="*/ 24 h 768"/>
                <a:gd name="T18" fmla="*/ 48 w 2096"/>
                <a:gd name="T19" fmla="*/ 744 h 768"/>
                <a:gd name="T20" fmla="*/ 24 w 2096"/>
                <a:gd name="T21" fmla="*/ 720 h 768"/>
                <a:gd name="T22" fmla="*/ 2072 w 2096"/>
                <a:gd name="T23" fmla="*/ 720 h 768"/>
                <a:gd name="T24" fmla="*/ 2048 w 2096"/>
                <a:gd name="T25" fmla="*/ 744 h 768"/>
                <a:gd name="T26" fmla="*/ 2048 w 2096"/>
                <a:gd name="T27" fmla="*/ 24 h 768"/>
                <a:gd name="T28" fmla="*/ 2072 w 2096"/>
                <a:gd name="T29" fmla="*/ 48 h 768"/>
                <a:gd name="T30" fmla="*/ 24 w 2096"/>
                <a:gd name="T31" fmla="*/ 48 h 768"/>
                <a:gd name="T32" fmla="*/ 48 w 2096"/>
                <a:gd name="T33" fmla="*/ 24 h 768"/>
                <a:gd name="T34" fmla="*/ 48 w 2096"/>
                <a:gd name="T35" fmla="*/ 74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6" h="768">
                  <a:moveTo>
                    <a:pt x="0" y="24"/>
                  </a:moveTo>
                  <a:cubicBezTo>
                    <a:pt x="0" y="11"/>
                    <a:pt x="11" y="0"/>
                    <a:pt x="24" y="0"/>
                  </a:cubicBezTo>
                  <a:lnTo>
                    <a:pt x="2072" y="0"/>
                  </a:lnTo>
                  <a:cubicBezTo>
                    <a:pt x="2086" y="0"/>
                    <a:pt x="2096" y="11"/>
                    <a:pt x="2096" y="24"/>
                  </a:cubicBezTo>
                  <a:lnTo>
                    <a:pt x="2096" y="744"/>
                  </a:lnTo>
                  <a:cubicBezTo>
                    <a:pt x="2096" y="758"/>
                    <a:pt x="2086" y="768"/>
                    <a:pt x="2072" y="768"/>
                  </a:cubicBezTo>
                  <a:lnTo>
                    <a:pt x="24" y="768"/>
                  </a:lnTo>
                  <a:cubicBezTo>
                    <a:pt x="11" y="768"/>
                    <a:pt x="0" y="758"/>
                    <a:pt x="0" y="744"/>
                  </a:cubicBezTo>
                  <a:lnTo>
                    <a:pt x="0" y="24"/>
                  </a:lnTo>
                  <a:close/>
                  <a:moveTo>
                    <a:pt x="48" y="744"/>
                  </a:moveTo>
                  <a:lnTo>
                    <a:pt x="24" y="720"/>
                  </a:lnTo>
                  <a:lnTo>
                    <a:pt x="2072" y="720"/>
                  </a:lnTo>
                  <a:lnTo>
                    <a:pt x="2048" y="744"/>
                  </a:lnTo>
                  <a:lnTo>
                    <a:pt x="2048" y="24"/>
                  </a:lnTo>
                  <a:lnTo>
                    <a:pt x="2072" y="48"/>
                  </a:lnTo>
                  <a:lnTo>
                    <a:pt x="24" y="48"/>
                  </a:lnTo>
                  <a:lnTo>
                    <a:pt x="48" y="24"/>
                  </a:lnTo>
                  <a:lnTo>
                    <a:pt x="48" y="74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23" name="Rectangle 22"/>
            <p:cNvSpPr>
              <a:spLocks noChangeArrowheads="1"/>
            </p:cNvSpPr>
            <p:nvPr/>
          </p:nvSpPr>
          <p:spPr bwMode="auto">
            <a:xfrm>
              <a:off x="2081" y="1140"/>
              <a:ext cx="272"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smtClean="0">
                  <a:ln>
                    <a:noFill/>
                  </a:ln>
                  <a:solidFill>
                    <a:srgbClr val="000000"/>
                  </a:solidFill>
                  <a:effectLst/>
                  <a:latin typeface="Arial" pitchFamily="34" charset="0"/>
                  <a:cs typeface="Arial" pitchFamily="34" charset="0"/>
                </a:rPr>
                <a:t>Simulation</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2469" y="1099"/>
              <a:ext cx="390" cy="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25" name="Freeform 24"/>
            <p:cNvSpPr>
              <a:spLocks noEditPoints="1"/>
            </p:cNvSpPr>
            <p:nvPr/>
          </p:nvSpPr>
          <p:spPr bwMode="auto">
            <a:xfrm>
              <a:off x="2464" y="1095"/>
              <a:ext cx="400" cy="142"/>
            </a:xfrm>
            <a:custGeom>
              <a:avLst/>
              <a:gdLst>
                <a:gd name="T0" fmla="*/ 0 w 2096"/>
                <a:gd name="T1" fmla="*/ 24 h 768"/>
                <a:gd name="T2" fmla="*/ 24 w 2096"/>
                <a:gd name="T3" fmla="*/ 0 h 768"/>
                <a:gd name="T4" fmla="*/ 2072 w 2096"/>
                <a:gd name="T5" fmla="*/ 0 h 768"/>
                <a:gd name="T6" fmla="*/ 2096 w 2096"/>
                <a:gd name="T7" fmla="*/ 24 h 768"/>
                <a:gd name="T8" fmla="*/ 2096 w 2096"/>
                <a:gd name="T9" fmla="*/ 744 h 768"/>
                <a:gd name="T10" fmla="*/ 2072 w 2096"/>
                <a:gd name="T11" fmla="*/ 768 h 768"/>
                <a:gd name="T12" fmla="*/ 24 w 2096"/>
                <a:gd name="T13" fmla="*/ 768 h 768"/>
                <a:gd name="T14" fmla="*/ 0 w 2096"/>
                <a:gd name="T15" fmla="*/ 744 h 768"/>
                <a:gd name="T16" fmla="*/ 0 w 2096"/>
                <a:gd name="T17" fmla="*/ 24 h 768"/>
                <a:gd name="T18" fmla="*/ 48 w 2096"/>
                <a:gd name="T19" fmla="*/ 744 h 768"/>
                <a:gd name="T20" fmla="*/ 24 w 2096"/>
                <a:gd name="T21" fmla="*/ 720 h 768"/>
                <a:gd name="T22" fmla="*/ 2072 w 2096"/>
                <a:gd name="T23" fmla="*/ 720 h 768"/>
                <a:gd name="T24" fmla="*/ 2048 w 2096"/>
                <a:gd name="T25" fmla="*/ 744 h 768"/>
                <a:gd name="T26" fmla="*/ 2048 w 2096"/>
                <a:gd name="T27" fmla="*/ 24 h 768"/>
                <a:gd name="T28" fmla="*/ 2072 w 2096"/>
                <a:gd name="T29" fmla="*/ 48 h 768"/>
                <a:gd name="T30" fmla="*/ 24 w 2096"/>
                <a:gd name="T31" fmla="*/ 48 h 768"/>
                <a:gd name="T32" fmla="*/ 48 w 2096"/>
                <a:gd name="T33" fmla="*/ 24 h 768"/>
                <a:gd name="T34" fmla="*/ 48 w 2096"/>
                <a:gd name="T35" fmla="*/ 74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6" h="768">
                  <a:moveTo>
                    <a:pt x="0" y="24"/>
                  </a:moveTo>
                  <a:cubicBezTo>
                    <a:pt x="0" y="11"/>
                    <a:pt x="11" y="0"/>
                    <a:pt x="24" y="0"/>
                  </a:cubicBezTo>
                  <a:lnTo>
                    <a:pt x="2072" y="0"/>
                  </a:lnTo>
                  <a:cubicBezTo>
                    <a:pt x="2086" y="0"/>
                    <a:pt x="2096" y="11"/>
                    <a:pt x="2096" y="24"/>
                  </a:cubicBezTo>
                  <a:lnTo>
                    <a:pt x="2096" y="744"/>
                  </a:lnTo>
                  <a:cubicBezTo>
                    <a:pt x="2096" y="758"/>
                    <a:pt x="2086" y="768"/>
                    <a:pt x="2072" y="768"/>
                  </a:cubicBezTo>
                  <a:lnTo>
                    <a:pt x="24" y="768"/>
                  </a:lnTo>
                  <a:cubicBezTo>
                    <a:pt x="11" y="768"/>
                    <a:pt x="0" y="758"/>
                    <a:pt x="0" y="744"/>
                  </a:cubicBezTo>
                  <a:lnTo>
                    <a:pt x="0" y="24"/>
                  </a:lnTo>
                  <a:close/>
                  <a:moveTo>
                    <a:pt x="48" y="744"/>
                  </a:moveTo>
                  <a:lnTo>
                    <a:pt x="24" y="720"/>
                  </a:lnTo>
                  <a:lnTo>
                    <a:pt x="2072" y="720"/>
                  </a:lnTo>
                  <a:lnTo>
                    <a:pt x="2048" y="744"/>
                  </a:lnTo>
                  <a:lnTo>
                    <a:pt x="2048" y="24"/>
                  </a:lnTo>
                  <a:lnTo>
                    <a:pt x="2072" y="48"/>
                  </a:lnTo>
                  <a:lnTo>
                    <a:pt x="24" y="48"/>
                  </a:lnTo>
                  <a:lnTo>
                    <a:pt x="48" y="24"/>
                  </a:lnTo>
                  <a:lnTo>
                    <a:pt x="48" y="74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26" name="Rectangle 25"/>
            <p:cNvSpPr>
              <a:spLocks noChangeArrowheads="1"/>
            </p:cNvSpPr>
            <p:nvPr/>
          </p:nvSpPr>
          <p:spPr bwMode="auto">
            <a:xfrm>
              <a:off x="2541" y="1140"/>
              <a:ext cx="264"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smtClean="0">
                  <a:ln>
                    <a:noFill/>
                  </a:ln>
                  <a:solidFill>
                    <a:srgbClr val="000000"/>
                  </a:solidFill>
                  <a:effectLst/>
                  <a:latin typeface="Arial" pitchFamily="34" charset="0"/>
                  <a:cs typeface="Arial" pitchFamily="34" charset="0"/>
                </a:rPr>
                <a:t>Rendering</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6"/>
            <p:cNvSpPr>
              <a:spLocks noChangeArrowheads="1"/>
            </p:cNvSpPr>
            <p:nvPr/>
          </p:nvSpPr>
          <p:spPr bwMode="auto">
            <a:xfrm>
              <a:off x="868" y="1099"/>
              <a:ext cx="250" cy="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28" name="Freeform 27"/>
            <p:cNvSpPr>
              <a:spLocks noEditPoints="1"/>
            </p:cNvSpPr>
            <p:nvPr/>
          </p:nvSpPr>
          <p:spPr bwMode="auto">
            <a:xfrm>
              <a:off x="864" y="1095"/>
              <a:ext cx="259" cy="142"/>
            </a:xfrm>
            <a:custGeom>
              <a:avLst/>
              <a:gdLst>
                <a:gd name="T0" fmla="*/ 0 w 1360"/>
                <a:gd name="T1" fmla="*/ 24 h 768"/>
                <a:gd name="T2" fmla="*/ 24 w 1360"/>
                <a:gd name="T3" fmla="*/ 0 h 768"/>
                <a:gd name="T4" fmla="*/ 1336 w 1360"/>
                <a:gd name="T5" fmla="*/ 0 h 768"/>
                <a:gd name="T6" fmla="*/ 1360 w 1360"/>
                <a:gd name="T7" fmla="*/ 24 h 768"/>
                <a:gd name="T8" fmla="*/ 1360 w 1360"/>
                <a:gd name="T9" fmla="*/ 744 h 768"/>
                <a:gd name="T10" fmla="*/ 1336 w 1360"/>
                <a:gd name="T11" fmla="*/ 768 h 768"/>
                <a:gd name="T12" fmla="*/ 24 w 1360"/>
                <a:gd name="T13" fmla="*/ 768 h 768"/>
                <a:gd name="T14" fmla="*/ 0 w 1360"/>
                <a:gd name="T15" fmla="*/ 744 h 768"/>
                <a:gd name="T16" fmla="*/ 0 w 1360"/>
                <a:gd name="T17" fmla="*/ 24 h 768"/>
                <a:gd name="T18" fmla="*/ 48 w 1360"/>
                <a:gd name="T19" fmla="*/ 744 h 768"/>
                <a:gd name="T20" fmla="*/ 24 w 1360"/>
                <a:gd name="T21" fmla="*/ 720 h 768"/>
                <a:gd name="T22" fmla="*/ 1336 w 1360"/>
                <a:gd name="T23" fmla="*/ 720 h 768"/>
                <a:gd name="T24" fmla="*/ 1312 w 1360"/>
                <a:gd name="T25" fmla="*/ 744 h 768"/>
                <a:gd name="T26" fmla="*/ 1312 w 1360"/>
                <a:gd name="T27" fmla="*/ 24 h 768"/>
                <a:gd name="T28" fmla="*/ 1336 w 1360"/>
                <a:gd name="T29" fmla="*/ 48 h 768"/>
                <a:gd name="T30" fmla="*/ 24 w 1360"/>
                <a:gd name="T31" fmla="*/ 48 h 768"/>
                <a:gd name="T32" fmla="*/ 48 w 1360"/>
                <a:gd name="T33" fmla="*/ 24 h 768"/>
                <a:gd name="T34" fmla="*/ 48 w 1360"/>
                <a:gd name="T35" fmla="*/ 74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0" h="768">
                  <a:moveTo>
                    <a:pt x="0" y="24"/>
                  </a:moveTo>
                  <a:cubicBezTo>
                    <a:pt x="0" y="11"/>
                    <a:pt x="11" y="0"/>
                    <a:pt x="24" y="0"/>
                  </a:cubicBezTo>
                  <a:lnTo>
                    <a:pt x="1336" y="0"/>
                  </a:lnTo>
                  <a:cubicBezTo>
                    <a:pt x="1350" y="0"/>
                    <a:pt x="1360" y="11"/>
                    <a:pt x="1360" y="24"/>
                  </a:cubicBezTo>
                  <a:lnTo>
                    <a:pt x="1360" y="744"/>
                  </a:lnTo>
                  <a:cubicBezTo>
                    <a:pt x="1360" y="758"/>
                    <a:pt x="1350" y="768"/>
                    <a:pt x="1336" y="768"/>
                  </a:cubicBezTo>
                  <a:lnTo>
                    <a:pt x="24" y="768"/>
                  </a:lnTo>
                  <a:cubicBezTo>
                    <a:pt x="11" y="768"/>
                    <a:pt x="0" y="758"/>
                    <a:pt x="0" y="744"/>
                  </a:cubicBezTo>
                  <a:lnTo>
                    <a:pt x="0" y="24"/>
                  </a:lnTo>
                  <a:close/>
                  <a:moveTo>
                    <a:pt x="48" y="744"/>
                  </a:moveTo>
                  <a:lnTo>
                    <a:pt x="24" y="720"/>
                  </a:lnTo>
                  <a:lnTo>
                    <a:pt x="1336" y="720"/>
                  </a:lnTo>
                  <a:lnTo>
                    <a:pt x="1312" y="744"/>
                  </a:lnTo>
                  <a:lnTo>
                    <a:pt x="1312" y="24"/>
                  </a:lnTo>
                  <a:lnTo>
                    <a:pt x="1336" y="48"/>
                  </a:lnTo>
                  <a:lnTo>
                    <a:pt x="24" y="48"/>
                  </a:lnTo>
                  <a:lnTo>
                    <a:pt x="48" y="24"/>
                  </a:lnTo>
                  <a:lnTo>
                    <a:pt x="48" y="74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29" name="Rectangle 28"/>
            <p:cNvSpPr>
              <a:spLocks noChangeArrowheads="1"/>
            </p:cNvSpPr>
            <p:nvPr/>
          </p:nvSpPr>
          <p:spPr bwMode="auto">
            <a:xfrm>
              <a:off x="913" y="1140"/>
              <a:ext cx="173"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smtClean="0">
                  <a:ln>
                    <a:noFill/>
                  </a:ln>
                  <a:solidFill>
                    <a:srgbClr val="000000"/>
                  </a:solidFill>
                  <a:effectLst/>
                  <a:latin typeface="Arial" pitchFamily="34" charset="0"/>
                  <a:cs typeface="Arial" pitchFamily="34" charset="0"/>
                </a:rPr>
                <a:t>Device</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a:spLocks noChangeArrowheads="1"/>
            </p:cNvSpPr>
            <p:nvPr/>
          </p:nvSpPr>
          <p:spPr bwMode="auto">
            <a:xfrm>
              <a:off x="3018" y="1099"/>
              <a:ext cx="390" cy="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31" name="Freeform 30"/>
            <p:cNvSpPr>
              <a:spLocks noEditPoints="1"/>
            </p:cNvSpPr>
            <p:nvPr/>
          </p:nvSpPr>
          <p:spPr bwMode="auto">
            <a:xfrm>
              <a:off x="3013" y="1095"/>
              <a:ext cx="399" cy="142"/>
            </a:xfrm>
            <a:custGeom>
              <a:avLst/>
              <a:gdLst>
                <a:gd name="T0" fmla="*/ 0 w 2096"/>
                <a:gd name="T1" fmla="*/ 24 h 768"/>
                <a:gd name="T2" fmla="*/ 24 w 2096"/>
                <a:gd name="T3" fmla="*/ 0 h 768"/>
                <a:gd name="T4" fmla="*/ 2072 w 2096"/>
                <a:gd name="T5" fmla="*/ 0 h 768"/>
                <a:gd name="T6" fmla="*/ 2096 w 2096"/>
                <a:gd name="T7" fmla="*/ 24 h 768"/>
                <a:gd name="T8" fmla="*/ 2096 w 2096"/>
                <a:gd name="T9" fmla="*/ 744 h 768"/>
                <a:gd name="T10" fmla="*/ 2072 w 2096"/>
                <a:gd name="T11" fmla="*/ 768 h 768"/>
                <a:gd name="T12" fmla="*/ 24 w 2096"/>
                <a:gd name="T13" fmla="*/ 768 h 768"/>
                <a:gd name="T14" fmla="*/ 0 w 2096"/>
                <a:gd name="T15" fmla="*/ 744 h 768"/>
                <a:gd name="T16" fmla="*/ 0 w 2096"/>
                <a:gd name="T17" fmla="*/ 24 h 768"/>
                <a:gd name="T18" fmla="*/ 48 w 2096"/>
                <a:gd name="T19" fmla="*/ 744 h 768"/>
                <a:gd name="T20" fmla="*/ 24 w 2096"/>
                <a:gd name="T21" fmla="*/ 720 h 768"/>
                <a:gd name="T22" fmla="*/ 2072 w 2096"/>
                <a:gd name="T23" fmla="*/ 720 h 768"/>
                <a:gd name="T24" fmla="*/ 2048 w 2096"/>
                <a:gd name="T25" fmla="*/ 744 h 768"/>
                <a:gd name="T26" fmla="*/ 2048 w 2096"/>
                <a:gd name="T27" fmla="*/ 24 h 768"/>
                <a:gd name="T28" fmla="*/ 2072 w 2096"/>
                <a:gd name="T29" fmla="*/ 48 h 768"/>
                <a:gd name="T30" fmla="*/ 24 w 2096"/>
                <a:gd name="T31" fmla="*/ 48 h 768"/>
                <a:gd name="T32" fmla="*/ 48 w 2096"/>
                <a:gd name="T33" fmla="*/ 24 h 768"/>
                <a:gd name="T34" fmla="*/ 48 w 2096"/>
                <a:gd name="T35" fmla="*/ 74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96" h="768">
                  <a:moveTo>
                    <a:pt x="0" y="24"/>
                  </a:moveTo>
                  <a:cubicBezTo>
                    <a:pt x="0" y="11"/>
                    <a:pt x="11" y="0"/>
                    <a:pt x="24" y="0"/>
                  </a:cubicBezTo>
                  <a:lnTo>
                    <a:pt x="2072" y="0"/>
                  </a:lnTo>
                  <a:cubicBezTo>
                    <a:pt x="2086" y="0"/>
                    <a:pt x="2096" y="11"/>
                    <a:pt x="2096" y="24"/>
                  </a:cubicBezTo>
                  <a:lnTo>
                    <a:pt x="2096" y="744"/>
                  </a:lnTo>
                  <a:cubicBezTo>
                    <a:pt x="2096" y="758"/>
                    <a:pt x="2086" y="768"/>
                    <a:pt x="2072" y="768"/>
                  </a:cubicBezTo>
                  <a:lnTo>
                    <a:pt x="24" y="768"/>
                  </a:lnTo>
                  <a:cubicBezTo>
                    <a:pt x="11" y="768"/>
                    <a:pt x="0" y="758"/>
                    <a:pt x="0" y="744"/>
                  </a:cubicBezTo>
                  <a:lnTo>
                    <a:pt x="0" y="24"/>
                  </a:lnTo>
                  <a:close/>
                  <a:moveTo>
                    <a:pt x="48" y="744"/>
                  </a:moveTo>
                  <a:lnTo>
                    <a:pt x="24" y="720"/>
                  </a:lnTo>
                  <a:lnTo>
                    <a:pt x="2072" y="720"/>
                  </a:lnTo>
                  <a:lnTo>
                    <a:pt x="2048" y="744"/>
                  </a:lnTo>
                  <a:lnTo>
                    <a:pt x="2048" y="24"/>
                  </a:lnTo>
                  <a:lnTo>
                    <a:pt x="2072" y="48"/>
                  </a:lnTo>
                  <a:lnTo>
                    <a:pt x="24" y="48"/>
                  </a:lnTo>
                  <a:lnTo>
                    <a:pt x="48" y="24"/>
                  </a:lnTo>
                  <a:lnTo>
                    <a:pt x="48" y="74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32" name="Rectangle 31"/>
            <p:cNvSpPr>
              <a:spLocks noChangeArrowheads="1"/>
            </p:cNvSpPr>
            <p:nvPr/>
          </p:nvSpPr>
          <p:spPr bwMode="auto">
            <a:xfrm>
              <a:off x="3123" y="1140"/>
              <a:ext cx="190"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smtClean="0">
                  <a:ln>
                    <a:noFill/>
                  </a:ln>
                  <a:solidFill>
                    <a:srgbClr val="000000"/>
                  </a:solidFill>
                  <a:effectLst/>
                  <a:latin typeface="Arial" pitchFamily="34" charset="0"/>
                  <a:cs typeface="Arial" pitchFamily="34" charset="0"/>
                </a:rPr>
                <a:t>Display</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2"/>
            <p:cNvSpPr>
              <a:spLocks noChangeArrowheads="1"/>
            </p:cNvSpPr>
            <p:nvPr/>
          </p:nvSpPr>
          <p:spPr bwMode="auto">
            <a:xfrm>
              <a:off x="1438" y="2364"/>
              <a:ext cx="756" cy="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34" name="Freeform 33"/>
            <p:cNvSpPr>
              <a:spLocks noEditPoints="1"/>
            </p:cNvSpPr>
            <p:nvPr/>
          </p:nvSpPr>
          <p:spPr bwMode="auto">
            <a:xfrm>
              <a:off x="1434" y="2360"/>
              <a:ext cx="765" cy="274"/>
            </a:xfrm>
            <a:custGeom>
              <a:avLst/>
              <a:gdLst>
                <a:gd name="T0" fmla="*/ 0 w 4016"/>
                <a:gd name="T1" fmla="*/ 24 h 1488"/>
                <a:gd name="T2" fmla="*/ 24 w 4016"/>
                <a:gd name="T3" fmla="*/ 0 h 1488"/>
                <a:gd name="T4" fmla="*/ 3992 w 4016"/>
                <a:gd name="T5" fmla="*/ 0 h 1488"/>
                <a:gd name="T6" fmla="*/ 4016 w 4016"/>
                <a:gd name="T7" fmla="*/ 24 h 1488"/>
                <a:gd name="T8" fmla="*/ 4016 w 4016"/>
                <a:gd name="T9" fmla="*/ 1464 h 1488"/>
                <a:gd name="T10" fmla="*/ 3992 w 4016"/>
                <a:gd name="T11" fmla="*/ 1488 h 1488"/>
                <a:gd name="T12" fmla="*/ 24 w 4016"/>
                <a:gd name="T13" fmla="*/ 1488 h 1488"/>
                <a:gd name="T14" fmla="*/ 0 w 4016"/>
                <a:gd name="T15" fmla="*/ 1464 h 1488"/>
                <a:gd name="T16" fmla="*/ 0 w 4016"/>
                <a:gd name="T17" fmla="*/ 24 h 1488"/>
                <a:gd name="T18" fmla="*/ 48 w 4016"/>
                <a:gd name="T19" fmla="*/ 1464 h 1488"/>
                <a:gd name="T20" fmla="*/ 24 w 4016"/>
                <a:gd name="T21" fmla="*/ 1440 h 1488"/>
                <a:gd name="T22" fmla="*/ 3992 w 4016"/>
                <a:gd name="T23" fmla="*/ 1440 h 1488"/>
                <a:gd name="T24" fmla="*/ 3968 w 4016"/>
                <a:gd name="T25" fmla="*/ 1464 h 1488"/>
                <a:gd name="T26" fmla="*/ 3968 w 4016"/>
                <a:gd name="T27" fmla="*/ 24 h 1488"/>
                <a:gd name="T28" fmla="*/ 3992 w 4016"/>
                <a:gd name="T29" fmla="*/ 48 h 1488"/>
                <a:gd name="T30" fmla="*/ 24 w 4016"/>
                <a:gd name="T31" fmla="*/ 48 h 1488"/>
                <a:gd name="T32" fmla="*/ 48 w 4016"/>
                <a:gd name="T33" fmla="*/ 24 h 1488"/>
                <a:gd name="T34" fmla="*/ 48 w 4016"/>
                <a:gd name="T35" fmla="*/ 1464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16" h="1488">
                  <a:moveTo>
                    <a:pt x="0" y="24"/>
                  </a:moveTo>
                  <a:cubicBezTo>
                    <a:pt x="0" y="11"/>
                    <a:pt x="11" y="0"/>
                    <a:pt x="24" y="0"/>
                  </a:cubicBezTo>
                  <a:lnTo>
                    <a:pt x="3992" y="0"/>
                  </a:lnTo>
                  <a:cubicBezTo>
                    <a:pt x="4006" y="0"/>
                    <a:pt x="4016" y="11"/>
                    <a:pt x="4016" y="24"/>
                  </a:cubicBezTo>
                  <a:lnTo>
                    <a:pt x="4016" y="1464"/>
                  </a:lnTo>
                  <a:cubicBezTo>
                    <a:pt x="4016" y="1478"/>
                    <a:pt x="4006" y="1488"/>
                    <a:pt x="3992" y="1488"/>
                  </a:cubicBezTo>
                  <a:lnTo>
                    <a:pt x="24" y="1488"/>
                  </a:lnTo>
                  <a:cubicBezTo>
                    <a:pt x="11" y="1488"/>
                    <a:pt x="0" y="1478"/>
                    <a:pt x="0" y="1464"/>
                  </a:cubicBezTo>
                  <a:lnTo>
                    <a:pt x="0" y="24"/>
                  </a:lnTo>
                  <a:close/>
                  <a:moveTo>
                    <a:pt x="48" y="1464"/>
                  </a:moveTo>
                  <a:lnTo>
                    <a:pt x="24" y="1440"/>
                  </a:lnTo>
                  <a:lnTo>
                    <a:pt x="3992" y="1440"/>
                  </a:lnTo>
                  <a:lnTo>
                    <a:pt x="3968" y="1464"/>
                  </a:lnTo>
                  <a:lnTo>
                    <a:pt x="3968" y="24"/>
                  </a:lnTo>
                  <a:lnTo>
                    <a:pt x="3992" y="48"/>
                  </a:lnTo>
                  <a:lnTo>
                    <a:pt x="24" y="48"/>
                  </a:lnTo>
                  <a:lnTo>
                    <a:pt x="48" y="24"/>
                  </a:lnTo>
                  <a:lnTo>
                    <a:pt x="48" y="146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35" name="Rectangle 34"/>
            <p:cNvSpPr>
              <a:spLocks noChangeArrowheads="1"/>
            </p:cNvSpPr>
            <p:nvPr/>
          </p:nvSpPr>
          <p:spPr bwMode="auto">
            <a:xfrm>
              <a:off x="1606" y="2380"/>
              <a:ext cx="472"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smtClean="0">
                  <a:ln>
                    <a:noFill/>
                  </a:ln>
                  <a:solidFill>
                    <a:srgbClr val="000000"/>
                  </a:solidFill>
                  <a:effectLst/>
                  <a:latin typeface="Arial" pitchFamily="34" charset="0"/>
                  <a:cs typeface="Arial" pitchFamily="34" charset="0"/>
                </a:rPr>
                <a:t>Server Application</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5"/>
            <p:cNvSpPr>
              <a:spLocks noChangeArrowheads="1"/>
            </p:cNvSpPr>
            <p:nvPr/>
          </p:nvSpPr>
          <p:spPr bwMode="auto">
            <a:xfrm>
              <a:off x="1646" y="2473"/>
              <a:ext cx="387" cy="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37" name="Freeform 36"/>
            <p:cNvSpPr>
              <a:spLocks noEditPoints="1"/>
            </p:cNvSpPr>
            <p:nvPr/>
          </p:nvSpPr>
          <p:spPr bwMode="auto">
            <a:xfrm>
              <a:off x="1641" y="2469"/>
              <a:ext cx="396" cy="142"/>
            </a:xfrm>
            <a:custGeom>
              <a:avLst/>
              <a:gdLst>
                <a:gd name="T0" fmla="*/ 0 w 2080"/>
                <a:gd name="T1" fmla="*/ 24 h 768"/>
                <a:gd name="T2" fmla="*/ 24 w 2080"/>
                <a:gd name="T3" fmla="*/ 0 h 768"/>
                <a:gd name="T4" fmla="*/ 2056 w 2080"/>
                <a:gd name="T5" fmla="*/ 0 h 768"/>
                <a:gd name="T6" fmla="*/ 2080 w 2080"/>
                <a:gd name="T7" fmla="*/ 24 h 768"/>
                <a:gd name="T8" fmla="*/ 2080 w 2080"/>
                <a:gd name="T9" fmla="*/ 744 h 768"/>
                <a:gd name="T10" fmla="*/ 2056 w 2080"/>
                <a:gd name="T11" fmla="*/ 768 h 768"/>
                <a:gd name="T12" fmla="*/ 24 w 2080"/>
                <a:gd name="T13" fmla="*/ 768 h 768"/>
                <a:gd name="T14" fmla="*/ 0 w 2080"/>
                <a:gd name="T15" fmla="*/ 744 h 768"/>
                <a:gd name="T16" fmla="*/ 0 w 2080"/>
                <a:gd name="T17" fmla="*/ 24 h 768"/>
                <a:gd name="T18" fmla="*/ 48 w 2080"/>
                <a:gd name="T19" fmla="*/ 744 h 768"/>
                <a:gd name="T20" fmla="*/ 24 w 2080"/>
                <a:gd name="T21" fmla="*/ 720 h 768"/>
                <a:gd name="T22" fmla="*/ 2056 w 2080"/>
                <a:gd name="T23" fmla="*/ 720 h 768"/>
                <a:gd name="T24" fmla="*/ 2032 w 2080"/>
                <a:gd name="T25" fmla="*/ 744 h 768"/>
                <a:gd name="T26" fmla="*/ 2032 w 2080"/>
                <a:gd name="T27" fmla="*/ 24 h 768"/>
                <a:gd name="T28" fmla="*/ 2056 w 2080"/>
                <a:gd name="T29" fmla="*/ 48 h 768"/>
                <a:gd name="T30" fmla="*/ 24 w 2080"/>
                <a:gd name="T31" fmla="*/ 48 h 768"/>
                <a:gd name="T32" fmla="*/ 48 w 2080"/>
                <a:gd name="T33" fmla="*/ 24 h 768"/>
                <a:gd name="T34" fmla="*/ 48 w 2080"/>
                <a:gd name="T35" fmla="*/ 74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0" h="768">
                  <a:moveTo>
                    <a:pt x="0" y="24"/>
                  </a:moveTo>
                  <a:cubicBezTo>
                    <a:pt x="0" y="11"/>
                    <a:pt x="11" y="0"/>
                    <a:pt x="24" y="0"/>
                  </a:cubicBezTo>
                  <a:lnTo>
                    <a:pt x="2056" y="0"/>
                  </a:lnTo>
                  <a:cubicBezTo>
                    <a:pt x="2070" y="0"/>
                    <a:pt x="2080" y="11"/>
                    <a:pt x="2080" y="24"/>
                  </a:cubicBezTo>
                  <a:lnTo>
                    <a:pt x="2080" y="744"/>
                  </a:lnTo>
                  <a:cubicBezTo>
                    <a:pt x="2080" y="758"/>
                    <a:pt x="2070" y="768"/>
                    <a:pt x="2056" y="768"/>
                  </a:cubicBezTo>
                  <a:lnTo>
                    <a:pt x="24" y="768"/>
                  </a:lnTo>
                  <a:cubicBezTo>
                    <a:pt x="11" y="768"/>
                    <a:pt x="0" y="758"/>
                    <a:pt x="0" y="744"/>
                  </a:cubicBezTo>
                  <a:lnTo>
                    <a:pt x="0" y="24"/>
                  </a:lnTo>
                  <a:close/>
                  <a:moveTo>
                    <a:pt x="48" y="744"/>
                  </a:moveTo>
                  <a:lnTo>
                    <a:pt x="24" y="720"/>
                  </a:lnTo>
                  <a:lnTo>
                    <a:pt x="2056" y="720"/>
                  </a:lnTo>
                  <a:lnTo>
                    <a:pt x="2032" y="744"/>
                  </a:lnTo>
                  <a:lnTo>
                    <a:pt x="2032" y="24"/>
                  </a:lnTo>
                  <a:lnTo>
                    <a:pt x="2056" y="48"/>
                  </a:lnTo>
                  <a:lnTo>
                    <a:pt x="24" y="48"/>
                  </a:lnTo>
                  <a:lnTo>
                    <a:pt x="48" y="24"/>
                  </a:lnTo>
                  <a:lnTo>
                    <a:pt x="48" y="74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38" name="Rectangle 37"/>
            <p:cNvSpPr>
              <a:spLocks noChangeArrowheads="1"/>
            </p:cNvSpPr>
            <p:nvPr/>
          </p:nvSpPr>
          <p:spPr bwMode="auto">
            <a:xfrm>
              <a:off x="1715" y="2514"/>
              <a:ext cx="272" cy="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smtClean="0">
                  <a:ln>
                    <a:noFill/>
                  </a:ln>
                  <a:solidFill>
                    <a:srgbClr val="000000"/>
                  </a:solidFill>
                  <a:effectLst/>
                  <a:latin typeface="Arial" pitchFamily="34" charset="0"/>
                  <a:cs typeface="Arial" pitchFamily="34" charset="0"/>
                </a:rPr>
                <a:t>Simulation</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8"/>
            <p:cNvSpPr>
              <a:spLocks noChangeArrowheads="1"/>
            </p:cNvSpPr>
            <p:nvPr/>
          </p:nvSpPr>
          <p:spPr bwMode="auto">
            <a:xfrm>
              <a:off x="1667" y="1965"/>
              <a:ext cx="274" cy="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40" name="Freeform 39"/>
            <p:cNvSpPr>
              <a:spLocks noEditPoints="1"/>
            </p:cNvSpPr>
            <p:nvPr/>
          </p:nvSpPr>
          <p:spPr bwMode="auto">
            <a:xfrm>
              <a:off x="1662" y="1961"/>
              <a:ext cx="284" cy="94"/>
            </a:xfrm>
            <a:custGeom>
              <a:avLst/>
              <a:gdLst>
                <a:gd name="T0" fmla="*/ 0 w 1488"/>
                <a:gd name="T1" fmla="*/ 24 h 512"/>
                <a:gd name="T2" fmla="*/ 24 w 1488"/>
                <a:gd name="T3" fmla="*/ 0 h 512"/>
                <a:gd name="T4" fmla="*/ 1464 w 1488"/>
                <a:gd name="T5" fmla="*/ 0 h 512"/>
                <a:gd name="T6" fmla="*/ 1488 w 1488"/>
                <a:gd name="T7" fmla="*/ 24 h 512"/>
                <a:gd name="T8" fmla="*/ 1488 w 1488"/>
                <a:gd name="T9" fmla="*/ 488 h 512"/>
                <a:gd name="T10" fmla="*/ 1464 w 1488"/>
                <a:gd name="T11" fmla="*/ 512 h 512"/>
                <a:gd name="T12" fmla="*/ 24 w 1488"/>
                <a:gd name="T13" fmla="*/ 512 h 512"/>
                <a:gd name="T14" fmla="*/ 0 w 1488"/>
                <a:gd name="T15" fmla="*/ 488 h 512"/>
                <a:gd name="T16" fmla="*/ 0 w 1488"/>
                <a:gd name="T17" fmla="*/ 24 h 512"/>
                <a:gd name="T18" fmla="*/ 48 w 1488"/>
                <a:gd name="T19" fmla="*/ 488 h 512"/>
                <a:gd name="T20" fmla="*/ 24 w 1488"/>
                <a:gd name="T21" fmla="*/ 464 h 512"/>
                <a:gd name="T22" fmla="*/ 1464 w 1488"/>
                <a:gd name="T23" fmla="*/ 464 h 512"/>
                <a:gd name="T24" fmla="*/ 1440 w 1488"/>
                <a:gd name="T25" fmla="*/ 488 h 512"/>
                <a:gd name="T26" fmla="*/ 1440 w 1488"/>
                <a:gd name="T27" fmla="*/ 24 h 512"/>
                <a:gd name="T28" fmla="*/ 1464 w 1488"/>
                <a:gd name="T29" fmla="*/ 48 h 512"/>
                <a:gd name="T30" fmla="*/ 24 w 1488"/>
                <a:gd name="T31" fmla="*/ 48 h 512"/>
                <a:gd name="T32" fmla="*/ 48 w 1488"/>
                <a:gd name="T33" fmla="*/ 24 h 512"/>
                <a:gd name="T34" fmla="*/ 48 w 1488"/>
                <a:gd name="T35" fmla="*/ 4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8" h="512">
                  <a:moveTo>
                    <a:pt x="0" y="24"/>
                  </a:moveTo>
                  <a:cubicBezTo>
                    <a:pt x="0" y="11"/>
                    <a:pt x="11" y="0"/>
                    <a:pt x="24" y="0"/>
                  </a:cubicBezTo>
                  <a:lnTo>
                    <a:pt x="1464" y="0"/>
                  </a:lnTo>
                  <a:cubicBezTo>
                    <a:pt x="1478" y="0"/>
                    <a:pt x="1488" y="11"/>
                    <a:pt x="1488" y="24"/>
                  </a:cubicBezTo>
                  <a:lnTo>
                    <a:pt x="1488" y="488"/>
                  </a:lnTo>
                  <a:cubicBezTo>
                    <a:pt x="1488" y="502"/>
                    <a:pt x="1478" y="512"/>
                    <a:pt x="1464" y="512"/>
                  </a:cubicBezTo>
                  <a:lnTo>
                    <a:pt x="24" y="512"/>
                  </a:lnTo>
                  <a:cubicBezTo>
                    <a:pt x="11" y="512"/>
                    <a:pt x="0" y="502"/>
                    <a:pt x="0" y="488"/>
                  </a:cubicBezTo>
                  <a:lnTo>
                    <a:pt x="0" y="24"/>
                  </a:lnTo>
                  <a:close/>
                  <a:moveTo>
                    <a:pt x="48" y="488"/>
                  </a:moveTo>
                  <a:lnTo>
                    <a:pt x="24" y="464"/>
                  </a:lnTo>
                  <a:lnTo>
                    <a:pt x="1464" y="464"/>
                  </a:lnTo>
                  <a:lnTo>
                    <a:pt x="1440" y="488"/>
                  </a:lnTo>
                  <a:lnTo>
                    <a:pt x="1440" y="24"/>
                  </a:lnTo>
                  <a:lnTo>
                    <a:pt x="1464" y="48"/>
                  </a:lnTo>
                  <a:lnTo>
                    <a:pt x="24" y="48"/>
                  </a:lnTo>
                  <a:lnTo>
                    <a:pt x="48" y="24"/>
                  </a:lnTo>
                  <a:lnTo>
                    <a:pt x="48" y="488"/>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41" name="Rectangle 40"/>
            <p:cNvSpPr>
              <a:spLocks noChangeArrowheads="1"/>
            </p:cNvSpPr>
            <p:nvPr/>
          </p:nvSpPr>
          <p:spPr bwMode="auto">
            <a:xfrm>
              <a:off x="1719" y="1986"/>
              <a:ext cx="205"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Physical</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1"/>
            <p:cNvSpPr>
              <a:spLocks noChangeArrowheads="1"/>
            </p:cNvSpPr>
            <p:nvPr/>
          </p:nvSpPr>
          <p:spPr bwMode="auto">
            <a:xfrm>
              <a:off x="1667" y="2054"/>
              <a:ext cx="274" cy="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43" name="Freeform 42"/>
            <p:cNvSpPr>
              <a:spLocks noEditPoints="1"/>
            </p:cNvSpPr>
            <p:nvPr/>
          </p:nvSpPr>
          <p:spPr bwMode="auto">
            <a:xfrm>
              <a:off x="1662" y="2049"/>
              <a:ext cx="284" cy="95"/>
            </a:xfrm>
            <a:custGeom>
              <a:avLst/>
              <a:gdLst>
                <a:gd name="T0" fmla="*/ 0 w 1488"/>
                <a:gd name="T1" fmla="*/ 24 h 512"/>
                <a:gd name="T2" fmla="*/ 24 w 1488"/>
                <a:gd name="T3" fmla="*/ 0 h 512"/>
                <a:gd name="T4" fmla="*/ 1464 w 1488"/>
                <a:gd name="T5" fmla="*/ 0 h 512"/>
                <a:gd name="T6" fmla="*/ 1488 w 1488"/>
                <a:gd name="T7" fmla="*/ 24 h 512"/>
                <a:gd name="T8" fmla="*/ 1488 w 1488"/>
                <a:gd name="T9" fmla="*/ 488 h 512"/>
                <a:gd name="T10" fmla="*/ 1464 w 1488"/>
                <a:gd name="T11" fmla="*/ 512 h 512"/>
                <a:gd name="T12" fmla="*/ 24 w 1488"/>
                <a:gd name="T13" fmla="*/ 512 h 512"/>
                <a:gd name="T14" fmla="*/ 0 w 1488"/>
                <a:gd name="T15" fmla="*/ 488 h 512"/>
                <a:gd name="T16" fmla="*/ 0 w 1488"/>
                <a:gd name="T17" fmla="*/ 24 h 512"/>
                <a:gd name="T18" fmla="*/ 48 w 1488"/>
                <a:gd name="T19" fmla="*/ 488 h 512"/>
                <a:gd name="T20" fmla="*/ 24 w 1488"/>
                <a:gd name="T21" fmla="*/ 464 h 512"/>
                <a:gd name="T22" fmla="*/ 1464 w 1488"/>
                <a:gd name="T23" fmla="*/ 464 h 512"/>
                <a:gd name="T24" fmla="*/ 1440 w 1488"/>
                <a:gd name="T25" fmla="*/ 488 h 512"/>
                <a:gd name="T26" fmla="*/ 1440 w 1488"/>
                <a:gd name="T27" fmla="*/ 24 h 512"/>
                <a:gd name="T28" fmla="*/ 1464 w 1488"/>
                <a:gd name="T29" fmla="*/ 48 h 512"/>
                <a:gd name="T30" fmla="*/ 24 w 1488"/>
                <a:gd name="T31" fmla="*/ 48 h 512"/>
                <a:gd name="T32" fmla="*/ 48 w 1488"/>
                <a:gd name="T33" fmla="*/ 24 h 512"/>
                <a:gd name="T34" fmla="*/ 48 w 1488"/>
                <a:gd name="T35" fmla="*/ 4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8" h="512">
                  <a:moveTo>
                    <a:pt x="0" y="24"/>
                  </a:moveTo>
                  <a:cubicBezTo>
                    <a:pt x="0" y="11"/>
                    <a:pt x="11" y="0"/>
                    <a:pt x="24" y="0"/>
                  </a:cubicBezTo>
                  <a:lnTo>
                    <a:pt x="1464" y="0"/>
                  </a:lnTo>
                  <a:cubicBezTo>
                    <a:pt x="1478" y="0"/>
                    <a:pt x="1488" y="11"/>
                    <a:pt x="1488" y="24"/>
                  </a:cubicBezTo>
                  <a:lnTo>
                    <a:pt x="1488" y="488"/>
                  </a:lnTo>
                  <a:cubicBezTo>
                    <a:pt x="1488" y="502"/>
                    <a:pt x="1478" y="512"/>
                    <a:pt x="1464" y="512"/>
                  </a:cubicBezTo>
                  <a:lnTo>
                    <a:pt x="24" y="512"/>
                  </a:lnTo>
                  <a:cubicBezTo>
                    <a:pt x="11" y="512"/>
                    <a:pt x="0" y="502"/>
                    <a:pt x="0" y="488"/>
                  </a:cubicBezTo>
                  <a:lnTo>
                    <a:pt x="0" y="24"/>
                  </a:lnTo>
                  <a:close/>
                  <a:moveTo>
                    <a:pt x="48" y="488"/>
                  </a:moveTo>
                  <a:lnTo>
                    <a:pt x="24" y="464"/>
                  </a:lnTo>
                  <a:lnTo>
                    <a:pt x="1464" y="464"/>
                  </a:lnTo>
                  <a:lnTo>
                    <a:pt x="1440" y="488"/>
                  </a:lnTo>
                  <a:lnTo>
                    <a:pt x="1440" y="24"/>
                  </a:lnTo>
                  <a:lnTo>
                    <a:pt x="1464" y="48"/>
                  </a:lnTo>
                  <a:lnTo>
                    <a:pt x="24" y="48"/>
                  </a:lnTo>
                  <a:lnTo>
                    <a:pt x="48" y="24"/>
                  </a:lnTo>
                  <a:lnTo>
                    <a:pt x="48" y="488"/>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44" name="Rectangle 43"/>
            <p:cNvSpPr>
              <a:spLocks noChangeArrowheads="1"/>
            </p:cNvSpPr>
            <p:nvPr/>
          </p:nvSpPr>
          <p:spPr bwMode="auto">
            <a:xfrm>
              <a:off x="1759" y="2075"/>
              <a:ext cx="104"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Link</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4"/>
            <p:cNvSpPr>
              <a:spLocks noChangeArrowheads="1"/>
            </p:cNvSpPr>
            <p:nvPr/>
          </p:nvSpPr>
          <p:spPr bwMode="auto">
            <a:xfrm>
              <a:off x="1667" y="2142"/>
              <a:ext cx="274" cy="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3600"/>
            </a:p>
          </p:txBody>
        </p:sp>
        <p:sp>
          <p:nvSpPr>
            <p:cNvPr id="46" name="Freeform 45"/>
            <p:cNvSpPr>
              <a:spLocks noEditPoints="1"/>
            </p:cNvSpPr>
            <p:nvPr/>
          </p:nvSpPr>
          <p:spPr bwMode="auto">
            <a:xfrm>
              <a:off x="1662" y="2138"/>
              <a:ext cx="284" cy="97"/>
            </a:xfrm>
            <a:custGeom>
              <a:avLst/>
              <a:gdLst>
                <a:gd name="T0" fmla="*/ 0 w 1488"/>
                <a:gd name="T1" fmla="*/ 24 h 528"/>
                <a:gd name="T2" fmla="*/ 24 w 1488"/>
                <a:gd name="T3" fmla="*/ 0 h 528"/>
                <a:gd name="T4" fmla="*/ 1464 w 1488"/>
                <a:gd name="T5" fmla="*/ 0 h 528"/>
                <a:gd name="T6" fmla="*/ 1488 w 1488"/>
                <a:gd name="T7" fmla="*/ 24 h 528"/>
                <a:gd name="T8" fmla="*/ 1488 w 1488"/>
                <a:gd name="T9" fmla="*/ 504 h 528"/>
                <a:gd name="T10" fmla="*/ 1464 w 1488"/>
                <a:gd name="T11" fmla="*/ 528 h 528"/>
                <a:gd name="T12" fmla="*/ 24 w 1488"/>
                <a:gd name="T13" fmla="*/ 528 h 528"/>
                <a:gd name="T14" fmla="*/ 0 w 1488"/>
                <a:gd name="T15" fmla="*/ 504 h 528"/>
                <a:gd name="T16" fmla="*/ 0 w 1488"/>
                <a:gd name="T17" fmla="*/ 24 h 528"/>
                <a:gd name="T18" fmla="*/ 48 w 1488"/>
                <a:gd name="T19" fmla="*/ 504 h 528"/>
                <a:gd name="T20" fmla="*/ 24 w 1488"/>
                <a:gd name="T21" fmla="*/ 480 h 528"/>
                <a:gd name="T22" fmla="*/ 1464 w 1488"/>
                <a:gd name="T23" fmla="*/ 480 h 528"/>
                <a:gd name="T24" fmla="*/ 1440 w 1488"/>
                <a:gd name="T25" fmla="*/ 504 h 528"/>
                <a:gd name="T26" fmla="*/ 1440 w 1488"/>
                <a:gd name="T27" fmla="*/ 24 h 528"/>
                <a:gd name="T28" fmla="*/ 1464 w 1488"/>
                <a:gd name="T29" fmla="*/ 48 h 528"/>
                <a:gd name="T30" fmla="*/ 24 w 1488"/>
                <a:gd name="T31" fmla="*/ 48 h 528"/>
                <a:gd name="T32" fmla="*/ 48 w 1488"/>
                <a:gd name="T33" fmla="*/ 24 h 528"/>
                <a:gd name="T34" fmla="*/ 48 w 1488"/>
                <a:gd name="T35" fmla="*/ 504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8" h="528">
                  <a:moveTo>
                    <a:pt x="0" y="24"/>
                  </a:moveTo>
                  <a:cubicBezTo>
                    <a:pt x="0" y="11"/>
                    <a:pt x="11" y="0"/>
                    <a:pt x="24" y="0"/>
                  </a:cubicBezTo>
                  <a:lnTo>
                    <a:pt x="1464" y="0"/>
                  </a:lnTo>
                  <a:cubicBezTo>
                    <a:pt x="1478" y="0"/>
                    <a:pt x="1488" y="11"/>
                    <a:pt x="1488" y="24"/>
                  </a:cubicBezTo>
                  <a:lnTo>
                    <a:pt x="1488" y="504"/>
                  </a:lnTo>
                  <a:cubicBezTo>
                    <a:pt x="1488" y="518"/>
                    <a:pt x="1478" y="528"/>
                    <a:pt x="1464" y="528"/>
                  </a:cubicBezTo>
                  <a:lnTo>
                    <a:pt x="24" y="528"/>
                  </a:lnTo>
                  <a:cubicBezTo>
                    <a:pt x="11" y="528"/>
                    <a:pt x="0" y="518"/>
                    <a:pt x="0" y="504"/>
                  </a:cubicBezTo>
                  <a:lnTo>
                    <a:pt x="0" y="24"/>
                  </a:lnTo>
                  <a:close/>
                  <a:moveTo>
                    <a:pt x="48" y="504"/>
                  </a:moveTo>
                  <a:lnTo>
                    <a:pt x="24" y="480"/>
                  </a:lnTo>
                  <a:lnTo>
                    <a:pt x="1464" y="480"/>
                  </a:lnTo>
                  <a:lnTo>
                    <a:pt x="1440" y="504"/>
                  </a:lnTo>
                  <a:lnTo>
                    <a:pt x="1440" y="24"/>
                  </a:lnTo>
                  <a:lnTo>
                    <a:pt x="1464" y="48"/>
                  </a:lnTo>
                  <a:lnTo>
                    <a:pt x="24" y="48"/>
                  </a:lnTo>
                  <a:lnTo>
                    <a:pt x="48" y="24"/>
                  </a:lnTo>
                  <a:lnTo>
                    <a:pt x="48" y="504"/>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47" name="Rectangle 46"/>
            <p:cNvSpPr>
              <a:spLocks noChangeArrowheads="1"/>
            </p:cNvSpPr>
            <p:nvPr/>
          </p:nvSpPr>
          <p:spPr bwMode="auto">
            <a:xfrm>
              <a:off x="1719" y="2164"/>
              <a:ext cx="200"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cs typeface="Arial" pitchFamily="34" charset="0"/>
                </a:rPr>
                <a:t>Network</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48" name="Freeform 47"/>
            <p:cNvSpPr>
              <a:spLocks noEditPoints="1"/>
            </p:cNvSpPr>
            <p:nvPr/>
          </p:nvSpPr>
          <p:spPr bwMode="auto">
            <a:xfrm>
              <a:off x="1117" y="1146"/>
              <a:ext cx="183" cy="34"/>
            </a:xfrm>
            <a:custGeom>
              <a:avLst/>
              <a:gdLst>
                <a:gd name="T0" fmla="*/ 1 w 961"/>
                <a:gd name="T1" fmla="*/ 74 h 186"/>
                <a:gd name="T2" fmla="*/ 929 w 961"/>
                <a:gd name="T3" fmla="*/ 77 h 186"/>
                <a:gd name="T4" fmla="*/ 929 w 961"/>
                <a:gd name="T5" fmla="*/ 109 h 186"/>
                <a:gd name="T6" fmla="*/ 0 w 961"/>
                <a:gd name="T7" fmla="*/ 106 h 186"/>
                <a:gd name="T8" fmla="*/ 1 w 961"/>
                <a:gd name="T9" fmla="*/ 74 h 186"/>
                <a:gd name="T10" fmla="*/ 809 w 961"/>
                <a:gd name="T11" fmla="*/ 4 h 186"/>
                <a:gd name="T12" fmla="*/ 961 w 961"/>
                <a:gd name="T13" fmla="*/ 93 h 186"/>
                <a:gd name="T14" fmla="*/ 809 w 961"/>
                <a:gd name="T15" fmla="*/ 181 h 186"/>
                <a:gd name="T16" fmla="*/ 787 w 961"/>
                <a:gd name="T17" fmla="*/ 175 h 186"/>
                <a:gd name="T18" fmla="*/ 793 w 961"/>
                <a:gd name="T19" fmla="*/ 154 h 186"/>
                <a:gd name="T20" fmla="*/ 921 w 961"/>
                <a:gd name="T21" fmla="*/ 79 h 186"/>
                <a:gd name="T22" fmla="*/ 921 w 961"/>
                <a:gd name="T23" fmla="*/ 107 h 186"/>
                <a:gd name="T24" fmla="*/ 793 w 961"/>
                <a:gd name="T25" fmla="*/ 32 h 186"/>
                <a:gd name="T26" fmla="*/ 787 w 961"/>
                <a:gd name="T27" fmla="*/ 10 h 186"/>
                <a:gd name="T28" fmla="*/ 809 w 961"/>
                <a:gd name="T29"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1" h="186">
                  <a:moveTo>
                    <a:pt x="1" y="74"/>
                  </a:moveTo>
                  <a:lnTo>
                    <a:pt x="929" y="77"/>
                  </a:lnTo>
                  <a:lnTo>
                    <a:pt x="929" y="109"/>
                  </a:lnTo>
                  <a:lnTo>
                    <a:pt x="0" y="106"/>
                  </a:lnTo>
                  <a:lnTo>
                    <a:pt x="1" y="74"/>
                  </a:lnTo>
                  <a:close/>
                  <a:moveTo>
                    <a:pt x="809" y="4"/>
                  </a:moveTo>
                  <a:lnTo>
                    <a:pt x="961" y="93"/>
                  </a:lnTo>
                  <a:lnTo>
                    <a:pt x="809" y="181"/>
                  </a:lnTo>
                  <a:cubicBezTo>
                    <a:pt x="801" y="186"/>
                    <a:pt x="791" y="183"/>
                    <a:pt x="787" y="175"/>
                  </a:cubicBezTo>
                  <a:cubicBezTo>
                    <a:pt x="782" y="168"/>
                    <a:pt x="785" y="158"/>
                    <a:pt x="793" y="154"/>
                  </a:cubicBezTo>
                  <a:lnTo>
                    <a:pt x="921" y="79"/>
                  </a:lnTo>
                  <a:lnTo>
                    <a:pt x="921" y="107"/>
                  </a:lnTo>
                  <a:lnTo>
                    <a:pt x="793" y="32"/>
                  </a:lnTo>
                  <a:cubicBezTo>
                    <a:pt x="785" y="27"/>
                    <a:pt x="783" y="18"/>
                    <a:pt x="787" y="10"/>
                  </a:cubicBezTo>
                  <a:cubicBezTo>
                    <a:pt x="792" y="2"/>
                    <a:pt x="801" y="0"/>
                    <a:pt x="809" y="4"/>
                  </a:cubicBezTo>
                  <a:close/>
                </a:path>
              </a:pathLst>
            </a:custGeom>
            <a:grp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49" name="Freeform 48"/>
            <p:cNvSpPr>
              <a:spLocks noEditPoints="1"/>
            </p:cNvSpPr>
            <p:nvPr/>
          </p:nvSpPr>
          <p:spPr bwMode="auto">
            <a:xfrm>
              <a:off x="1598" y="1160"/>
              <a:ext cx="155" cy="180"/>
            </a:xfrm>
            <a:custGeom>
              <a:avLst/>
              <a:gdLst>
                <a:gd name="T0" fmla="*/ 0 w 813"/>
                <a:gd name="T1" fmla="*/ 0 h 977"/>
                <a:gd name="T2" fmla="*/ 720 w 813"/>
                <a:gd name="T3" fmla="*/ 0 h 977"/>
                <a:gd name="T4" fmla="*/ 736 w 813"/>
                <a:gd name="T5" fmla="*/ 16 h 977"/>
                <a:gd name="T6" fmla="*/ 736 w 813"/>
                <a:gd name="T7" fmla="*/ 945 h 977"/>
                <a:gd name="T8" fmla="*/ 704 w 813"/>
                <a:gd name="T9" fmla="*/ 945 h 977"/>
                <a:gd name="T10" fmla="*/ 704 w 813"/>
                <a:gd name="T11" fmla="*/ 16 h 977"/>
                <a:gd name="T12" fmla="*/ 720 w 813"/>
                <a:gd name="T13" fmla="*/ 32 h 977"/>
                <a:gd name="T14" fmla="*/ 0 w 813"/>
                <a:gd name="T15" fmla="*/ 32 h 977"/>
                <a:gd name="T16" fmla="*/ 0 w 813"/>
                <a:gd name="T17" fmla="*/ 0 h 977"/>
                <a:gd name="T18" fmla="*/ 809 w 813"/>
                <a:gd name="T19" fmla="*/ 825 h 977"/>
                <a:gd name="T20" fmla="*/ 720 w 813"/>
                <a:gd name="T21" fmla="*/ 977 h 977"/>
                <a:gd name="T22" fmla="*/ 632 w 813"/>
                <a:gd name="T23" fmla="*/ 825 h 977"/>
                <a:gd name="T24" fmla="*/ 638 w 813"/>
                <a:gd name="T25" fmla="*/ 803 h 977"/>
                <a:gd name="T26" fmla="*/ 660 w 813"/>
                <a:gd name="T27" fmla="*/ 809 h 977"/>
                <a:gd name="T28" fmla="*/ 734 w 813"/>
                <a:gd name="T29" fmla="*/ 937 h 977"/>
                <a:gd name="T30" fmla="*/ 707 w 813"/>
                <a:gd name="T31" fmla="*/ 937 h 977"/>
                <a:gd name="T32" fmla="*/ 781 w 813"/>
                <a:gd name="T33" fmla="*/ 809 h 977"/>
                <a:gd name="T34" fmla="*/ 803 w 813"/>
                <a:gd name="T35" fmla="*/ 803 h 977"/>
                <a:gd name="T36" fmla="*/ 809 w 813"/>
                <a:gd name="T37" fmla="*/ 825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3" h="977">
                  <a:moveTo>
                    <a:pt x="0" y="0"/>
                  </a:moveTo>
                  <a:lnTo>
                    <a:pt x="720" y="0"/>
                  </a:lnTo>
                  <a:cubicBezTo>
                    <a:pt x="729" y="0"/>
                    <a:pt x="736" y="8"/>
                    <a:pt x="736" y="16"/>
                  </a:cubicBezTo>
                  <a:lnTo>
                    <a:pt x="736" y="945"/>
                  </a:lnTo>
                  <a:lnTo>
                    <a:pt x="704" y="945"/>
                  </a:lnTo>
                  <a:lnTo>
                    <a:pt x="704" y="16"/>
                  </a:lnTo>
                  <a:lnTo>
                    <a:pt x="720" y="32"/>
                  </a:lnTo>
                  <a:lnTo>
                    <a:pt x="0" y="32"/>
                  </a:lnTo>
                  <a:lnTo>
                    <a:pt x="0" y="0"/>
                  </a:lnTo>
                  <a:close/>
                  <a:moveTo>
                    <a:pt x="809" y="825"/>
                  </a:moveTo>
                  <a:lnTo>
                    <a:pt x="720" y="977"/>
                  </a:lnTo>
                  <a:lnTo>
                    <a:pt x="632" y="825"/>
                  </a:lnTo>
                  <a:cubicBezTo>
                    <a:pt x="628" y="817"/>
                    <a:pt x="630" y="807"/>
                    <a:pt x="638" y="803"/>
                  </a:cubicBezTo>
                  <a:cubicBezTo>
                    <a:pt x="645" y="799"/>
                    <a:pt x="655" y="801"/>
                    <a:pt x="660" y="809"/>
                  </a:cubicBezTo>
                  <a:lnTo>
                    <a:pt x="734" y="937"/>
                  </a:lnTo>
                  <a:lnTo>
                    <a:pt x="707" y="937"/>
                  </a:lnTo>
                  <a:lnTo>
                    <a:pt x="781" y="809"/>
                  </a:lnTo>
                  <a:cubicBezTo>
                    <a:pt x="786" y="801"/>
                    <a:pt x="796" y="799"/>
                    <a:pt x="803" y="803"/>
                  </a:cubicBezTo>
                  <a:cubicBezTo>
                    <a:pt x="811" y="807"/>
                    <a:pt x="813" y="817"/>
                    <a:pt x="809" y="825"/>
                  </a:cubicBezTo>
                  <a:close/>
                </a:path>
              </a:pathLst>
            </a:custGeom>
            <a:grp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50" name="Freeform 49"/>
            <p:cNvSpPr>
              <a:spLocks noEditPoints="1"/>
            </p:cNvSpPr>
            <p:nvPr/>
          </p:nvSpPr>
          <p:spPr bwMode="auto">
            <a:xfrm>
              <a:off x="1718" y="1609"/>
              <a:ext cx="35" cy="355"/>
            </a:xfrm>
            <a:custGeom>
              <a:avLst/>
              <a:gdLst>
                <a:gd name="T0" fmla="*/ 111 w 186"/>
                <a:gd name="T1" fmla="*/ 0 h 1921"/>
                <a:gd name="T2" fmla="*/ 109 w 186"/>
                <a:gd name="T3" fmla="*/ 1889 h 1921"/>
                <a:gd name="T4" fmla="*/ 77 w 186"/>
                <a:gd name="T5" fmla="*/ 1889 h 1921"/>
                <a:gd name="T6" fmla="*/ 79 w 186"/>
                <a:gd name="T7" fmla="*/ 0 h 1921"/>
                <a:gd name="T8" fmla="*/ 111 w 186"/>
                <a:gd name="T9" fmla="*/ 0 h 1921"/>
                <a:gd name="T10" fmla="*/ 181 w 186"/>
                <a:gd name="T11" fmla="*/ 1769 h 1921"/>
                <a:gd name="T12" fmla="*/ 92 w 186"/>
                <a:gd name="T13" fmla="*/ 1921 h 1921"/>
                <a:gd name="T14" fmla="*/ 4 w 186"/>
                <a:gd name="T15" fmla="*/ 1769 h 1921"/>
                <a:gd name="T16" fmla="*/ 10 w 186"/>
                <a:gd name="T17" fmla="*/ 1747 h 1921"/>
                <a:gd name="T18" fmla="*/ 32 w 186"/>
                <a:gd name="T19" fmla="*/ 1753 h 1921"/>
                <a:gd name="T20" fmla="*/ 106 w 186"/>
                <a:gd name="T21" fmla="*/ 1881 h 1921"/>
                <a:gd name="T22" fmla="*/ 79 w 186"/>
                <a:gd name="T23" fmla="*/ 1881 h 1921"/>
                <a:gd name="T24" fmla="*/ 154 w 186"/>
                <a:gd name="T25" fmla="*/ 1753 h 1921"/>
                <a:gd name="T26" fmla="*/ 175 w 186"/>
                <a:gd name="T27" fmla="*/ 1747 h 1921"/>
                <a:gd name="T28" fmla="*/ 181 w 186"/>
                <a:gd name="T29" fmla="*/ 1769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921">
                  <a:moveTo>
                    <a:pt x="111" y="0"/>
                  </a:moveTo>
                  <a:lnTo>
                    <a:pt x="109" y="1889"/>
                  </a:lnTo>
                  <a:lnTo>
                    <a:pt x="77" y="1889"/>
                  </a:lnTo>
                  <a:lnTo>
                    <a:pt x="79" y="0"/>
                  </a:lnTo>
                  <a:lnTo>
                    <a:pt x="111" y="0"/>
                  </a:lnTo>
                  <a:close/>
                  <a:moveTo>
                    <a:pt x="181" y="1769"/>
                  </a:moveTo>
                  <a:lnTo>
                    <a:pt x="92" y="1921"/>
                  </a:lnTo>
                  <a:lnTo>
                    <a:pt x="4" y="1769"/>
                  </a:lnTo>
                  <a:cubicBezTo>
                    <a:pt x="0" y="1761"/>
                    <a:pt x="2" y="1751"/>
                    <a:pt x="10" y="1747"/>
                  </a:cubicBezTo>
                  <a:cubicBezTo>
                    <a:pt x="18" y="1742"/>
                    <a:pt x="27" y="1745"/>
                    <a:pt x="32" y="1753"/>
                  </a:cubicBezTo>
                  <a:lnTo>
                    <a:pt x="106" y="1881"/>
                  </a:lnTo>
                  <a:lnTo>
                    <a:pt x="79" y="1881"/>
                  </a:lnTo>
                  <a:lnTo>
                    <a:pt x="154" y="1753"/>
                  </a:lnTo>
                  <a:cubicBezTo>
                    <a:pt x="158" y="1745"/>
                    <a:pt x="168" y="1743"/>
                    <a:pt x="175" y="1747"/>
                  </a:cubicBezTo>
                  <a:cubicBezTo>
                    <a:pt x="183" y="1752"/>
                    <a:pt x="186" y="1761"/>
                    <a:pt x="181" y="1769"/>
                  </a:cubicBezTo>
                  <a:close/>
                </a:path>
              </a:pathLst>
            </a:custGeom>
            <a:grp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51" name="Freeform 50"/>
            <p:cNvSpPr>
              <a:spLocks noEditPoints="1"/>
            </p:cNvSpPr>
            <p:nvPr/>
          </p:nvSpPr>
          <p:spPr bwMode="auto">
            <a:xfrm>
              <a:off x="1856" y="1609"/>
              <a:ext cx="35" cy="355"/>
            </a:xfrm>
            <a:custGeom>
              <a:avLst/>
              <a:gdLst>
                <a:gd name="T0" fmla="*/ 74 w 186"/>
                <a:gd name="T1" fmla="*/ 1920 h 1921"/>
                <a:gd name="T2" fmla="*/ 77 w 186"/>
                <a:gd name="T3" fmla="*/ 32 h 1921"/>
                <a:gd name="T4" fmla="*/ 109 w 186"/>
                <a:gd name="T5" fmla="*/ 32 h 1921"/>
                <a:gd name="T6" fmla="*/ 106 w 186"/>
                <a:gd name="T7" fmla="*/ 1921 h 1921"/>
                <a:gd name="T8" fmla="*/ 74 w 186"/>
                <a:gd name="T9" fmla="*/ 1920 h 1921"/>
                <a:gd name="T10" fmla="*/ 4 w 186"/>
                <a:gd name="T11" fmla="*/ 152 h 1921"/>
                <a:gd name="T12" fmla="*/ 93 w 186"/>
                <a:gd name="T13" fmla="*/ 0 h 1921"/>
                <a:gd name="T14" fmla="*/ 181 w 186"/>
                <a:gd name="T15" fmla="*/ 152 h 1921"/>
                <a:gd name="T16" fmla="*/ 176 w 186"/>
                <a:gd name="T17" fmla="*/ 174 h 1921"/>
                <a:gd name="T18" fmla="*/ 154 w 186"/>
                <a:gd name="T19" fmla="*/ 168 h 1921"/>
                <a:gd name="T20" fmla="*/ 79 w 186"/>
                <a:gd name="T21" fmla="*/ 40 h 1921"/>
                <a:gd name="T22" fmla="*/ 107 w 186"/>
                <a:gd name="T23" fmla="*/ 40 h 1921"/>
                <a:gd name="T24" fmla="*/ 32 w 186"/>
                <a:gd name="T25" fmla="*/ 168 h 1921"/>
                <a:gd name="T26" fmla="*/ 10 w 186"/>
                <a:gd name="T27" fmla="*/ 174 h 1921"/>
                <a:gd name="T28" fmla="*/ 4 w 186"/>
                <a:gd name="T29" fmla="*/ 152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1921">
                  <a:moveTo>
                    <a:pt x="74" y="1920"/>
                  </a:moveTo>
                  <a:lnTo>
                    <a:pt x="77" y="32"/>
                  </a:lnTo>
                  <a:lnTo>
                    <a:pt x="109" y="32"/>
                  </a:lnTo>
                  <a:lnTo>
                    <a:pt x="106" y="1921"/>
                  </a:lnTo>
                  <a:lnTo>
                    <a:pt x="74" y="1920"/>
                  </a:lnTo>
                  <a:close/>
                  <a:moveTo>
                    <a:pt x="4" y="152"/>
                  </a:moveTo>
                  <a:lnTo>
                    <a:pt x="93" y="0"/>
                  </a:lnTo>
                  <a:lnTo>
                    <a:pt x="181" y="152"/>
                  </a:lnTo>
                  <a:cubicBezTo>
                    <a:pt x="186" y="160"/>
                    <a:pt x="183" y="170"/>
                    <a:pt x="176" y="174"/>
                  </a:cubicBezTo>
                  <a:cubicBezTo>
                    <a:pt x="168" y="179"/>
                    <a:pt x="158" y="176"/>
                    <a:pt x="154" y="168"/>
                  </a:cubicBezTo>
                  <a:lnTo>
                    <a:pt x="79" y="40"/>
                  </a:lnTo>
                  <a:lnTo>
                    <a:pt x="107" y="40"/>
                  </a:lnTo>
                  <a:lnTo>
                    <a:pt x="32" y="168"/>
                  </a:lnTo>
                  <a:cubicBezTo>
                    <a:pt x="28" y="176"/>
                    <a:pt x="18" y="178"/>
                    <a:pt x="10" y="174"/>
                  </a:cubicBezTo>
                  <a:cubicBezTo>
                    <a:pt x="3" y="169"/>
                    <a:pt x="0" y="160"/>
                    <a:pt x="4" y="152"/>
                  </a:cubicBezTo>
                  <a:close/>
                </a:path>
              </a:pathLst>
            </a:custGeom>
            <a:grp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52" name="Freeform 51"/>
            <p:cNvSpPr>
              <a:spLocks/>
            </p:cNvSpPr>
            <p:nvPr/>
          </p:nvSpPr>
          <p:spPr bwMode="auto">
            <a:xfrm>
              <a:off x="1594" y="1717"/>
              <a:ext cx="426" cy="164"/>
            </a:xfrm>
            <a:custGeom>
              <a:avLst/>
              <a:gdLst>
                <a:gd name="T0" fmla="*/ 227 w 2237"/>
                <a:gd name="T1" fmla="*/ 296 h 886"/>
                <a:gd name="T2" fmla="*/ 517 w 2237"/>
                <a:gd name="T3" fmla="*/ 92 h 886"/>
                <a:gd name="T4" fmla="*/ 733 w 2237"/>
                <a:gd name="T5" fmla="*/ 116 h 886"/>
                <a:gd name="T6" fmla="*/ 733 w 2237"/>
                <a:gd name="T7" fmla="*/ 116 h 886"/>
                <a:gd name="T8" fmla="*/ 1093 w 2237"/>
                <a:gd name="T9" fmla="*/ 57 h 886"/>
                <a:gd name="T10" fmla="*/ 1155 w 2237"/>
                <a:gd name="T11" fmla="*/ 81 h 886"/>
                <a:gd name="T12" fmla="*/ 1155 w 2237"/>
                <a:gd name="T13" fmla="*/ 81 h 886"/>
                <a:gd name="T14" fmla="*/ 1448 w 2237"/>
                <a:gd name="T15" fmla="*/ 29 h 886"/>
                <a:gd name="T16" fmla="*/ 1524 w 2237"/>
                <a:gd name="T17" fmla="*/ 62 h 886"/>
                <a:gd name="T18" fmla="*/ 1524 w 2237"/>
                <a:gd name="T19" fmla="*/ 62 h 886"/>
                <a:gd name="T20" fmla="*/ 1866 w 2237"/>
                <a:gd name="T21" fmla="*/ 47 h 886"/>
                <a:gd name="T22" fmla="*/ 1948 w 2237"/>
                <a:gd name="T23" fmla="*/ 123 h 886"/>
                <a:gd name="T24" fmla="*/ 1948 w 2237"/>
                <a:gd name="T25" fmla="*/ 123 h 886"/>
                <a:gd name="T26" fmla="*/ 2136 w 2237"/>
                <a:gd name="T27" fmla="*/ 298 h 886"/>
                <a:gd name="T28" fmla="*/ 2123 w 2237"/>
                <a:gd name="T29" fmla="*/ 317 h 886"/>
                <a:gd name="T30" fmla="*/ 2123 w 2237"/>
                <a:gd name="T31" fmla="*/ 317 h 886"/>
                <a:gd name="T32" fmla="*/ 2061 w 2237"/>
                <a:gd name="T33" fmla="*/ 571 h 886"/>
                <a:gd name="T34" fmla="*/ 1903 w 2237"/>
                <a:gd name="T35" fmla="*/ 606 h 886"/>
                <a:gd name="T36" fmla="*/ 1903 w 2237"/>
                <a:gd name="T37" fmla="*/ 606 h 886"/>
                <a:gd name="T38" fmla="*/ 1611 w 2237"/>
                <a:gd name="T39" fmla="*/ 760 h 886"/>
                <a:gd name="T40" fmla="*/ 1460 w 2237"/>
                <a:gd name="T41" fmla="*/ 736 h 886"/>
                <a:gd name="T42" fmla="*/ 1460 w 2237"/>
                <a:gd name="T43" fmla="*/ 736 h 886"/>
                <a:gd name="T44" fmla="*/ 1039 w 2237"/>
                <a:gd name="T45" fmla="*/ 857 h 886"/>
                <a:gd name="T46" fmla="*/ 856 w 2237"/>
                <a:gd name="T47" fmla="*/ 784 h 886"/>
                <a:gd name="T48" fmla="*/ 856 w 2237"/>
                <a:gd name="T49" fmla="*/ 784 h 886"/>
                <a:gd name="T50" fmla="*/ 327 w 2237"/>
                <a:gd name="T51" fmla="*/ 713 h 886"/>
                <a:gd name="T52" fmla="*/ 323 w 2237"/>
                <a:gd name="T53" fmla="*/ 710 h 886"/>
                <a:gd name="T54" fmla="*/ 323 w 2237"/>
                <a:gd name="T55" fmla="*/ 710 h 886"/>
                <a:gd name="T56" fmla="*/ 81 w 2237"/>
                <a:gd name="T57" fmla="*/ 608 h 886"/>
                <a:gd name="T58" fmla="*/ 138 w 2237"/>
                <a:gd name="T59" fmla="*/ 515 h 886"/>
                <a:gd name="T60" fmla="*/ 138 w 2237"/>
                <a:gd name="T61" fmla="*/ 515 h 886"/>
                <a:gd name="T62" fmla="*/ 60 w 2237"/>
                <a:gd name="T63" fmla="*/ 355 h 886"/>
                <a:gd name="T64" fmla="*/ 226 w 2237"/>
                <a:gd name="T65" fmla="*/ 298 h 886"/>
                <a:gd name="T66" fmla="*/ 227 w 2237"/>
                <a:gd name="T67" fmla="*/ 29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37" h="886">
                  <a:moveTo>
                    <a:pt x="227" y="296"/>
                  </a:moveTo>
                  <a:cubicBezTo>
                    <a:pt x="202" y="197"/>
                    <a:pt x="332" y="106"/>
                    <a:pt x="517" y="92"/>
                  </a:cubicBezTo>
                  <a:cubicBezTo>
                    <a:pt x="591" y="87"/>
                    <a:pt x="668" y="95"/>
                    <a:pt x="733" y="116"/>
                  </a:cubicBezTo>
                  <a:lnTo>
                    <a:pt x="733" y="116"/>
                  </a:lnTo>
                  <a:cubicBezTo>
                    <a:pt x="802" y="46"/>
                    <a:pt x="963" y="20"/>
                    <a:pt x="1093" y="57"/>
                  </a:cubicBezTo>
                  <a:cubicBezTo>
                    <a:pt x="1116" y="63"/>
                    <a:pt x="1137" y="71"/>
                    <a:pt x="1155" y="81"/>
                  </a:cubicBezTo>
                  <a:lnTo>
                    <a:pt x="1155" y="81"/>
                  </a:lnTo>
                  <a:cubicBezTo>
                    <a:pt x="1209" y="23"/>
                    <a:pt x="1340" y="0"/>
                    <a:pt x="1448" y="29"/>
                  </a:cubicBezTo>
                  <a:cubicBezTo>
                    <a:pt x="1478" y="36"/>
                    <a:pt x="1504" y="48"/>
                    <a:pt x="1524" y="62"/>
                  </a:cubicBezTo>
                  <a:lnTo>
                    <a:pt x="1524" y="62"/>
                  </a:lnTo>
                  <a:cubicBezTo>
                    <a:pt x="1611" y="8"/>
                    <a:pt x="1764" y="1"/>
                    <a:pt x="1866" y="47"/>
                  </a:cubicBezTo>
                  <a:cubicBezTo>
                    <a:pt x="1909" y="67"/>
                    <a:pt x="1938" y="93"/>
                    <a:pt x="1948" y="123"/>
                  </a:cubicBezTo>
                  <a:lnTo>
                    <a:pt x="1948" y="123"/>
                  </a:lnTo>
                  <a:cubicBezTo>
                    <a:pt x="2090" y="144"/>
                    <a:pt x="2174" y="222"/>
                    <a:pt x="2136" y="298"/>
                  </a:cubicBezTo>
                  <a:cubicBezTo>
                    <a:pt x="2132" y="305"/>
                    <a:pt x="2128" y="311"/>
                    <a:pt x="2123" y="317"/>
                  </a:cubicBezTo>
                  <a:lnTo>
                    <a:pt x="2123" y="317"/>
                  </a:lnTo>
                  <a:cubicBezTo>
                    <a:pt x="2237" y="396"/>
                    <a:pt x="2209" y="510"/>
                    <a:pt x="2061" y="571"/>
                  </a:cubicBezTo>
                  <a:cubicBezTo>
                    <a:pt x="2015" y="590"/>
                    <a:pt x="1960" y="602"/>
                    <a:pt x="1903" y="606"/>
                  </a:cubicBezTo>
                  <a:lnTo>
                    <a:pt x="1903" y="606"/>
                  </a:lnTo>
                  <a:cubicBezTo>
                    <a:pt x="1901" y="692"/>
                    <a:pt x="1771" y="760"/>
                    <a:pt x="1611" y="760"/>
                  </a:cubicBezTo>
                  <a:cubicBezTo>
                    <a:pt x="1558" y="759"/>
                    <a:pt x="1506" y="751"/>
                    <a:pt x="1460" y="736"/>
                  </a:cubicBezTo>
                  <a:lnTo>
                    <a:pt x="1460" y="736"/>
                  </a:lnTo>
                  <a:cubicBezTo>
                    <a:pt x="1406" y="832"/>
                    <a:pt x="1218" y="886"/>
                    <a:pt x="1039" y="857"/>
                  </a:cubicBezTo>
                  <a:cubicBezTo>
                    <a:pt x="965" y="845"/>
                    <a:pt x="900" y="819"/>
                    <a:pt x="856" y="784"/>
                  </a:cubicBezTo>
                  <a:lnTo>
                    <a:pt x="856" y="784"/>
                  </a:lnTo>
                  <a:cubicBezTo>
                    <a:pt x="674" y="843"/>
                    <a:pt x="437" y="811"/>
                    <a:pt x="327" y="713"/>
                  </a:cubicBezTo>
                  <a:cubicBezTo>
                    <a:pt x="325" y="712"/>
                    <a:pt x="324" y="711"/>
                    <a:pt x="323" y="710"/>
                  </a:cubicBezTo>
                  <a:lnTo>
                    <a:pt x="323" y="710"/>
                  </a:lnTo>
                  <a:cubicBezTo>
                    <a:pt x="203" y="717"/>
                    <a:pt x="95" y="672"/>
                    <a:pt x="81" y="608"/>
                  </a:cubicBezTo>
                  <a:cubicBezTo>
                    <a:pt x="73" y="574"/>
                    <a:pt x="94" y="540"/>
                    <a:pt x="138" y="515"/>
                  </a:cubicBezTo>
                  <a:lnTo>
                    <a:pt x="138" y="515"/>
                  </a:lnTo>
                  <a:cubicBezTo>
                    <a:pt x="35" y="482"/>
                    <a:pt x="0" y="411"/>
                    <a:pt x="60" y="355"/>
                  </a:cubicBezTo>
                  <a:cubicBezTo>
                    <a:pt x="95" y="323"/>
                    <a:pt x="157" y="302"/>
                    <a:pt x="226" y="298"/>
                  </a:cubicBezTo>
                  <a:lnTo>
                    <a:pt x="227" y="296"/>
                  </a:lnTo>
                  <a:close/>
                </a:path>
              </a:pathLst>
            </a:custGeom>
            <a:grp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53" name="Freeform 52"/>
            <p:cNvSpPr>
              <a:spLocks noEditPoints="1"/>
            </p:cNvSpPr>
            <p:nvPr/>
          </p:nvSpPr>
          <p:spPr bwMode="auto">
            <a:xfrm>
              <a:off x="1595" y="1716"/>
              <a:ext cx="421" cy="165"/>
            </a:xfrm>
            <a:custGeom>
              <a:avLst/>
              <a:gdLst>
                <a:gd name="T0" fmla="*/ 210 w 2211"/>
                <a:gd name="T1" fmla="*/ 217 h 895"/>
                <a:gd name="T2" fmla="*/ 375 w 2211"/>
                <a:gd name="T3" fmla="*/ 101 h 895"/>
                <a:gd name="T4" fmla="*/ 731 w 2211"/>
                <a:gd name="T5" fmla="*/ 100 h 895"/>
                <a:gd name="T6" fmla="*/ 877 w 2211"/>
                <a:gd name="T7" fmla="*/ 30 h 895"/>
                <a:gd name="T8" fmla="*/ 1157 w 2211"/>
                <a:gd name="T9" fmla="*/ 66 h 895"/>
                <a:gd name="T10" fmla="*/ 1268 w 2211"/>
                <a:gd name="T11" fmla="*/ 6 h 895"/>
                <a:gd name="T12" fmla="*/ 1491 w 2211"/>
                <a:gd name="T13" fmla="*/ 28 h 895"/>
                <a:gd name="T14" fmla="*/ 1586 w 2211"/>
                <a:gd name="T15" fmla="*/ 15 h 895"/>
                <a:gd name="T16" fmla="*/ 1866 w 2211"/>
                <a:gd name="T17" fmla="*/ 31 h 895"/>
                <a:gd name="T18" fmla="*/ 1948 w 2211"/>
                <a:gd name="T19" fmla="*/ 92 h 895"/>
                <a:gd name="T20" fmla="*/ 2045 w 2211"/>
                <a:gd name="T21" fmla="*/ 134 h 895"/>
                <a:gd name="T22" fmla="*/ 2146 w 2211"/>
                <a:gd name="T23" fmla="*/ 213 h 895"/>
                <a:gd name="T24" fmla="*/ 2149 w 2211"/>
                <a:gd name="T25" fmla="*/ 319 h 895"/>
                <a:gd name="T26" fmla="*/ 2198 w 2211"/>
                <a:gd name="T27" fmla="*/ 381 h 895"/>
                <a:gd name="T28" fmla="*/ 2188 w 2211"/>
                <a:gd name="T29" fmla="*/ 508 h 895"/>
                <a:gd name="T30" fmla="*/ 2062 w 2211"/>
                <a:gd name="T31" fmla="*/ 601 h 895"/>
                <a:gd name="T32" fmla="*/ 1910 w 2211"/>
                <a:gd name="T33" fmla="*/ 657 h 895"/>
                <a:gd name="T34" fmla="*/ 1776 w 2211"/>
                <a:gd name="T35" fmla="*/ 763 h 895"/>
                <a:gd name="T36" fmla="*/ 1473 w 2211"/>
                <a:gd name="T37" fmla="*/ 758 h 895"/>
                <a:gd name="T38" fmla="*/ 1351 w 2211"/>
                <a:gd name="T39" fmla="*/ 854 h 895"/>
                <a:gd name="T40" fmla="*/ 1026 w 2211"/>
                <a:gd name="T41" fmla="*/ 888 h 895"/>
                <a:gd name="T42" fmla="*/ 785 w 2211"/>
                <a:gd name="T43" fmla="*/ 833 h 895"/>
                <a:gd name="T44" fmla="*/ 413 w 2211"/>
                <a:gd name="T45" fmla="*/ 803 h 895"/>
                <a:gd name="T46" fmla="*/ 229 w 2211"/>
                <a:gd name="T47" fmla="*/ 737 h 895"/>
                <a:gd name="T48" fmla="*/ 87 w 2211"/>
                <a:gd name="T49" fmla="*/ 679 h 895"/>
                <a:gd name="T50" fmla="*/ 49 w 2211"/>
                <a:gd name="T51" fmla="*/ 591 h 895"/>
                <a:gd name="T52" fmla="*/ 118 w 2211"/>
                <a:gd name="T53" fmla="*/ 503 h 895"/>
                <a:gd name="T54" fmla="*/ 30 w 2211"/>
                <a:gd name="T55" fmla="*/ 491 h 895"/>
                <a:gd name="T56" fmla="*/ 1 w 2211"/>
                <a:gd name="T57" fmla="*/ 405 h 895"/>
                <a:gd name="T58" fmla="*/ 71 w 2211"/>
                <a:gd name="T59" fmla="*/ 321 h 895"/>
                <a:gd name="T60" fmla="*/ 198 w 2211"/>
                <a:gd name="T61" fmla="*/ 295 h 895"/>
                <a:gd name="T62" fmla="*/ 133 w 2211"/>
                <a:gd name="T63" fmla="*/ 345 h 895"/>
                <a:gd name="T64" fmla="*/ 57 w 2211"/>
                <a:gd name="T65" fmla="*/ 394 h 895"/>
                <a:gd name="T66" fmla="*/ 51 w 2211"/>
                <a:gd name="T67" fmla="*/ 438 h 895"/>
                <a:gd name="T68" fmla="*/ 105 w 2211"/>
                <a:gd name="T69" fmla="*/ 486 h 895"/>
                <a:gd name="T70" fmla="*/ 102 w 2211"/>
                <a:gd name="T71" fmla="*/ 581 h 895"/>
                <a:gd name="T72" fmla="*/ 106 w 2211"/>
                <a:gd name="T73" fmla="*/ 630 h 895"/>
                <a:gd name="T74" fmla="*/ 167 w 2211"/>
                <a:gd name="T75" fmla="*/ 672 h 895"/>
                <a:gd name="T76" fmla="*/ 335 w 2211"/>
                <a:gd name="T77" fmla="*/ 701 h 895"/>
                <a:gd name="T78" fmla="*/ 560 w 2211"/>
                <a:gd name="T79" fmla="*/ 791 h 895"/>
                <a:gd name="T80" fmla="*/ 897 w 2211"/>
                <a:gd name="T81" fmla="*/ 794 h 895"/>
                <a:gd name="T82" fmla="*/ 1164 w 2211"/>
                <a:gd name="T83" fmla="*/ 848 h 895"/>
                <a:gd name="T84" fmla="*/ 1376 w 2211"/>
                <a:gd name="T85" fmla="*/ 788 h 895"/>
                <a:gd name="T86" fmla="*/ 1603 w 2211"/>
                <a:gd name="T87" fmla="*/ 743 h 895"/>
                <a:gd name="T88" fmla="*/ 1828 w 2211"/>
                <a:gd name="T89" fmla="*/ 683 h 895"/>
                <a:gd name="T90" fmla="*/ 1893 w 2211"/>
                <a:gd name="T91" fmla="*/ 590 h 895"/>
                <a:gd name="T92" fmla="*/ 2090 w 2211"/>
                <a:gd name="T93" fmla="*/ 534 h 895"/>
                <a:gd name="T94" fmla="*/ 2160 w 2211"/>
                <a:gd name="T95" fmla="*/ 456 h 895"/>
                <a:gd name="T96" fmla="*/ 2137 w 2211"/>
                <a:gd name="T97" fmla="*/ 374 h 895"/>
                <a:gd name="T98" fmla="*/ 2115 w 2211"/>
                <a:gd name="T99" fmla="*/ 279 h 895"/>
                <a:gd name="T100" fmla="*/ 2089 w 2211"/>
                <a:gd name="T101" fmla="*/ 217 h 895"/>
                <a:gd name="T102" fmla="*/ 1937 w 2211"/>
                <a:gd name="T103" fmla="*/ 154 h 895"/>
                <a:gd name="T104" fmla="*/ 1875 w 2211"/>
                <a:gd name="T105" fmla="*/ 89 h 895"/>
                <a:gd name="T106" fmla="*/ 1681 w 2211"/>
                <a:gd name="T107" fmla="*/ 48 h 895"/>
                <a:gd name="T108" fmla="*/ 1528 w 2211"/>
                <a:gd name="T109" fmla="*/ 91 h 895"/>
                <a:gd name="T110" fmla="*/ 1354 w 2211"/>
                <a:gd name="T111" fmla="*/ 48 h 895"/>
                <a:gd name="T112" fmla="*/ 1185 w 2211"/>
                <a:gd name="T113" fmla="*/ 89 h 895"/>
                <a:gd name="T114" fmla="*/ 982 w 2211"/>
                <a:gd name="T115" fmla="*/ 72 h 895"/>
                <a:gd name="T116" fmla="*/ 768 w 2211"/>
                <a:gd name="T117" fmla="*/ 121 h 895"/>
                <a:gd name="T118" fmla="*/ 510 w 2211"/>
                <a:gd name="T119" fmla="*/ 123 h 895"/>
                <a:gd name="T120" fmla="*/ 302 w 2211"/>
                <a:gd name="T121" fmla="*/ 187 h 895"/>
                <a:gd name="T122" fmla="*/ 242 w 2211"/>
                <a:gd name="T123" fmla="*/ 26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1" h="895">
                  <a:moveTo>
                    <a:pt x="199" y="293"/>
                  </a:moveTo>
                  <a:lnTo>
                    <a:pt x="197" y="305"/>
                  </a:lnTo>
                  <a:lnTo>
                    <a:pt x="195" y="268"/>
                  </a:lnTo>
                  <a:cubicBezTo>
                    <a:pt x="194" y="265"/>
                    <a:pt x="195" y="262"/>
                    <a:pt x="196" y="259"/>
                  </a:cubicBezTo>
                  <a:lnTo>
                    <a:pt x="207" y="224"/>
                  </a:lnTo>
                  <a:cubicBezTo>
                    <a:pt x="207" y="222"/>
                    <a:pt x="208" y="220"/>
                    <a:pt x="210" y="217"/>
                  </a:cubicBezTo>
                  <a:lnTo>
                    <a:pt x="233" y="185"/>
                  </a:lnTo>
                  <a:cubicBezTo>
                    <a:pt x="234" y="184"/>
                    <a:pt x="235" y="183"/>
                    <a:pt x="237" y="181"/>
                  </a:cubicBezTo>
                  <a:lnTo>
                    <a:pt x="271" y="151"/>
                  </a:lnTo>
                  <a:cubicBezTo>
                    <a:pt x="272" y="150"/>
                    <a:pt x="273" y="149"/>
                    <a:pt x="275" y="149"/>
                  </a:cubicBezTo>
                  <a:lnTo>
                    <a:pt x="319" y="124"/>
                  </a:lnTo>
                  <a:lnTo>
                    <a:pt x="375" y="101"/>
                  </a:lnTo>
                  <a:lnTo>
                    <a:pt x="438" y="85"/>
                  </a:lnTo>
                  <a:lnTo>
                    <a:pt x="507" y="76"/>
                  </a:lnTo>
                  <a:cubicBezTo>
                    <a:pt x="508" y="76"/>
                    <a:pt x="510" y="75"/>
                    <a:pt x="511" y="75"/>
                  </a:cubicBezTo>
                  <a:lnTo>
                    <a:pt x="622" y="77"/>
                  </a:lnTo>
                  <a:cubicBezTo>
                    <a:pt x="623" y="77"/>
                    <a:pt x="625" y="78"/>
                    <a:pt x="626" y="78"/>
                  </a:cubicBezTo>
                  <a:lnTo>
                    <a:pt x="731" y="100"/>
                  </a:lnTo>
                  <a:lnTo>
                    <a:pt x="711" y="105"/>
                  </a:lnTo>
                  <a:lnTo>
                    <a:pt x="741" y="81"/>
                  </a:lnTo>
                  <a:cubicBezTo>
                    <a:pt x="743" y="80"/>
                    <a:pt x="744" y="79"/>
                    <a:pt x="745" y="78"/>
                  </a:cubicBezTo>
                  <a:lnTo>
                    <a:pt x="782" y="58"/>
                  </a:lnTo>
                  <a:cubicBezTo>
                    <a:pt x="784" y="58"/>
                    <a:pt x="785" y="57"/>
                    <a:pt x="787" y="56"/>
                  </a:cubicBezTo>
                  <a:lnTo>
                    <a:pt x="877" y="30"/>
                  </a:lnTo>
                  <a:cubicBezTo>
                    <a:pt x="879" y="30"/>
                    <a:pt x="880" y="30"/>
                    <a:pt x="882" y="29"/>
                  </a:cubicBezTo>
                  <a:lnTo>
                    <a:pt x="984" y="24"/>
                  </a:lnTo>
                  <a:cubicBezTo>
                    <a:pt x="986" y="24"/>
                    <a:pt x="988" y="25"/>
                    <a:pt x="989" y="25"/>
                  </a:cubicBezTo>
                  <a:lnTo>
                    <a:pt x="1090" y="41"/>
                  </a:lnTo>
                  <a:cubicBezTo>
                    <a:pt x="1092" y="41"/>
                    <a:pt x="1094" y="41"/>
                    <a:pt x="1095" y="42"/>
                  </a:cubicBezTo>
                  <a:lnTo>
                    <a:pt x="1157" y="66"/>
                  </a:lnTo>
                  <a:lnTo>
                    <a:pt x="1133" y="70"/>
                  </a:lnTo>
                  <a:lnTo>
                    <a:pt x="1157" y="50"/>
                  </a:lnTo>
                  <a:cubicBezTo>
                    <a:pt x="1158" y="49"/>
                    <a:pt x="1159" y="48"/>
                    <a:pt x="1160" y="48"/>
                  </a:cubicBezTo>
                  <a:lnTo>
                    <a:pt x="1189" y="31"/>
                  </a:lnTo>
                  <a:cubicBezTo>
                    <a:pt x="1191" y="30"/>
                    <a:pt x="1193" y="29"/>
                    <a:pt x="1195" y="28"/>
                  </a:cubicBezTo>
                  <a:lnTo>
                    <a:pt x="1268" y="6"/>
                  </a:lnTo>
                  <a:cubicBezTo>
                    <a:pt x="1269" y="6"/>
                    <a:pt x="1271" y="6"/>
                    <a:pt x="1273" y="6"/>
                  </a:cubicBezTo>
                  <a:lnTo>
                    <a:pt x="1356" y="1"/>
                  </a:lnTo>
                  <a:cubicBezTo>
                    <a:pt x="1358" y="0"/>
                    <a:pt x="1359" y="0"/>
                    <a:pt x="1361" y="1"/>
                  </a:cubicBezTo>
                  <a:lnTo>
                    <a:pt x="1445" y="13"/>
                  </a:lnTo>
                  <a:cubicBezTo>
                    <a:pt x="1446" y="13"/>
                    <a:pt x="1448" y="13"/>
                    <a:pt x="1449" y="14"/>
                  </a:cubicBezTo>
                  <a:lnTo>
                    <a:pt x="1491" y="28"/>
                  </a:lnTo>
                  <a:cubicBezTo>
                    <a:pt x="1492" y="28"/>
                    <a:pt x="1494" y="29"/>
                    <a:pt x="1495" y="30"/>
                  </a:cubicBezTo>
                  <a:lnTo>
                    <a:pt x="1529" y="49"/>
                  </a:lnTo>
                  <a:lnTo>
                    <a:pt x="1506" y="48"/>
                  </a:lnTo>
                  <a:lnTo>
                    <a:pt x="1541" y="30"/>
                  </a:lnTo>
                  <a:cubicBezTo>
                    <a:pt x="1543" y="30"/>
                    <a:pt x="1544" y="29"/>
                    <a:pt x="1545" y="29"/>
                  </a:cubicBezTo>
                  <a:lnTo>
                    <a:pt x="1586" y="15"/>
                  </a:lnTo>
                  <a:cubicBezTo>
                    <a:pt x="1587" y="14"/>
                    <a:pt x="1589" y="14"/>
                    <a:pt x="1590" y="14"/>
                  </a:cubicBezTo>
                  <a:lnTo>
                    <a:pt x="1679" y="1"/>
                  </a:lnTo>
                  <a:cubicBezTo>
                    <a:pt x="1681" y="0"/>
                    <a:pt x="1682" y="0"/>
                    <a:pt x="1684" y="1"/>
                  </a:cubicBezTo>
                  <a:lnTo>
                    <a:pt x="1777" y="6"/>
                  </a:lnTo>
                  <a:cubicBezTo>
                    <a:pt x="1779" y="6"/>
                    <a:pt x="1781" y="6"/>
                    <a:pt x="1782" y="6"/>
                  </a:cubicBezTo>
                  <a:lnTo>
                    <a:pt x="1866" y="31"/>
                  </a:lnTo>
                  <a:cubicBezTo>
                    <a:pt x="1868" y="32"/>
                    <a:pt x="1869" y="33"/>
                    <a:pt x="1871" y="33"/>
                  </a:cubicBezTo>
                  <a:lnTo>
                    <a:pt x="1901" y="49"/>
                  </a:lnTo>
                  <a:cubicBezTo>
                    <a:pt x="1902" y="50"/>
                    <a:pt x="1903" y="51"/>
                    <a:pt x="1904" y="52"/>
                  </a:cubicBezTo>
                  <a:lnTo>
                    <a:pt x="1927" y="70"/>
                  </a:lnTo>
                  <a:cubicBezTo>
                    <a:pt x="1928" y="70"/>
                    <a:pt x="1929" y="71"/>
                    <a:pt x="1930" y="72"/>
                  </a:cubicBezTo>
                  <a:lnTo>
                    <a:pt x="1948" y="92"/>
                  </a:lnTo>
                  <a:cubicBezTo>
                    <a:pt x="1950" y="94"/>
                    <a:pt x="1951" y="96"/>
                    <a:pt x="1952" y="98"/>
                  </a:cubicBezTo>
                  <a:lnTo>
                    <a:pt x="1963" y="120"/>
                  </a:lnTo>
                  <a:lnTo>
                    <a:pt x="1946" y="107"/>
                  </a:lnTo>
                  <a:lnTo>
                    <a:pt x="1996" y="117"/>
                  </a:lnTo>
                  <a:cubicBezTo>
                    <a:pt x="1997" y="117"/>
                    <a:pt x="1998" y="117"/>
                    <a:pt x="2000" y="118"/>
                  </a:cubicBezTo>
                  <a:lnTo>
                    <a:pt x="2045" y="134"/>
                  </a:lnTo>
                  <a:lnTo>
                    <a:pt x="2084" y="154"/>
                  </a:lnTo>
                  <a:cubicBezTo>
                    <a:pt x="2086" y="155"/>
                    <a:pt x="2087" y="155"/>
                    <a:pt x="2088" y="156"/>
                  </a:cubicBezTo>
                  <a:lnTo>
                    <a:pt x="2118" y="178"/>
                  </a:lnTo>
                  <a:cubicBezTo>
                    <a:pt x="2119" y="179"/>
                    <a:pt x="2121" y="181"/>
                    <a:pt x="2122" y="182"/>
                  </a:cubicBezTo>
                  <a:lnTo>
                    <a:pt x="2143" y="207"/>
                  </a:lnTo>
                  <a:cubicBezTo>
                    <a:pt x="2144" y="209"/>
                    <a:pt x="2145" y="211"/>
                    <a:pt x="2146" y="213"/>
                  </a:cubicBezTo>
                  <a:lnTo>
                    <a:pt x="2158" y="240"/>
                  </a:lnTo>
                  <a:cubicBezTo>
                    <a:pt x="2160" y="242"/>
                    <a:pt x="2160" y="245"/>
                    <a:pt x="2160" y="248"/>
                  </a:cubicBezTo>
                  <a:lnTo>
                    <a:pt x="2162" y="276"/>
                  </a:lnTo>
                  <a:cubicBezTo>
                    <a:pt x="2163" y="279"/>
                    <a:pt x="2162" y="282"/>
                    <a:pt x="2161" y="285"/>
                  </a:cubicBezTo>
                  <a:lnTo>
                    <a:pt x="2152" y="313"/>
                  </a:lnTo>
                  <a:cubicBezTo>
                    <a:pt x="2152" y="315"/>
                    <a:pt x="2151" y="317"/>
                    <a:pt x="2149" y="319"/>
                  </a:cubicBezTo>
                  <a:lnTo>
                    <a:pt x="2136" y="338"/>
                  </a:lnTo>
                  <a:lnTo>
                    <a:pt x="2132" y="306"/>
                  </a:lnTo>
                  <a:lnTo>
                    <a:pt x="2168" y="337"/>
                  </a:lnTo>
                  <a:cubicBezTo>
                    <a:pt x="2170" y="339"/>
                    <a:pt x="2171" y="340"/>
                    <a:pt x="2172" y="342"/>
                  </a:cubicBezTo>
                  <a:lnTo>
                    <a:pt x="2195" y="375"/>
                  </a:lnTo>
                  <a:cubicBezTo>
                    <a:pt x="2197" y="377"/>
                    <a:pt x="2198" y="379"/>
                    <a:pt x="2198" y="381"/>
                  </a:cubicBezTo>
                  <a:lnTo>
                    <a:pt x="2209" y="416"/>
                  </a:lnTo>
                  <a:cubicBezTo>
                    <a:pt x="2210" y="419"/>
                    <a:pt x="2211" y="422"/>
                    <a:pt x="2210" y="426"/>
                  </a:cubicBezTo>
                  <a:lnTo>
                    <a:pt x="2207" y="461"/>
                  </a:lnTo>
                  <a:cubicBezTo>
                    <a:pt x="2207" y="463"/>
                    <a:pt x="2207" y="465"/>
                    <a:pt x="2206" y="468"/>
                  </a:cubicBezTo>
                  <a:lnTo>
                    <a:pt x="2192" y="502"/>
                  </a:lnTo>
                  <a:cubicBezTo>
                    <a:pt x="2191" y="504"/>
                    <a:pt x="2189" y="506"/>
                    <a:pt x="2188" y="508"/>
                  </a:cubicBezTo>
                  <a:lnTo>
                    <a:pt x="2161" y="540"/>
                  </a:lnTo>
                  <a:cubicBezTo>
                    <a:pt x="2160" y="541"/>
                    <a:pt x="2158" y="542"/>
                    <a:pt x="2157" y="544"/>
                  </a:cubicBezTo>
                  <a:lnTo>
                    <a:pt x="2119" y="573"/>
                  </a:lnTo>
                  <a:cubicBezTo>
                    <a:pt x="2118" y="573"/>
                    <a:pt x="2117" y="574"/>
                    <a:pt x="2115" y="575"/>
                  </a:cubicBezTo>
                  <a:lnTo>
                    <a:pt x="2065" y="600"/>
                  </a:lnTo>
                  <a:cubicBezTo>
                    <a:pt x="2064" y="601"/>
                    <a:pt x="2063" y="601"/>
                    <a:pt x="2062" y="601"/>
                  </a:cubicBezTo>
                  <a:lnTo>
                    <a:pt x="1987" y="624"/>
                  </a:lnTo>
                  <a:cubicBezTo>
                    <a:pt x="1985" y="625"/>
                    <a:pt x="1984" y="625"/>
                    <a:pt x="1983" y="625"/>
                  </a:cubicBezTo>
                  <a:lnTo>
                    <a:pt x="1900" y="637"/>
                  </a:lnTo>
                  <a:lnTo>
                    <a:pt x="1920" y="619"/>
                  </a:lnTo>
                  <a:lnTo>
                    <a:pt x="1913" y="650"/>
                  </a:lnTo>
                  <a:cubicBezTo>
                    <a:pt x="1912" y="652"/>
                    <a:pt x="1911" y="654"/>
                    <a:pt x="1910" y="657"/>
                  </a:cubicBezTo>
                  <a:lnTo>
                    <a:pt x="1893" y="686"/>
                  </a:lnTo>
                  <a:cubicBezTo>
                    <a:pt x="1892" y="687"/>
                    <a:pt x="1891" y="689"/>
                    <a:pt x="1889" y="690"/>
                  </a:cubicBezTo>
                  <a:lnTo>
                    <a:pt x="1862" y="717"/>
                  </a:lnTo>
                  <a:cubicBezTo>
                    <a:pt x="1861" y="719"/>
                    <a:pt x="1860" y="720"/>
                    <a:pt x="1858" y="721"/>
                  </a:cubicBezTo>
                  <a:lnTo>
                    <a:pt x="1822" y="743"/>
                  </a:lnTo>
                  <a:lnTo>
                    <a:pt x="1776" y="763"/>
                  </a:lnTo>
                  <a:lnTo>
                    <a:pt x="1724" y="779"/>
                  </a:lnTo>
                  <a:lnTo>
                    <a:pt x="1666" y="788"/>
                  </a:lnTo>
                  <a:lnTo>
                    <a:pt x="1606" y="791"/>
                  </a:lnTo>
                  <a:lnTo>
                    <a:pt x="1524" y="784"/>
                  </a:lnTo>
                  <a:lnTo>
                    <a:pt x="1448" y="767"/>
                  </a:lnTo>
                  <a:lnTo>
                    <a:pt x="1473" y="758"/>
                  </a:lnTo>
                  <a:lnTo>
                    <a:pt x="1447" y="792"/>
                  </a:lnTo>
                  <a:cubicBezTo>
                    <a:pt x="1445" y="794"/>
                    <a:pt x="1444" y="795"/>
                    <a:pt x="1442" y="796"/>
                  </a:cubicBezTo>
                  <a:lnTo>
                    <a:pt x="1405" y="825"/>
                  </a:lnTo>
                  <a:cubicBezTo>
                    <a:pt x="1404" y="826"/>
                    <a:pt x="1403" y="827"/>
                    <a:pt x="1402" y="828"/>
                  </a:cubicBezTo>
                  <a:lnTo>
                    <a:pt x="1355" y="853"/>
                  </a:lnTo>
                  <a:cubicBezTo>
                    <a:pt x="1354" y="853"/>
                    <a:pt x="1353" y="854"/>
                    <a:pt x="1351" y="854"/>
                  </a:cubicBezTo>
                  <a:lnTo>
                    <a:pt x="1297" y="873"/>
                  </a:lnTo>
                  <a:lnTo>
                    <a:pt x="1236" y="888"/>
                  </a:lnTo>
                  <a:lnTo>
                    <a:pt x="1169" y="895"/>
                  </a:lnTo>
                  <a:lnTo>
                    <a:pt x="1099" y="895"/>
                  </a:lnTo>
                  <a:lnTo>
                    <a:pt x="1030" y="888"/>
                  </a:lnTo>
                  <a:cubicBezTo>
                    <a:pt x="1029" y="888"/>
                    <a:pt x="1027" y="888"/>
                    <a:pt x="1026" y="888"/>
                  </a:cubicBezTo>
                  <a:lnTo>
                    <a:pt x="923" y="860"/>
                  </a:lnTo>
                  <a:cubicBezTo>
                    <a:pt x="922" y="859"/>
                    <a:pt x="920" y="859"/>
                    <a:pt x="919" y="858"/>
                  </a:cubicBezTo>
                  <a:lnTo>
                    <a:pt x="876" y="837"/>
                  </a:lnTo>
                  <a:lnTo>
                    <a:pt x="836" y="812"/>
                  </a:lnTo>
                  <a:lnTo>
                    <a:pt x="855" y="815"/>
                  </a:lnTo>
                  <a:lnTo>
                    <a:pt x="785" y="833"/>
                  </a:lnTo>
                  <a:lnTo>
                    <a:pt x="709" y="843"/>
                  </a:lnTo>
                  <a:lnTo>
                    <a:pt x="632" y="844"/>
                  </a:lnTo>
                  <a:lnTo>
                    <a:pt x="557" y="838"/>
                  </a:lnTo>
                  <a:lnTo>
                    <a:pt x="484" y="825"/>
                  </a:lnTo>
                  <a:lnTo>
                    <a:pt x="416" y="804"/>
                  </a:lnTo>
                  <a:cubicBezTo>
                    <a:pt x="415" y="804"/>
                    <a:pt x="414" y="804"/>
                    <a:pt x="413" y="803"/>
                  </a:cubicBezTo>
                  <a:lnTo>
                    <a:pt x="357" y="776"/>
                  </a:lnTo>
                  <a:cubicBezTo>
                    <a:pt x="356" y="775"/>
                    <a:pt x="355" y="775"/>
                    <a:pt x="353" y="774"/>
                  </a:cubicBezTo>
                  <a:lnTo>
                    <a:pt x="306" y="740"/>
                  </a:lnTo>
                  <a:lnTo>
                    <a:pt x="302" y="737"/>
                  </a:lnTo>
                  <a:lnTo>
                    <a:pt x="315" y="741"/>
                  </a:lnTo>
                  <a:lnTo>
                    <a:pt x="229" y="737"/>
                  </a:lnTo>
                  <a:cubicBezTo>
                    <a:pt x="228" y="737"/>
                    <a:pt x="226" y="737"/>
                    <a:pt x="224" y="737"/>
                  </a:cubicBezTo>
                  <a:lnTo>
                    <a:pt x="149" y="717"/>
                  </a:lnTo>
                  <a:cubicBezTo>
                    <a:pt x="148" y="716"/>
                    <a:pt x="146" y="716"/>
                    <a:pt x="144" y="715"/>
                  </a:cubicBezTo>
                  <a:lnTo>
                    <a:pt x="114" y="699"/>
                  </a:lnTo>
                  <a:cubicBezTo>
                    <a:pt x="113" y="698"/>
                    <a:pt x="112" y="697"/>
                    <a:pt x="111" y="697"/>
                  </a:cubicBezTo>
                  <a:lnTo>
                    <a:pt x="87" y="679"/>
                  </a:lnTo>
                  <a:cubicBezTo>
                    <a:pt x="86" y="678"/>
                    <a:pt x="84" y="676"/>
                    <a:pt x="83" y="675"/>
                  </a:cubicBezTo>
                  <a:lnTo>
                    <a:pt x="65" y="654"/>
                  </a:lnTo>
                  <a:cubicBezTo>
                    <a:pt x="63" y="652"/>
                    <a:pt x="62" y="650"/>
                    <a:pt x="61" y="647"/>
                  </a:cubicBezTo>
                  <a:lnTo>
                    <a:pt x="52" y="624"/>
                  </a:lnTo>
                  <a:cubicBezTo>
                    <a:pt x="51" y="622"/>
                    <a:pt x="51" y="619"/>
                    <a:pt x="50" y="616"/>
                  </a:cubicBezTo>
                  <a:lnTo>
                    <a:pt x="49" y="591"/>
                  </a:lnTo>
                  <a:cubicBezTo>
                    <a:pt x="49" y="588"/>
                    <a:pt x="50" y="585"/>
                    <a:pt x="51" y="582"/>
                  </a:cubicBezTo>
                  <a:lnTo>
                    <a:pt x="61" y="557"/>
                  </a:lnTo>
                  <a:cubicBezTo>
                    <a:pt x="62" y="554"/>
                    <a:pt x="63" y="552"/>
                    <a:pt x="65" y="550"/>
                  </a:cubicBezTo>
                  <a:lnTo>
                    <a:pt x="84" y="527"/>
                  </a:lnTo>
                  <a:cubicBezTo>
                    <a:pt x="85" y="525"/>
                    <a:pt x="87" y="524"/>
                    <a:pt x="89" y="523"/>
                  </a:cubicBezTo>
                  <a:lnTo>
                    <a:pt x="118" y="503"/>
                  </a:lnTo>
                  <a:lnTo>
                    <a:pt x="123" y="545"/>
                  </a:lnTo>
                  <a:lnTo>
                    <a:pt x="88" y="531"/>
                  </a:lnTo>
                  <a:cubicBezTo>
                    <a:pt x="86" y="530"/>
                    <a:pt x="85" y="530"/>
                    <a:pt x="84" y="529"/>
                  </a:cubicBezTo>
                  <a:lnTo>
                    <a:pt x="55" y="512"/>
                  </a:lnTo>
                  <a:cubicBezTo>
                    <a:pt x="54" y="511"/>
                    <a:pt x="53" y="511"/>
                    <a:pt x="52" y="510"/>
                  </a:cubicBezTo>
                  <a:lnTo>
                    <a:pt x="30" y="491"/>
                  </a:lnTo>
                  <a:cubicBezTo>
                    <a:pt x="28" y="489"/>
                    <a:pt x="27" y="488"/>
                    <a:pt x="25" y="486"/>
                  </a:cubicBezTo>
                  <a:lnTo>
                    <a:pt x="11" y="465"/>
                  </a:lnTo>
                  <a:cubicBezTo>
                    <a:pt x="10" y="463"/>
                    <a:pt x="9" y="461"/>
                    <a:pt x="9" y="459"/>
                  </a:cubicBezTo>
                  <a:lnTo>
                    <a:pt x="2" y="437"/>
                  </a:lnTo>
                  <a:cubicBezTo>
                    <a:pt x="1" y="434"/>
                    <a:pt x="0" y="431"/>
                    <a:pt x="0" y="428"/>
                  </a:cubicBezTo>
                  <a:lnTo>
                    <a:pt x="1" y="405"/>
                  </a:lnTo>
                  <a:cubicBezTo>
                    <a:pt x="2" y="402"/>
                    <a:pt x="2" y="399"/>
                    <a:pt x="4" y="397"/>
                  </a:cubicBezTo>
                  <a:lnTo>
                    <a:pt x="14" y="375"/>
                  </a:lnTo>
                  <a:cubicBezTo>
                    <a:pt x="14" y="373"/>
                    <a:pt x="16" y="371"/>
                    <a:pt x="17" y="369"/>
                  </a:cubicBezTo>
                  <a:lnTo>
                    <a:pt x="35" y="347"/>
                  </a:lnTo>
                  <a:cubicBezTo>
                    <a:pt x="36" y="346"/>
                    <a:pt x="38" y="344"/>
                    <a:pt x="40" y="343"/>
                  </a:cubicBezTo>
                  <a:lnTo>
                    <a:pt x="71" y="321"/>
                  </a:lnTo>
                  <a:cubicBezTo>
                    <a:pt x="72" y="320"/>
                    <a:pt x="73" y="319"/>
                    <a:pt x="75" y="318"/>
                  </a:cubicBezTo>
                  <a:lnTo>
                    <a:pt x="114" y="301"/>
                  </a:lnTo>
                  <a:cubicBezTo>
                    <a:pt x="115" y="301"/>
                    <a:pt x="116" y="301"/>
                    <a:pt x="117" y="300"/>
                  </a:cubicBezTo>
                  <a:lnTo>
                    <a:pt x="163" y="288"/>
                  </a:lnTo>
                  <a:lnTo>
                    <a:pt x="217" y="282"/>
                  </a:lnTo>
                  <a:lnTo>
                    <a:pt x="198" y="295"/>
                  </a:lnTo>
                  <a:lnTo>
                    <a:pt x="199" y="293"/>
                  </a:lnTo>
                  <a:close/>
                  <a:moveTo>
                    <a:pt x="241" y="316"/>
                  </a:moveTo>
                  <a:cubicBezTo>
                    <a:pt x="237" y="323"/>
                    <a:pt x="230" y="328"/>
                    <a:pt x="222" y="329"/>
                  </a:cubicBezTo>
                  <a:lnTo>
                    <a:pt x="176" y="335"/>
                  </a:lnTo>
                  <a:lnTo>
                    <a:pt x="130" y="347"/>
                  </a:lnTo>
                  <a:lnTo>
                    <a:pt x="133" y="345"/>
                  </a:lnTo>
                  <a:lnTo>
                    <a:pt x="94" y="362"/>
                  </a:lnTo>
                  <a:lnTo>
                    <a:pt x="98" y="360"/>
                  </a:lnTo>
                  <a:lnTo>
                    <a:pt x="67" y="382"/>
                  </a:lnTo>
                  <a:lnTo>
                    <a:pt x="72" y="378"/>
                  </a:lnTo>
                  <a:lnTo>
                    <a:pt x="54" y="400"/>
                  </a:lnTo>
                  <a:lnTo>
                    <a:pt x="57" y="394"/>
                  </a:lnTo>
                  <a:lnTo>
                    <a:pt x="47" y="416"/>
                  </a:lnTo>
                  <a:lnTo>
                    <a:pt x="49" y="408"/>
                  </a:lnTo>
                  <a:lnTo>
                    <a:pt x="48" y="431"/>
                  </a:lnTo>
                  <a:lnTo>
                    <a:pt x="47" y="422"/>
                  </a:lnTo>
                  <a:lnTo>
                    <a:pt x="54" y="444"/>
                  </a:lnTo>
                  <a:lnTo>
                    <a:pt x="51" y="438"/>
                  </a:lnTo>
                  <a:lnTo>
                    <a:pt x="65" y="459"/>
                  </a:lnTo>
                  <a:lnTo>
                    <a:pt x="61" y="454"/>
                  </a:lnTo>
                  <a:lnTo>
                    <a:pt x="83" y="473"/>
                  </a:lnTo>
                  <a:lnTo>
                    <a:pt x="80" y="471"/>
                  </a:lnTo>
                  <a:lnTo>
                    <a:pt x="109" y="488"/>
                  </a:lnTo>
                  <a:lnTo>
                    <a:pt x="105" y="486"/>
                  </a:lnTo>
                  <a:lnTo>
                    <a:pt x="140" y="500"/>
                  </a:lnTo>
                  <a:cubicBezTo>
                    <a:pt x="149" y="503"/>
                    <a:pt x="154" y="511"/>
                    <a:pt x="155" y="520"/>
                  </a:cubicBezTo>
                  <a:cubicBezTo>
                    <a:pt x="156" y="529"/>
                    <a:pt x="152" y="537"/>
                    <a:pt x="145" y="542"/>
                  </a:cubicBezTo>
                  <a:lnTo>
                    <a:pt x="116" y="562"/>
                  </a:lnTo>
                  <a:lnTo>
                    <a:pt x="121" y="558"/>
                  </a:lnTo>
                  <a:lnTo>
                    <a:pt x="102" y="581"/>
                  </a:lnTo>
                  <a:lnTo>
                    <a:pt x="106" y="574"/>
                  </a:lnTo>
                  <a:lnTo>
                    <a:pt x="96" y="599"/>
                  </a:lnTo>
                  <a:lnTo>
                    <a:pt x="97" y="590"/>
                  </a:lnTo>
                  <a:lnTo>
                    <a:pt x="98" y="615"/>
                  </a:lnTo>
                  <a:lnTo>
                    <a:pt x="97" y="607"/>
                  </a:lnTo>
                  <a:lnTo>
                    <a:pt x="106" y="630"/>
                  </a:lnTo>
                  <a:lnTo>
                    <a:pt x="102" y="623"/>
                  </a:lnTo>
                  <a:lnTo>
                    <a:pt x="120" y="644"/>
                  </a:lnTo>
                  <a:lnTo>
                    <a:pt x="116" y="640"/>
                  </a:lnTo>
                  <a:lnTo>
                    <a:pt x="140" y="658"/>
                  </a:lnTo>
                  <a:lnTo>
                    <a:pt x="137" y="656"/>
                  </a:lnTo>
                  <a:lnTo>
                    <a:pt x="167" y="672"/>
                  </a:lnTo>
                  <a:lnTo>
                    <a:pt x="162" y="670"/>
                  </a:lnTo>
                  <a:lnTo>
                    <a:pt x="237" y="690"/>
                  </a:lnTo>
                  <a:lnTo>
                    <a:pt x="232" y="689"/>
                  </a:lnTo>
                  <a:lnTo>
                    <a:pt x="318" y="693"/>
                  </a:lnTo>
                  <a:cubicBezTo>
                    <a:pt x="322" y="694"/>
                    <a:pt x="327" y="695"/>
                    <a:pt x="331" y="698"/>
                  </a:cubicBezTo>
                  <a:lnTo>
                    <a:pt x="335" y="701"/>
                  </a:lnTo>
                  <a:lnTo>
                    <a:pt x="382" y="735"/>
                  </a:lnTo>
                  <a:lnTo>
                    <a:pt x="378" y="733"/>
                  </a:lnTo>
                  <a:lnTo>
                    <a:pt x="434" y="760"/>
                  </a:lnTo>
                  <a:lnTo>
                    <a:pt x="431" y="759"/>
                  </a:lnTo>
                  <a:lnTo>
                    <a:pt x="493" y="778"/>
                  </a:lnTo>
                  <a:lnTo>
                    <a:pt x="560" y="791"/>
                  </a:lnTo>
                  <a:lnTo>
                    <a:pt x="631" y="796"/>
                  </a:lnTo>
                  <a:lnTo>
                    <a:pt x="702" y="796"/>
                  </a:lnTo>
                  <a:lnTo>
                    <a:pt x="773" y="786"/>
                  </a:lnTo>
                  <a:lnTo>
                    <a:pt x="843" y="768"/>
                  </a:lnTo>
                  <a:cubicBezTo>
                    <a:pt x="850" y="767"/>
                    <a:pt x="857" y="768"/>
                    <a:pt x="863" y="771"/>
                  </a:cubicBezTo>
                  <a:lnTo>
                    <a:pt x="897" y="794"/>
                  </a:lnTo>
                  <a:lnTo>
                    <a:pt x="940" y="815"/>
                  </a:lnTo>
                  <a:lnTo>
                    <a:pt x="936" y="813"/>
                  </a:lnTo>
                  <a:lnTo>
                    <a:pt x="1039" y="841"/>
                  </a:lnTo>
                  <a:lnTo>
                    <a:pt x="1035" y="841"/>
                  </a:lnTo>
                  <a:lnTo>
                    <a:pt x="1099" y="847"/>
                  </a:lnTo>
                  <a:lnTo>
                    <a:pt x="1164" y="848"/>
                  </a:lnTo>
                  <a:lnTo>
                    <a:pt x="1225" y="841"/>
                  </a:lnTo>
                  <a:lnTo>
                    <a:pt x="1282" y="828"/>
                  </a:lnTo>
                  <a:lnTo>
                    <a:pt x="1336" y="809"/>
                  </a:lnTo>
                  <a:lnTo>
                    <a:pt x="1332" y="810"/>
                  </a:lnTo>
                  <a:lnTo>
                    <a:pt x="1379" y="785"/>
                  </a:lnTo>
                  <a:lnTo>
                    <a:pt x="1376" y="788"/>
                  </a:lnTo>
                  <a:lnTo>
                    <a:pt x="1413" y="759"/>
                  </a:lnTo>
                  <a:lnTo>
                    <a:pt x="1408" y="763"/>
                  </a:lnTo>
                  <a:lnTo>
                    <a:pt x="1434" y="729"/>
                  </a:lnTo>
                  <a:cubicBezTo>
                    <a:pt x="1440" y="721"/>
                    <a:pt x="1450" y="718"/>
                    <a:pt x="1459" y="720"/>
                  </a:cubicBezTo>
                  <a:lnTo>
                    <a:pt x="1529" y="737"/>
                  </a:lnTo>
                  <a:lnTo>
                    <a:pt x="1603" y="743"/>
                  </a:lnTo>
                  <a:lnTo>
                    <a:pt x="1659" y="741"/>
                  </a:lnTo>
                  <a:lnTo>
                    <a:pt x="1711" y="732"/>
                  </a:lnTo>
                  <a:lnTo>
                    <a:pt x="1757" y="720"/>
                  </a:lnTo>
                  <a:lnTo>
                    <a:pt x="1797" y="702"/>
                  </a:lnTo>
                  <a:lnTo>
                    <a:pt x="1833" y="680"/>
                  </a:lnTo>
                  <a:lnTo>
                    <a:pt x="1828" y="683"/>
                  </a:lnTo>
                  <a:lnTo>
                    <a:pt x="1855" y="656"/>
                  </a:lnTo>
                  <a:lnTo>
                    <a:pt x="1852" y="661"/>
                  </a:lnTo>
                  <a:lnTo>
                    <a:pt x="1869" y="632"/>
                  </a:lnTo>
                  <a:lnTo>
                    <a:pt x="1866" y="639"/>
                  </a:lnTo>
                  <a:lnTo>
                    <a:pt x="1873" y="608"/>
                  </a:lnTo>
                  <a:cubicBezTo>
                    <a:pt x="1875" y="598"/>
                    <a:pt x="1883" y="591"/>
                    <a:pt x="1893" y="590"/>
                  </a:cubicBezTo>
                  <a:lnTo>
                    <a:pt x="1976" y="578"/>
                  </a:lnTo>
                  <a:lnTo>
                    <a:pt x="1972" y="579"/>
                  </a:lnTo>
                  <a:lnTo>
                    <a:pt x="2047" y="556"/>
                  </a:lnTo>
                  <a:lnTo>
                    <a:pt x="2044" y="557"/>
                  </a:lnTo>
                  <a:lnTo>
                    <a:pt x="2094" y="532"/>
                  </a:lnTo>
                  <a:lnTo>
                    <a:pt x="2090" y="534"/>
                  </a:lnTo>
                  <a:lnTo>
                    <a:pt x="2128" y="505"/>
                  </a:lnTo>
                  <a:lnTo>
                    <a:pt x="2124" y="509"/>
                  </a:lnTo>
                  <a:lnTo>
                    <a:pt x="2151" y="477"/>
                  </a:lnTo>
                  <a:lnTo>
                    <a:pt x="2147" y="483"/>
                  </a:lnTo>
                  <a:lnTo>
                    <a:pt x="2161" y="449"/>
                  </a:lnTo>
                  <a:lnTo>
                    <a:pt x="2160" y="456"/>
                  </a:lnTo>
                  <a:lnTo>
                    <a:pt x="2163" y="421"/>
                  </a:lnTo>
                  <a:lnTo>
                    <a:pt x="2164" y="431"/>
                  </a:lnTo>
                  <a:lnTo>
                    <a:pt x="2153" y="396"/>
                  </a:lnTo>
                  <a:lnTo>
                    <a:pt x="2156" y="402"/>
                  </a:lnTo>
                  <a:lnTo>
                    <a:pt x="2133" y="369"/>
                  </a:lnTo>
                  <a:lnTo>
                    <a:pt x="2137" y="374"/>
                  </a:lnTo>
                  <a:lnTo>
                    <a:pt x="2101" y="343"/>
                  </a:lnTo>
                  <a:cubicBezTo>
                    <a:pt x="2092" y="335"/>
                    <a:pt x="2090" y="321"/>
                    <a:pt x="2097" y="311"/>
                  </a:cubicBezTo>
                  <a:lnTo>
                    <a:pt x="2110" y="292"/>
                  </a:lnTo>
                  <a:lnTo>
                    <a:pt x="2107" y="298"/>
                  </a:lnTo>
                  <a:lnTo>
                    <a:pt x="2116" y="270"/>
                  </a:lnTo>
                  <a:lnTo>
                    <a:pt x="2115" y="279"/>
                  </a:lnTo>
                  <a:lnTo>
                    <a:pt x="2113" y="251"/>
                  </a:lnTo>
                  <a:lnTo>
                    <a:pt x="2115" y="259"/>
                  </a:lnTo>
                  <a:lnTo>
                    <a:pt x="2103" y="232"/>
                  </a:lnTo>
                  <a:lnTo>
                    <a:pt x="2106" y="238"/>
                  </a:lnTo>
                  <a:lnTo>
                    <a:pt x="2085" y="213"/>
                  </a:lnTo>
                  <a:lnTo>
                    <a:pt x="2089" y="217"/>
                  </a:lnTo>
                  <a:lnTo>
                    <a:pt x="2059" y="195"/>
                  </a:lnTo>
                  <a:lnTo>
                    <a:pt x="2063" y="197"/>
                  </a:lnTo>
                  <a:lnTo>
                    <a:pt x="2028" y="179"/>
                  </a:lnTo>
                  <a:lnTo>
                    <a:pt x="1983" y="163"/>
                  </a:lnTo>
                  <a:lnTo>
                    <a:pt x="1987" y="164"/>
                  </a:lnTo>
                  <a:lnTo>
                    <a:pt x="1937" y="154"/>
                  </a:lnTo>
                  <a:cubicBezTo>
                    <a:pt x="1929" y="153"/>
                    <a:pt x="1923" y="148"/>
                    <a:pt x="1920" y="141"/>
                  </a:cubicBezTo>
                  <a:lnTo>
                    <a:pt x="1909" y="119"/>
                  </a:lnTo>
                  <a:lnTo>
                    <a:pt x="1913" y="125"/>
                  </a:lnTo>
                  <a:lnTo>
                    <a:pt x="1895" y="105"/>
                  </a:lnTo>
                  <a:lnTo>
                    <a:pt x="1898" y="107"/>
                  </a:lnTo>
                  <a:lnTo>
                    <a:pt x="1875" y="89"/>
                  </a:lnTo>
                  <a:lnTo>
                    <a:pt x="1878" y="92"/>
                  </a:lnTo>
                  <a:lnTo>
                    <a:pt x="1848" y="76"/>
                  </a:lnTo>
                  <a:lnTo>
                    <a:pt x="1853" y="77"/>
                  </a:lnTo>
                  <a:lnTo>
                    <a:pt x="1769" y="52"/>
                  </a:lnTo>
                  <a:lnTo>
                    <a:pt x="1774" y="53"/>
                  </a:lnTo>
                  <a:lnTo>
                    <a:pt x="1681" y="48"/>
                  </a:lnTo>
                  <a:lnTo>
                    <a:pt x="1686" y="48"/>
                  </a:lnTo>
                  <a:lnTo>
                    <a:pt x="1597" y="61"/>
                  </a:lnTo>
                  <a:lnTo>
                    <a:pt x="1601" y="60"/>
                  </a:lnTo>
                  <a:lnTo>
                    <a:pt x="1560" y="74"/>
                  </a:lnTo>
                  <a:lnTo>
                    <a:pt x="1563" y="73"/>
                  </a:lnTo>
                  <a:lnTo>
                    <a:pt x="1528" y="91"/>
                  </a:lnTo>
                  <a:cubicBezTo>
                    <a:pt x="1521" y="94"/>
                    <a:pt x="1513" y="94"/>
                    <a:pt x="1506" y="90"/>
                  </a:cubicBezTo>
                  <a:lnTo>
                    <a:pt x="1472" y="71"/>
                  </a:lnTo>
                  <a:lnTo>
                    <a:pt x="1476" y="73"/>
                  </a:lnTo>
                  <a:lnTo>
                    <a:pt x="1434" y="59"/>
                  </a:lnTo>
                  <a:lnTo>
                    <a:pt x="1438" y="60"/>
                  </a:lnTo>
                  <a:lnTo>
                    <a:pt x="1354" y="48"/>
                  </a:lnTo>
                  <a:lnTo>
                    <a:pt x="1359" y="48"/>
                  </a:lnTo>
                  <a:lnTo>
                    <a:pt x="1276" y="53"/>
                  </a:lnTo>
                  <a:lnTo>
                    <a:pt x="1281" y="52"/>
                  </a:lnTo>
                  <a:lnTo>
                    <a:pt x="1208" y="74"/>
                  </a:lnTo>
                  <a:lnTo>
                    <a:pt x="1214" y="72"/>
                  </a:lnTo>
                  <a:lnTo>
                    <a:pt x="1185" y="89"/>
                  </a:lnTo>
                  <a:lnTo>
                    <a:pt x="1188" y="87"/>
                  </a:lnTo>
                  <a:lnTo>
                    <a:pt x="1164" y="107"/>
                  </a:lnTo>
                  <a:cubicBezTo>
                    <a:pt x="1157" y="112"/>
                    <a:pt x="1148" y="114"/>
                    <a:pt x="1140" y="111"/>
                  </a:cubicBezTo>
                  <a:lnTo>
                    <a:pt x="1078" y="87"/>
                  </a:lnTo>
                  <a:lnTo>
                    <a:pt x="1083" y="88"/>
                  </a:lnTo>
                  <a:lnTo>
                    <a:pt x="982" y="72"/>
                  </a:lnTo>
                  <a:lnTo>
                    <a:pt x="987" y="72"/>
                  </a:lnTo>
                  <a:lnTo>
                    <a:pt x="885" y="77"/>
                  </a:lnTo>
                  <a:lnTo>
                    <a:pt x="890" y="77"/>
                  </a:lnTo>
                  <a:lnTo>
                    <a:pt x="800" y="103"/>
                  </a:lnTo>
                  <a:lnTo>
                    <a:pt x="805" y="101"/>
                  </a:lnTo>
                  <a:lnTo>
                    <a:pt x="768" y="121"/>
                  </a:lnTo>
                  <a:lnTo>
                    <a:pt x="771" y="118"/>
                  </a:lnTo>
                  <a:lnTo>
                    <a:pt x="741" y="142"/>
                  </a:lnTo>
                  <a:cubicBezTo>
                    <a:pt x="736" y="147"/>
                    <a:pt x="729" y="148"/>
                    <a:pt x="722" y="147"/>
                  </a:cubicBezTo>
                  <a:lnTo>
                    <a:pt x="617" y="125"/>
                  </a:lnTo>
                  <a:lnTo>
                    <a:pt x="621" y="125"/>
                  </a:lnTo>
                  <a:lnTo>
                    <a:pt x="510" y="123"/>
                  </a:lnTo>
                  <a:lnTo>
                    <a:pt x="514" y="123"/>
                  </a:lnTo>
                  <a:lnTo>
                    <a:pt x="449" y="132"/>
                  </a:lnTo>
                  <a:lnTo>
                    <a:pt x="392" y="146"/>
                  </a:lnTo>
                  <a:lnTo>
                    <a:pt x="342" y="165"/>
                  </a:lnTo>
                  <a:lnTo>
                    <a:pt x="298" y="190"/>
                  </a:lnTo>
                  <a:lnTo>
                    <a:pt x="302" y="187"/>
                  </a:lnTo>
                  <a:lnTo>
                    <a:pt x="268" y="217"/>
                  </a:lnTo>
                  <a:lnTo>
                    <a:pt x="272" y="213"/>
                  </a:lnTo>
                  <a:lnTo>
                    <a:pt x="249" y="245"/>
                  </a:lnTo>
                  <a:lnTo>
                    <a:pt x="252" y="239"/>
                  </a:lnTo>
                  <a:lnTo>
                    <a:pt x="241" y="274"/>
                  </a:lnTo>
                  <a:lnTo>
                    <a:pt x="242" y="265"/>
                  </a:lnTo>
                  <a:lnTo>
                    <a:pt x="244" y="302"/>
                  </a:lnTo>
                  <a:cubicBezTo>
                    <a:pt x="245" y="306"/>
                    <a:pt x="244" y="310"/>
                    <a:pt x="242" y="314"/>
                  </a:cubicBezTo>
                  <a:lnTo>
                    <a:pt x="241" y="316"/>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54" name="Freeform 53"/>
            <p:cNvSpPr>
              <a:spLocks noEditPoints="1"/>
            </p:cNvSpPr>
            <p:nvPr/>
          </p:nvSpPr>
          <p:spPr bwMode="auto">
            <a:xfrm>
              <a:off x="1620" y="1725"/>
              <a:ext cx="381" cy="140"/>
            </a:xfrm>
            <a:custGeom>
              <a:avLst/>
              <a:gdLst>
                <a:gd name="T0" fmla="*/ 66 w 2003"/>
                <a:gd name="T1" fmla="*/ 508 h 757"/>
                <a:gd name="T2" fmla="*/ 0 w 2003"/>
                <a:gd name="T3" fmla="*/ 495 h 757"/>
                <a:gd name="T4" fmla="*/ 71 w 2003"/>
                <a:gd name="T5" fmla="*/ 461 h 757"/>
                <a:gd name="T6" fmla="*/ 132 w 2003"/>
                <a:gd name="T7" fmla="*/ 462 h 757"/>
                <a:gd name="T8" fmla="*/ 246 w 2003"/>
                <a:gd name="T9" fmla="*/ 682 h 757"/>
                <a:gd name="T10" fmla="*/ 184 w 2003"/>
                <a:gd name="T11" fmla="*/ 642 h 757"/>
                <a:gd name="T12" fmla="*/ 246 w 2003"/>
                <a:gd name="T13" fmla="*/ 682 h 757"/>
                <a:gd name="T14" fmla="*/ 670 w 2003"/>
                <a:gd name="T15" fmla="*/ 723 h 757"/>
                <a:gd name="T16" fmla="*/ 738 w 2003"/>
                <a:gd name="T17" fmla="*/ 724 h 757"/>
                <a:gd name="T18" fmla="*/ 1361 w 2003"/>
                <a:gd name="T19" fmla="*/ 664 h 757"/>
                <a:gd name="T20" fmla="*/ 1302 w 2003"/>
                <a:gd name="T21" fmla="*/ 684 h 757"/>
                <a:gd name="T22" fmla="*/ 1361 w 2003"/>
                <a:gd name="T23" fmla="*/ 664 h 757"/>
                <a:gd name="T24" fmla="*/ 1680 w 2003"/>
                <a:gd name="T25" fmla="*/ 426 h 757"/>
                <a:gd name="T26" fmla="*/ 1736 w 2003"/>
                <a:gd name="T27" fmla="*/ 461 h 757"/>
                <a:gd name="T28" fmla="*/ 1773 w 2003"/>
                <a:gd name="T29" fmla="*/ 505 h 757"/>
                <a:gd name="T30" fmla="*/ 1789 w 2003"/>
                <a:gd name="T31" fmla="*/ 558 h 757"/>
                <a:gd name="T32" fmla="*/ 1731 w 2003"/>
                <a:gd name="T33" fmla="*/ 526 h 757"/>
                <a:gd name="T34" fmla="*/ 1704 w 2003"/>
                <a:gd name="T35" fmla="*/ 497 h 757"/>
                <a:gd name="T36" fmla="*/ 1658 w 2003"/>
                <a:gd name="T37" fmla="*/ 469 h 757"/>
                <a:gd name="T38" fmla="*/ 1595 w 2003"/>
                <a:gd name="T39" fmla="*/ 446 h 757"/>
                <a:gd name="T40" fmla="*/ 2003 w 2003"/>
                <a:gd name="T41" fmla="*/ 292 h 757"/>
                <a:gd name="T42" fmla="*/ 1968 w 2003"/>
                <a:gd name="T43" fmla="*/ 323 h 757"/>
                <a:gd name="T44" fmla="*/ 1903 w 2003"/>
                <a:gd name="T45" fmla="*/ 306 h 757"/>
                <a:gd name="T46" fmla="*/ 1940 w 2003"/>
                <a:gd name="T47" fmla="*/ 285 h 757"/>
                <a:gd name="T48" fmla="*/ 2003 w 2003"/>
                <a:gd name="T49" fmla="*/ 292 h 757"/>
                <a:gd name="T50" fmla="*/ 1840 w 2003"/>
                <a:gd name="T51" fmla="*/ 102 h 757"/>
                <a:gd name="T52" fmla="*/ 1790 w 2003"/>
                <a:gd name="T53" fmla="*/ 82 h 757"/>
                <a:gd name="T54" fmla="*/ 1335 w 2003"/>
                <a:gd name="T55" fmla="*/ 32 h 757"/>
                <a:gd name="T56" fmla="*/ 1403 w 2003"/>
                <a:gd name="T57" fmla="*/ 37 h 757"/>
                <a:gd name="T58" fmla="*/ 1335 w 2003"/>
                <a:gd name="T59" fmla="*/ 32 h 757"/>
                <a:gd name="T60" fmla="*/ 1001 w 2003"/>
                <a:gd name="T61" fmla="*/ 26 h 757"/>
                <a:gd name="T62" fmla="*/ 1025 w 2003"/>
                <a:gd name="T63" fmla="*/ 78 h 757"/>
                <a:gd name="T64" fmla="*/ 606 w 2003"/>
                <a:gd name="T65" fmla="*/ 52 h 757"/>
                <a:gd name="T66" fmla="*/ 652 w 2003"/>
                <a:gd name="T67" fmla="*/ 124 h 757"/>
                <a:gd name="T68" fmla="*/ 606 w 2003"/>
                <a:gd name="T69" fmla="*/ 52 h 757"/>
                <a:gd name="T70" fmla="*/ 70 w 2003"/>
                <a:gd name="T71" fmla="*/ 265 h 757"/>
                <a:gd name="T72" fmla="*/ 125 w 2003"/>
                <a:gd name="T73" fmla="*/ 27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3" h="757">
                  <a:moveTo>
                    <a:pt x="131" y="510"/>
                  </a:moveTo>
                  <a:lnTo>
                    <a:pt x="66" y="508"/>
                  </a:lnTo>
                  <a:cubicBezTo>
                    <a:pt x="64" y="508"/>
                    <a:pt x="63" y="508"/>
                    <a:pt x="62" y="508"/>
                  </a:cubicBezTo>
                  <a:lnTo>
                    <a:pt x="0" y="495"/>
                  </a:lnTo>
                  <a:lnTo>
                    <a:pt x="9" y="448"/>
                  </a:lnTo>
                  <a:lnTo>
                    <a:pt x="71" y="461"/>
                  </a:lnTo>
                  <a:lnTo>
                    <a:pt x="67" y="460"/>
                  </a:lnTo>
                  <a:lnTo>
                    <a:pt x="132" y="462"/>
                  </a:lnTo>
                  <a:lnTo>
                    <a:pt x="131" y="510"/>
                  </a:lnTo>
                  <a:close/>
                  <a:moveTo>
                    <a:pt x="246" y="682"/>
                  </a:moveTo>
                  <a:lnTo>
                    <a:pt x="190" y="689"/>
                  </a:lnTo>
                  <a:lnTo>
                    <a:pt x="184" y="642"/>
                  </a:lnTo>
                  <a:lnTo>
                    <a:pt x="240" y="635"/>
                  </a:lnTo>
                  <a:lnTo>
                    <a:pt x="246" y="682"/>
                  </a:lnTo>
                  <a:close/>
                  <a:moveTo>
                    <a:pt x="703" y="757"/>
                  </a:moveTo>
                  <a:lnTo>
                    <a:pt x="670" y="723"/>
                  </a:lnTo>
                  <a:lnTo>
                    <a:pt x="705" y="690"/>
                  </a:lnTo>
                  <a:lnTo>
                    <a:pt x="738" y="724"/>
                  </a:lnTo>
                  <a:lnTo>
                    <a:pt x="703" y="757"/>
                  </a:lnTo>
                  <a:close/>
                  <a:moveTo>
                    <a:pt x="1361" y="664"/>
                  </a:moveTo>
                  <a:lnTo>
                    <a:pt x="1347" y="701"/>
                  </a:lnTo>
                  <a:lnTo>
                    <a:pt x="1302" y="684"/>
                  </a:lnTo>
                  <a:lnTo>
                    <a:pt x="1316" y="647"/>
                  </a:lnTo>
                  <a:lnTo>
                    <a:pt x="1361" y="664"/>
                  </a:lnTo>
                  <a:close/>
                  <a:moveTo>
                    <a:pt x="1612" y="401"/>
                  </a:moveTo>
                  <a:lnTo>
                    <a:pt x="1680" y="426"/>
                  </a:lnTo>
                  <a:cubicBezTo>
                    <a:pt x="1681" y="427"/>
                    <a:pt x="1683" y="427"/>
                    <a:pt x="1685" y="428"/>
                  </a:cubicBezTo>
                  <a:lnTo>
                    <a:pt x="1736" y="461"/>
                  </a:lnTo>
                  <a:cubicBezTo>
                    <a:pt x="1738" y="463"/>
                    <a:pt x="1739" y="464"/>
                    <a:pt x="1741" y="466"/>
                  </a:cubicBezTo>
                  <a:lnTo>
                    <a:pt x="1773" y="505"/>
                  </a:lnTo>
                  <a:cubicBezTo>
                    <a:pt x="1775" y="508"/>
                    <a:pt x="1777" y="511"/>
                    <a:pt x="1778" y="515"/>
                  </a:cubicBezTo>
                  <a:lnTo>
                    <a:pt x="1789" y="558"/>
                  </a:lnTo>
                  <a:lnTo>
                    <a:pt x="1742" y="569"/>
                  </a:lnTo>
                  <a:lnTo>
                    <a:pt x="1731" y="526"/>
                  </a:lnTo>
                  <a:lnTo>
                    <a:pt x="1736" y="536"/>
                  </a:lnTo>
                  <a:lnTo>
                    <a:pt x="1704" y="497"/>
                  </a:lnTo>
                  <a:lnTo>
                    <a:pt x="1709" y="502"/>
                  </a:lnTo>
                  <a:lnTo>
                    <a:pt x="1658" y="469"/>
                  </a:lnTo>
                  <a:lnTo>
                    <a:pt x="1663" y="471"/>
                  </a:lnTo>
                  <a:lnTo>
                    <a:pt x="1595" y="446"/>
                  </a:lnTo>
                  <a:lnTo>
                    <a:pt x="1612" y="401"/>
                  </a:lnTo>
                  <a:close/>
                  <a:moveTo>
                    <a:pt x="2003" y="292"/>
                  </a:moveTo>
                  <a:lnTo>
                    <a:pt x="1973" y="320"/>
                  </a:lnTo>
                  <a:cubicBezTo>
                    <a:pt x="1971" y="321"/>
                    <a:pt x="1970" y="322"/>
                    <a:pt x="1968" y="323"/>
                  </a:cubicBezTo>
                  <a:lnTo>
                    <a:pt x="1926" y="347"/>
                  </a:lnTo>
                  <a:lnTo>
                    <a:pt x="1903" y="306"/>
                  </a:lnTo>
                  <a:lnTo>
                    <a:pt x="1945" y="282"/>
                  </a:lnTo>
                  <a:lnTo>
                    <a:pt x="1940" y="285"/>
                  </a:lnTo>
                  <a:lnTo>
                    <a:pt x="1970" y="257"/>
                  </a:lnTo>
                  <a:lnTo>
                    <a:pt x="2003" y="292"/>
                  </a:lnTo>
                  <a:close/>
                  <a:moveTo>
                    <a:pt x="1837" y="77"/>
                  </a:moveTo>
                  <a:lnTo>
                    <a:pt x="1840" y="102"/>
                  </a:lnTo>
                  <a:lnTo>
                    <a:pt x="1793" y="107"/>
                  </a:lnTo>
                  <a:lnTo>
                    <a:pt x="1790" y="82"/>
                  </a:lnTo>
                  <a:lnTo>
                    <a:pt x="1837" y="77"/>
                  </a:lnTo>
                  <a:close/>
                  <a:moveTo>
                    <a:pt x="1335" y="32"/>
                  </a:moveTo>
                  <a:lnTo>
                    <a:pt x="1372" y="0"/>
                  </a:lnTo>
                  <a:lnTo>
                    <a:pt x="1403" y="37"/>
                  </a:lnTo>
                  <a:lnTo>
                    <a:pt x="1366" y="69"/>
                  </a:lnTo>
                  <a:lnTo>
                    <a:pt x="1335" y="32"/>
                  </a:lnTo>
                  <a:close/>
                  <a:moveTo>
                    <a:pt x="984" y="53"/>
                  </a:moveTo>
                  <a:lnTo>
                    <a:pt x="1001" y="26"/>
                  </a:lnTo>
                  <a:lnTo>
                    <a:pt x="1042" y="51"/>
                  </a:lnTo>
                  <a:lnTo>
                    <a:pt x="1025" y="78"/>
                  </a:lnTo>
                  <a:lnTo>
                    <a:pt x="984" y="53"/>
                  </a:lnTo>
                  <a:close/>
                  <a:moveTo>
                    <a:pt x="606" y="52"/>
                  </a:moveTo>
                  <a:lnTo>
                    <a:pt x="671" y="79"/>
                  </a:lnTo>
                  <a:lnTo>
                    <a:pt x="652" y="124"/>
                  </a:lnTo>
                  <a:lnTo>
                    <a:pt x="587" y="97"/>
                  </a:lnTo>
                  <a:lnTo>
                    <a:pt x="606" y="52"/>
                  </a:lnTo>
                  <a:close/>
                  <a:moveTo>
                    <a:pt x="82" y="292"/>
                  </a:moveTo>
                  <a:lnTo>
                    <a:pt x="70" y="265"/>
                  </a:lnTo>
                  <a:lnTo>
                    <a:pt x="113" y="246"/>
                  </a:lnTo>
                  <a:lnTo>
                    <a:pt x="125" y="273"/>
                  </a:lnTo>
                  <a:lnTo>
                    <a:pt x="82" y="292"/>
                  </a:lnTo>
                  <a:close/>
                </a:path>
              </a:pathLst>
            </a:custGeom>
            <a:grpFill/>
            <a:ln w="0" cap="flat">
              <a:solidFill>
                <a:srgbClr val="4F81BD"/>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55" name="Freeform 54"/>
            <p:cNvSpPr>
              <a:spLocks noEditPoints="1"/>
            </p:cNvSpPr>
            <p:nvPr/>
          </p:nvSpPr>
          <p:spPr bwMode="auto">
            <a:xfrm>
              <a:off x="1870" y="1146"/>
              <a:ext cx="140" cy="194"/>
            </a:xfrm>
            <a:custGeom>
              <a:avLst/>
              <a:gdLst>
                <a:gd name="T0" fmla="*/ 0 w 737"/>
                <a:gd name="T1" fmla="*/ 1052 h 1052"/>
                <a:gd name="T2" fmla="*/ 0 w 737"/>
                <a:gd name="T3" fmla="*/ 92 h 1052"/>
                <a:gd name="T4" fmla="*/ 16 w 737"/>
                <a:gd name="T5" fmla="*/ 76 h 1052"/>
                <a:gd name="T6" fmla="*/ 705 w 737"/>
                <a:gd name="T7" fmla="*/ 76 h 1052"/>
                <a:gd name="T8" fmla="*/ 705 w 737"/>
                <a:gd name="T9" fmla="*/ 108 h 1052"/>
                <a:gd name="T10" fmla="*/ 16 w 737"/>
                <a:gd name="T11" fmla="*/ 108 h 1052"/>
                <a:gd name="T12" fmla="*/ 32 w 737"/>
                <a:gd name="T13" fmla="*/ 92 h 1052"/>
                <a:gd name="T14" fmla="*/ 32 w 737"/>
                <a:gd name="T15" fmla="*/ 1052 h 1052"/>
                <a:gd name="T16" fmla="*/ 0 w 737"/>
                <a:gd name="T17" fmla="*/ 1052 h 1052"/>
                <a:gd name="T18" fmla="*/ 585 w 737"/>
                <a:gd name="T19" fmla="*/ 4 h 1052"/>
                <a:gd name="T20" fmla="*/ 737 w 737"/>
                <a:gd name="T21" fmla="*/ 92 h 1052"/>
                <a:gd name="T22" fmla="*/ 585 w 737"/>
                <a:gd name="T23" fmla="*/ 181 h 1052"/>
                <a:gd name="T24" fmla="*/ 563 w 737"/>
                <a:gd name="T25" fmla="*/ 175 h 1052"/>
                <a:gd name="T26" fmla="*/ 569 w 737"/>
                <a:gd name="T27" fmla="*/ 153 h 1052"/>
                <a:gd name="T28" fmla="*/ 697 w 737"/>
                <a:gd name="T29" fmla="*/ 79 h 1052"/>
                <a:gd name="T30" fmla="*/ 697 w 737"/>
                <a:gd name="T31" fmla="*/ 106 h 1052"/>
                <a:gd name="T32" fmla="*/ 569 w 737"/>
                <a:gd name="T33" fmla="*/ 32 h 1052"/>
                <a:gd name="T34" fmla="*/ 563 w 737"/>
                <a:gd name="T35" fmla="*/ 10 h 1052"/>
                <a:gd name="T36" fmla="*/ 585 w 737"/>
                <a:gd name="T37" fmla="*/ 4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1052">
                  <a:moveTo>
                    <a:pt x="0" y="1052"/>
                  </a:moveTo>
                  <a:lnTo>
                    <a:pt x="0" y="92"/>
                  </a:lnTo>
                  <a:cubicBezTo>
                    <a:pt x="0" y="84"/>
                    <a:pt x="8" y="76"/>
                    <a:pt x="16" y="76"/>
                  </a:cubicBezTo>
                  <a:lnTo>
                    <a:pt x="705" y="76"/>
                  </a:lnTo>
                  <a:lnTo>
                    <a:pt x="705" y="108"/>
                  </a:lnTo>
                  <a:lnTo>
                    <a:pt x="16" y="108"/>
                  </a:lnTo>
                  <a:lnTo>
                    <a:pt x="32" y="92"/>
                  </a:lnTo>
                  <a:lnTo>
                    <a:pt x="32" y="1052"/>
                  </a:lnTo>
                  <a:lnTo>
                    <a:pt x="0" y="1052"/>
                  </a:lnTo>
                  <a:close/>
                  <a:moveTo>
                    <a:pt x="585" y="4"/>
                  </a:moveTo>
                  <a:lnTo>
                    <a:pt x="737" y="92"/>
                  </a:lnTo>
                  <a:lnTo>
                    <a:pt x="585" y="181"/>
                  </a:lnTo>
                  <a:cubicBezTo>
                    <a:pt x="577" y="185"/>
                    <a:pt x="567" y="183"/>
                    <a:pt x="563" y="175"/>
                  </a:cubicBezTo>
                  <a:cubicBezTo>
                    <a:pt x="559" y="168"/>
                    <a:pt x="561" y="158"/>
                    <a:pt x="569" y="153"/>
                  </a:cubicBezTo>
                  <a:lnTo>
                    <a:pt x="697" y="79"/>
                  </a:lnTo>
                  <a:lnTo>
                    <a:pt x="697" y="106"/>
                  </a:lnTo>
                  <a:lnTo>
                    <a:pt x="569" y="32"/>
                  </a:lnTo>
                  <a:cubicBezTo>
                    <a:pt x="561" y="27"/>
                    <a:pt x="559" y="17"/>
                    <a:pt x="563" y="10"/>
                  </a:cubicBezTo>
                  <a:cubicBezTo>
                    <a:pt x="567" y="2"/>
                    <a:pt x="577" y="0"/>
                    <a:pt x="585" y="4"/>
                  </a:cubicBezTo>
                  <a:close/>
                </a:path>
              </a:pathLst>
            </a:custGeom>
            <a:grp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56" name="Freeform 55"/>
            <p:cNvSpPr>
              <a:spLocks noEditPoints="1"/>
            </p:cNvSpPr>
            <p:nvPr/>
          </p:nvSpPr>
          <p:spPr bwMode="auto">
            <a:xfrm>
              <a:off x="1517" y="2230"/>
              <a:ext cx="199" cy="327"/>
            </a:xfrm>
            <a:custGeom>
              <a:avLst/>
              <a:gdLst>
                <a:gd name="T0" fmla="*/ 1044 w 1044"/>
                <a:gd name="T1" fmla="*/ 0 h 1773"/>
                <a:gd name="T2" fmla="*/ 1044 w 1044"/>
                <a:gd name="T3" fmla="*/ 368 h 1773"/>
                <a:gd name="T4" fmla="*/ 1028 w 1044"/>
                <a:gd name="T5" fmla="*/ 384 h 1773"/>
                <a:gd name="T6" fmla="*/ 16 w 1044"/>
                <a:gd name="T7" fmla="*/ 384 h 1773"/>
                <a:gd name="T8" fmla="*/ 32 w 1044"/>
                <a:gd name="T9" fmla="*/ 368 h 1773"/>
                <a:gd name="T10" fmla="*/ 32 w 1044"/>
                <a:gd name="T11" fmla="*/ 1680 h 1773"/>
                <a:gd name="T12" fmla="*/ 16 w 1044"/>
                <a:gd name="T13" fmla="*/ 1664 h 1773"/>
                <a:gd name="T14" fmla="*/ 637 w 1044"/>
                <a:gd name="T15" fmla="*/ 1664 h 1773"/>
                <a:gd name="T16" fmla="*/ 637 w 1044"/>
                <a:gd name="T17" fmla="*/ 1696 h 1773"/>
                <a:gd name="T18" fmla="*/ 16 w 1044"/>
                <a:gd name="T19" fmla="*/ 1696 h 1773"/>
                <a:gd name="T20" fmla="*/ 0 w 1044"/>
                <a:gd name="T21" fmla="*/ 1680 h 1773"/>
                <a:gd name="T22" fmla="*/ 0 w 1044"/>
                <a:gd name="T23" fmla="*/ 368 h 1773"/>
                <a:gd name="T24" fmla="*/ 16 w 1044"/>
                <a:gd name="T25" fmla="*/ 352 h 1773"/>
                <a:gd name="T26" fmla="*/ 1028 w 1044"/>
                <a:gd name="T27" fmla="*/ 352 h 1773"/>
                <a:gd name="T28" fmla="*/ 1012 w 1044"/>
                <a:gd name="T29" fmla="*/ 368 h 1773"/>
                <a:gd name="T30" fmla="*/ 1012 w 1044"/>
                <a:gd name="T31" fmla="*/ 0 h 1773"/>
                <a:gd name="T32" fmla="*/ 1044 w 1044"/>
                <a:gd name="T33" fmla="*/ 0 h 1773"/>
                <a:gd name="T34" fmla="*/ 517 w 1044"/>
                <a:gd name="T35" fmla="*/ 1592 h 1773"/>
                <a:gd name="T36" fmla="*/ 669 w 1044"/>
                <a:gd name="T37" fmla="*/ 1680 h 1773"/>
                <a:gd name="T38" fmla="*/ 517 w 1044"/>
                <a:gd name="T39" fmla="*/ 1769 h 1773"/>
                <a:gd name="T40" fmla="*/ 495 w 1044"/>
                <a:gd name="T41" fmla="*/ 1763 h 1773"/>
                <a:gd name="T42" fmla="*/ 501 w 1044"/>
                <a:gd name="T43" fmla="*/ 1741 h 1773"/>
                <a:gd name="T44" fmla="*/ 629 w 1044"/>
                <a:gd name="T45" fmla="*/ 1667 h 1773"/>
                <a:gd name="T46" fmla="*/ 629 w 1044"/>
                <a:gd name="T47" fmla="*/ 1694 h 1773"/>
                <a:gd name="T48" fmla="*/ 501 w 1044"/>
                <a:gd name="T49" fmla="*/ 1620 h 1773"/>
                <a:gd name="T50" fmla="*/ 495 w 1044"/>
                <a:gd name="T51" fmla="*/ 1598 h 1773"/>
                <a:gd name="T52" fmla="*/ 517 w 1044"/>
                <a:gd name="T53" fmla="*/ 1592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4" h="1773">
                  <a:moveTo>
                    <a:pt x="1044" y="0"/>
                  </a:moveTo>
                  <a:lnTo>
                    <a:pt x="1044" y="368"/>
                  </a:lnTo>
                  <a:cubicBezTo>
                    <a:pt x="1044" y="377"/>
                    <a:pt x="1037" y="384"/>
                    <a:pt x="1028" y="384"/>
                  </a:cubicBezTo>
                  <a:lnTo>
                    <a:pt x="16" y="384"/>
                  </a:lnTo>
                  <a:lnTo>
                    <a:pt x="32" y="368"/>
                  </a:lnTo>
                  <a:lnTo>
                    <a:pt x="32" y="1680"/>
                  </a:lnTo>
                  <a:lnTo>
                    <a:pt x="16" y="1664"/>
                  </a:lnTo>
                  <a:lnTo>
                    <a:pt x="637" y="1664"/>
                  </a:lnTo>
                  <a:lnTo>
                    <a:pt x="637" y="1696"/>
                  </a:lnTo>
                  <a:lnTo>
                    <a:pt x="16" y="1696"/>
                  </a:lnTo>
                  <a:cubicBezTo>
                    <a:pt x="7" y="1696"/>
                    <a:pt x="0" y="1689"/>
                    <a:pt x="0" y="1680"/>
                  </a:cubicBezTo>
                  <a:lnTo>
                    <a:pt x="0" y="368"/>
                  </a:lnTo>
                  <a:cubicBezTo>
                    <a:pt x="0" y="359"/>
                    <a:pt x="7" y="352"/>
                    <a:pt x="16" y="352"/>
                  </a:cubicBezTo>
                  <a:lnTo>
                    <a:pt x="1028" y="352"/>
                  </a:lnTo>
                  <a:lnTo>
                    <a:pt x="1012" y="368"/>
                  </a:lnTo>
                  <a:lnTo>
                    <a:pt x="1012" y="0"/>
                  </a:lnTo>
                  <a:lnTo>
                    <a:pt x="1044" y="0"/>
                  </a:lnTo>
                  <a:close/>
                  <a:moveTo>
                    <a:pt x="517" y="1592"/>
                  </a:moveTo>
                  <a:lnTo>
                    <a:pt x="669" y="1680"/>
                  </a:lnTo>
                  <a:lnTo>
                    <a:pt x="517" y="1769"/>
                  </a:lnTo>
                  <a:cubicBezTo>
                    <a:pt x="509" y="1773"/>
                    <a:pt x="499" y="1771"/>
                    <a:pt x="495" y="1763"/>
                  </a:cubicBezTo>
                  <a:cubicBezTo>
                    <a:pt x="491" y="1756"/>
                    <a:pt x="493" y="1746"/>
                    <a:pt x="501" y="1741"/>
                  </a:cubicBezTo>
                  <a:lnTo>
                    <a:pt x="629" y="1667"/>
                  </a:lnTo>
                  <a:lnTo>
                    <a:pt x="629" y="1694"/>
                  </a:lnTo>
                  <a:lnTo>
                    <a:pt x="501" y="1620"/>
                  </a:lnTo>
                  <a:cubicBezTo>
                    <a:pt x="493" y="1615"/>
                    <a:pt x="491" y="1605"/>
                    <a:pt x="495" y="1598"/>
                  </a:cubicBezTo>
                  <a:cubicBezTo>
                    <a:pt x="499" y="1590"/>
                    <a:pt x="509" y="1588"/>
                    <a:pt x="517" y="1592"/>
                  </a:cubicBezTo>
                  <a:close/>
                </a:path>
              </a:pathLst>
            </a:custGeom>
            <a:grp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57" name="Freeform 56"/>
            <p:cNvSpPr>
              <a:spLocks noEditPoints="1"/>
            </p:cNvSpPr>
            <p:nvPr/>
          </p:nvSpPr>
          <p:spPr bwMode="auto">
            <a:xfrm>
              <a:off x="1855" y="2230"/>
              <a:ext cx="277" cy="313"/>
            </a:xfrm>
            <a:custGeom>
              <a:avLst/>
              <a:gdLst>
                <a:gd name="T0" fmla="*/ 932 w 1454"/>
                <a:gd name="T1" fmla="*/ 1664 h 1696"/>
                <a:gd name="T2" fmla="*/ 1438 w 1454"/>
                <a:gd name="T3" fmla="*/ 1664 h 1696"/>
                <a:gd name="T4" fmla="*/ 1422 w 1454"/>
                <a:gd name="T5" fmla="*/ 1680 h 1696"/>
                <a:gd name="T6" fmla="*/ 1422 w 1454"/>
                <a:gd name="T7" fmla="*/ 344 h 1696"/>
                <a:gd name="T8" fmla="*/ 1438 w 1454"/>
                <a:gd name="T9" fmla="*/ 360 h 1696"/>
                <a:gd name="T10" fmla="*/ 92 w 1454"/>
                <a:gd name="T11" fmla="*/ 360 h 1696"/>
                <a:gd name="T12" fmla="*/ 76 w 1454"/>
                <a:gd name="T13" fmla="*/ 344 h 1696"/>
                <a:gd name="T14" fmla="*/ 76 w 1454"/>
                <a:gd name="T15" fmla="*/ 32 h 1696"/>
                <a:gd name="T16" fmla="*/ 108 w 1454"/>
                <a:gd name="T17" fmla="*/ 32 h 1696"/>
                <a:gd name="T18" fmla="*/ 108 w 1454"/>
                <a:gd name="T19" fmla="*/ 344 h 1696"/>
                <a:gd name="T20" fmla="*/ 92 w 1454"/>
                <a:gd name="T21" fmla="*/ 328 h 1696"/>
                <a:gd name="T22" fmla="*/ 1438 w 1454"/>
                <a:gd name="T23" fmla="*/ 328 h 1696"/>
                <a:gd name="T24" fmla="*/ 1454 w 1454"/>
                <a:gd name="T25" fmla="*/ 344 h 1696"/>
                <a:gd name="T26" fmla="*/ 1454 w 1454"/>
                <a:gd name="T27" fmla="*/ 1680 h 1696"/>
                <a:gd name="T28" fmla="*/ 1438 w 1454"/>
                <a:gd name="T29" fmla="*/ 1696 h 1696"/>
                <a:gd name="T30" fmla="*/ 932 w 1454"/>
                <a:gd name="T31" fmla="*/ 1696 h 1696"/>
                <a:gd name="T32" fmla="*/ 932 w 1454"/>
                <a:gd name="T33" fmla="*/ 1664 h 1696"/>
                <a:gd name="T34" fmla="*/ 4 w 1454"/>
                <a:gd name="T35" fmla="*/ 152 h 1696"/>
                <a:gd name="T36" fmla="*/ 92 w 1454"/>
                <a:gd name="T37" fmla="*/ 0 h 1696"/>
                <a:gd name="T38" fmla="*/ 181 w 1454"/>
                <a:gd name="T39" fmla="*/ 152 h 1696"/>
                <a:gd name="T40" fmla="*/ 175 w 1454"/>
                <a:gd name="T41" fmla="*/ 174 h 1696"/>
                <a:gd name="T42" fmla="*/ 153 w 1454"/>
                <a:gd name="T43" fmla="*/ 168 h 1696"/>
                <a:gd name="T44" fmla="*/ 79 w 1454"/>
                <a:gd name="T45" fmla="*/ 40 h 1696"/>
                <a:gd name="T46" fmla="*/ 106 w 1454"/>
                <a:gd name="T47" fmla="*/ 40 h 1696"/>
                <a:gd name="T48" fmla="*/ 32 w 1454"/>
                <a:gd name="T49" fmla="*/ 168 h 1696"/>
                <a:gd name="T50" fmla="*/ 10 w 1454"/>
                <a:gd name="T51" fmla="*/ 174 h 1696"/>
                <a:gd name="T52" fmla="*/ 4 w 1454"/>
                <a:gd name="T53" fmla="*/ 152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54" h="1696">
                  <a:moveTo>
                    <a:pt x="932" y="1664"/>
                  </a:moveTo>
                  <a:lnTo>
                    <a:pt x="1438" y="1664"/>
                  </a:lnTo>
                  <a:lnTo>
                    <a:pt x="1422" y="1680"/>
                  </a:lnTo>
                  <a:lnTo>
                    <a:pt x="1422" y="344"/>
                  </a:lnTo>
                  <a:lnTo>
                    <a:pt x="1438" y="360"/>
                  </a:lnTo>
                  <a:lnTo>
                    <a:pt x="92" y="360"/>
                  </a:lnTo>
                  <a:cubicBezTo>
                    <a:pt x="84" y="360"/>
                    <a:pt x="76" y="352"/>
                    <a:pt x="76" y="344"/>
                  </a:cubicBezTo>
                  <a:lnTo>
                    <a:pt x="76" y="32"/>
                  </a:lnTo>
                  <a:lnTo>
                    <a:pt x="108" y="32"/>
                  </a:lnTo>
                  <a:lnTo>
                    <a:pt x="108" y="344"/>
                  </a:lnTo>
                  <a:lnTo>
                    <a:pt x="92" y="328"/>
                  </a:lnTo>
                  <a:lnTo>
                    <a:pt x="1438" y="328"/>
                  </a:lnTo>
                  <a:cubicBezTo>
                    <a:pt x="1447" y="328"/>
                    <a:pt x="1454" y="335"/>
                    <a:pt x="1454" y="344"/>
                  </a:cubicBezTo>
                  <a:lnTo>
                    <a:pt x="1454" y="1680"/>
                  </a:lnTo>
                  <a:cubicBezTo>
                    <a:pt x="1454" y="1689"/>
                    <a:pt x="1447" y="1696"/>
                    <a:pt x="1438" y="1696"/>
                  </a:cubicBezTo>
                  <a:lnTo>
                    <a:pt x="932" y="1696"/>
                  </a:lnTo>
                  <a:lnTo>
                    <a:pt x="932" y="1664"/>
                  </a:lnTo>
                  <a:close/>
                  <a:moveTo>
                    <a:pt x="4" y="152"/>
                  </a:moveTo>
                  <a:lnTo>
                    <a:pt x="92" y="0"/>
                  </a:lnTo>
                  <a:lnTo>
                    <a:pt x="181" y="152"/>
                  </a:lnTo>
                  <a:cubicBezTo>
                    <a:pt x="185" y="160"/>
                    <a:pt x="183" y="170"/>
                    <a:pt x="175" y="174"/>
                  </a:cubicBezTo>
                  <a:cubicBezTo>
                    <a:pt x="168" y="178"/>
                    <a:pt x="158" y="176"/>
                    <a:pt x="153" y="168"/>
                  </a:cubicBezTo>
                  <a:lnTo>
                    <a:pt x="79" y="40"/>
                  </a:lnTo>
                  <a:lnTo>
                    <a:pt x="106" y="40"/>
                  </a:lnTo>
                  <a:lnTo>
                    <a:pt x="32" y="168"/>
                  </a:lnTo>
                  <a:cubicBezTo>
                    <a:pt x="27" y="176"/>
                    <a:pt x="17" y="178"/>
                    <a:pt x="10" y="174"/>
                  </a:cubicBezTo>
                  <a:cubicBezTo>
                    <a:pt x="2" y="170"/>
                    <a:pt x="0" y="160"/>
                    <a:pt x="4" y="152"/>
                  </a:cubicBezTo>
                  <a:close/>
                </a:path>
              </a:pathLst>
            </a:custGeom>
            <a:grp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60" name="Freeform 59"/>
            <p:cNvSpPr>
              <a:spLocks noEditPoints="1"/>
            </p:cNvSpPr>
            <p:nvPr/>
          </p:nvSpPr>
          <p:spPr bwMode="auto">
            <a:xfrm>
              <a:off x="2400" y="1146"/>
              <a:ext cx="69" cy="34"/>
            </a:xfrm>
            <a:custGeom>
              <a:avLst/>
              <a:gdLst>
                <a:gd name="T0" fmla="*/ 1 w 361"/>
                <a:gd name="T1" fmla="*/ 75 h 186"/>
                <a:gd name="T2" fmla="*/ 329 w 361"/>
                <a:gd name="T3" fmla="*/ 78 h 186"/>
                <a:gd name="T4" fmla="*/ 329 w 361"/>
                <a:gd name="T5" fmla="*/ 110 h 186"/>
                <a:gd name="T6" fmla="*/ 0 w 361"/>
                <a:gd name="T7" fmla="*/ 107 h 186"/>
                <a:gd name="T8" fmla="*/ 1 w 361"/>
                <a:gd name="T9" fmla="*/ 75 h 186"/>
                <a:gd name="T10" fmla="*/ 210 w 361"/>
                <a:gd name="T11" fmla="*/ 5 h 186"/>
                <a:gd name="T12" fmla="*/ 361 w 361"/>
                <a:gd name="T13" fmla="*/ 94 h 186"/>
                <a:gd name="T14" fmla="*/ 208 w 361"/>
                <a:gd name="T15" fmla="*/ 181 h 186"/>
                <a:gd name="T16" fmla="*/ 186 w 361"/>
                <a:gd name="T17" fmla="*/ 176 h 186"/>
                <a:gd name="T18" fmla="*/ 192 w 361"/>
                <a:gd name="T19" fmla="*/ 154 h 186"/>
                <a:gd name="T20" fmla="*/ 321 w 361"/>
                <a:gd name="T21" fmla="*/ 80 h 186"/>
                <a:gd name="T22" fmla="*/ 321 w 361"/>
                <a:gd name="T23" fmla="*/ 108 h 186"/>
                <a:gd name="T24" fmla="*/ 193 w 361"/>
                <a:gd name="T25" fmla="*/ 32 h 186"/>
                <a:gd name="T26" fmla="*/ 188 w 361"/>
                <a:gd name="T27" fmla="*/ 10 h 186"/>
                <a:gd name="T28" fmla="*/ 210 w 361"/>
                <a:gd name="T29" fmla="*/ 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186">
                  <a:moveTo>
                    <a:pt x="1" y="75"/>
                  </a:moveTo>
                  <a:lnTo>
                    <a:pt x="329" y="78"/>
                  </a:lnTo>
                  <a:lnTo>
                    <a:pt x="329" y="110"/>
                  </a:lnTo>
                  <a:lnTo>
                    <a:pt x="0" y="107"/>
                  </a:lnTo>
                  <a:lnTo>
                    <a:pt x="1" y="75"/>
                  </a:lnTo>
                  <a:close/>
                  <a:moveTo>
                    <a:pt x="210" y="5"/>
                  </a:moveTo>
                  <a:lnTo>
                    <a:pt x="361" y="94"/>
                  </a:lnTo>
                  <a:lnTo>
                    <a:pt x="208" y="181"/>
                  </a:lnTo>
                  <a:cubicBezTo>
                    <a:pt x="201" y="186"/>
                    <a:pt x="191" y="183"/>
                    <a:pt x="186" y="176"/>
                  </a:cubicBezTo>
                  <a:cubicBezTo>
                    <a:pt x="182" y="168"/>
                    <a:pt x="185" y="158"/>
                    <a:pt x="192" y="154"/>
                  </a:cubicBezTo>
                  <a:lnTo>
                    <a:pt x="321" y="80"/>
                  </a:lnTo>
                  <a:lnTo>
                    <a:pt x="321" y="108"/>
                  </a:lnTo>
                  <a:lnTo>
                    <a:pt x="193" y="32"/>
                  </a:lnTo>
                  <a:cubicBezTo>
                    <a:pt x="186" y="28"/>
                    <a:pt x="183" y="18"/>
                    <a:pt x="188" y="10"/>
                  </a:cubicBezTo>
                  <a:cubicBezTo>
                    <a:pt x="192" y="3"/>
                    <a:pt x="202" y="0"/>
                    <a:pt x="210" y="5"/>
                  </a:cubicBezTo>
                  <a:close/>
                </a:path>
              </a:pathLst>
            </a:custGeom>
            <a:grp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sp>
          <p:nvSpPr>
            <p:cNvPr id="61" name="Freeform 60"/>
            <p:cNvSpPr>
              <a:spLocks noEditPoints="1"/>
            </p:cNvSpPr>
            <p:nvPr/>
          </p:nvSpPr>
          <p:spPr bwMode="auto">
            <a:xfrm>
              <a:off x="2858" y="1146"/>
              <a:ext cx="160" cy="34"/>
            </a:xfrm>
            <a:custGeom>
              <a:avLst/>
              <a:gdLst>
                <a:gd name="T0" fmla="*/ 1 w 840"/>
                <a:gd name="T1" fmla="*/ 74 h 186"/>
                <a:gd name="T2" fmla="*/ 809 w 840"/>
                <a:gd name="T3" fmla="*/ 77 h 186"/>
                <a:gd name="T4" fmla="*/ 809 w 840"/>
                <a:gd name="T5" fmla="*/ 109 h 186"/>
                <a:gd name="T6" fmla="*/ 0 w 840"/>
                <a:gd name="T7" fmla="*/ 106 h 186"/>
                <a:gd name="T8" fmla="*/ 1 w 840"/>
                <a:gd name="T9" fmla="*/ 74 h 186"/>
                <a:gd name="T10" fmla="*/ 689 w 840"/>
                <a:gd name="T11" fmla="*/ 4 h 186"/>
                <a:gd name="T12" fmla="*/ 840 w 840"/>
                <a:gd name="T13" fmla="*/ 93 h 186"/>
                <a:gd name="T14" fmla="*/ 688 w 840"/>
                <a:gd name="T15" fmla="*/ 181 h 186"/>
                <a:gd name="T16" fmla="*/ 667 w 840"/>
                <a:gd name="T17" fmla="*/ 175 h 186"/>
                <a:gd name="T18" fmla="*/ 672 w 840"/>
                <a:gd name="T19" fmla="*/ 153 h 186"/>
                <a:gd name="T20" fmla="*/ 801 w 840"/>
                <a:gd name="T21" fmla="*/ 79 h 186"/>
                <a:gd name="T22" fmla="*/ 801 w 840"/>
                <a:gd name="T23" fmla="*/ 107 h 186"/>
                <a:gd name="T24" fmla="*/ 673 w 840"/>
                <a:gd name="T25" fmla="*/ 32 h 186"/>
                <a:gd name="T26" fmla="*/ 667 w 840"/>
                <a:gd name="T27" fmla="*/ 10 h 186"/>
                <a:gd name="T28" fmla="*/ 689 w 840"/>
                <a:gd name="T29" fmla="*/ 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0" h="186">
                  <a:moveTo>
                    <a:pt x="1" y="74"/>
                  </a:moveTo>
                  <a:lnTo>
                    <a:pt x="809" y="77"/>
                  </a:lnTo>
                  <a:lnTo>
                    <a:pt x="809" y="109"/>
                  </a:lnTo>
                  <a:lnTo>
                    <a:pt x="0" y="106"/>
                  </a:lnTo>
                  <a:lnTo>
                    <a:pt x="1" y="74"/>
                  </a:lnTo>
                  <a:close/>
                  <a:moveTo>
                    <a:pt x="689" y="4"/>
                  </a:moveTo>
                  <a:lnTo>
                    <a:pt x="840" y="93"/>
                  </a:lnTo>
                  <a:lnTo>
                    <a:pt x="688" y="181"/>
                  </a:lnTo>
                  <a:cubicBezTo>
                    <a:pt x="681" y="186"/>
                    <a:pt x="671" y="183"/>
                    <a:pt x="667" y="175"/>
                  </a:cubicBezTo>
                  <a:cubicBezTo>
                    <a:pt x="662" y="168"/>
                    <a:pt x="665" y="158"/>
                    <a:pt x="672" y="153"/>
                  </a:cubicBezTo>
                  <a:lnTo>
                    <a:pt x="801" y="79"/>
                  </a:lnTo>
                  <a:lnTo>
                    <a:pt x="801" y="107"/>
                  </a:lnTo>
                  <a:lnTo>
                    <a:pt x="673" y="32"/>
                  </a:lnTo>
                  <a:cubicBezTo>
                    <a:pt x="665" y="27"/>
                    <a:pt x="663" y="17"/>
                    <a:pt x="667" y="10"/>
                  </a:cubicBezTo>
                  <a:cubicBezTo>
                    <a:pt x="672" y="2"/>
                    <a:pt x="681" y="0"/>
                    <a:pt x="689" y="4"/>
                  </a:cubicBezTo>
                  <a:close/>
                </a:path>
              </a:pathLst>
            </a:custGeom>
            <a:grp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en-GB" sz="3600"/>
            </a:p>
          </p:txBody>
        </p:sp>
      </p:grpSp>
    </p:spTree>
    <p:extLst>
      <p:ext uri="{BB962C8B-B14F-4D97-AF65-F5344CB8AC3E}">
        <p14:creationId xmlns:p14="http://schemas.microsoft.com/office/powerpoint/2010/main" val="68376737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Jitter</a:t>
            </a:r>
            <a:endParaRPr lang="en-GB" dirty="0"/>
          </a:p>
        </p:txBody>
      </p:sp>
      <p:sp>
        <p:nvSpPr>
          <p:cNvPr id="3" name="Content Placeholder 2"/>
          <p:cNvSpPr>
            <a:spLocks noGrp="1"/>
          </p:cNvSpPr>
          <p:nvPr>
            <p:ph sz="quarter" idx="1"/>
          </p:nvPr>
        </p:nvSpPr>
        <p:spPr/>
        <p:txBody>
          <a:bodyPr/>
          <a:lstStyle/>
          <a:p>
            <a:r>
              <a:rPr lang="en-GB" dirty="0" smtClean="0"/>
              <a:t>Jitter is change in latency</a:t>
            </a:r>
          </a:p>
          <a:p>
            <a:r>
              <a:rPr lang="en-GB" dirty="0" smtClean="0"/>
              <a:t>Jitter is caused by the technology of the Internet</a:t>
            </a:r>
          </a:p>
          <a:p>
            <a:pPr lvl="1"/>
            <a:r>
              <a:rPr lang="en-GB" dirty="0" smtClean="0"/>
              <a:t>Wired routers</a:t>
            </a:r>
          </a:p>
          <a:p>
            <a:pPr lvl="1"/>
            <a:r>
              <a:rPr lang="en-GB" dirty="0" smtClean="0"/>
              <a:t>Wireless access</a:t>
            </a:r>
          </a:p>
          <a:p>
            <a:r>
              <a:rPr lang="en-GB" dirty="0" smtClean="0"/>
              <a:t>Two problems:</a:t>
            </a:r>
          </a:p>
          <a:p>
            <a:pPr lvl="1"/>
            <a:r>
              <a:rPr lang="en-GB" dirty="0" smtClean="0"/>
              <a:t>Routers are almost certainly capacity bound and demand on routers changes rapidly</a:t>
            </a:r>
          </a:p>
          <a:p>
            <a:pPr lvl="1"/>
            <a:r>
              <a:rPr lang="en-GB" dirty="0" smtClean="0"/>
              <a:t>Some link layers (notably wireless) are shared medium so transmitters will conflict</a:t>
            </a:r>
            <a:endParaRPr lang="en-GB" dirty="0"/>
          </a:p>
        </p:txBody>
      </p:sp>
    </p:spTree>
    <p:extLst>
      <p:ext uri="{BB962C8B-B14F-4D97-AF65-F5344CB8AC3E}">
        <p14:creationId xmlns:p14="http://schemas.microsoft.com/office/powerpoint/2010/main" val="26351555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Latency and Jitter : Network Perspective</a:t>
            </a:r>
            <a:endParaRPr lang="en-GB" dirty="0"/>
          </a:p>
        </p:txBody>
      </p:sp>
      <p:sp>
        <p:nvSpPr>
          <p:cNvPr id="92" name="Rectangle 91"/>
          <p:cNvSpPr/>
          <p:nvPr/>
        </p:nvSpPr>
        <p:spPr>
          <a:xfrm flipH="1">
            <a:off x="357158" y="2784272"/>
            <a:ext cx="1285884" cy="789390"/>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latin typeface="Helvetica"/>
                <a:cs typeface="Helvetica"/>
              </a:rPr>
              <a:t>Sender</a:t>
            </a:r>
            <a:endParaRPr lang="en-GB" sz="1400" b="1" dirty="0">
              <a:solidFill>
                <a:srgbClr val="FFFFFF"/>
              </a:solidFill>
              <a:latin typeface="Helvetica"/>
              <a:cs typeface="Helvetica"/>
            </a:endParaRPr>
          </a:p>
        </p:txBody>
      </p:sp>
      <p:sp>
        <p:nvSpPr>
          <p:cNvPr id="94" name="Rectangle 93"/>
          <p:cNvSpPr/>
          <p:nvPr/>
        </p:nvSpPr>
        <p:spPr>
          <a:xfrm flipH="1">
            <a:off x="2381234" y="3028048"/>
            <a:ext cx="214314" cy="3018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Helvetica"/>
            </a:endParaRPr>
          </a:p>
        </p:txBody>
      </p:sp>
      <p:sp>
        <p:nvSpPr>
          <p:cNvPr id="95" name="Rectangle 94"/>
          <p:cNvSpPr/>
          <p:nvPr/>
        </p:nvSpPr>
        <p:spPr>
          <a:xfrm flipH="1">
            <a:off x="2047857" y="3028048"/>
            <a:ext cx="214314" cy="3018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Helvetica"/>
            </a:endParaRPr>
          </a:p>
        </p:txBody>
      </p:sp>
      <p:sp>
        <p:nvSpPr>
          <p:cNvPr id="96" name="Rectangle 95"/>
          <p:cNvSpPr/>
          <p:nvPr/>
        </p:nvSpPr>
        <p:spPr>
          <a:xfrm flipH="1">
            <a:off x="1714480" y="3028048"/>
            <a:ext cx="214314" cy="3018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Helvetica"/>
            </a:endParaRPr>
          </a:p>
        </p:txBody>
      </p:sp>
      <p:sp>
        <p:nvSpPr>
          <p:cNvPr id="39" name="Rectangle 38"/>
          <p:cNvSpPr/>
          <p:nvPr/>
        </p:nvSpPr>
        <p:spPr>
          <a:xfrm flipH="1">
            <a:off x="6715140" y="3028048"/>
            <a:ext cx="214314" cy="3018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Helvetica"/>
            </a:endParaRPr>
          </a:p>
        </p:txBody>
      </p:sp>
      <p:sp>
        <p:nvSpPr>
          <p:cNvPr id="40" name="Rectangle 39"/>
          <p:cNvSpPr/>
          <p:nvPr/>
        </p:nvSpPr>
        <p:spPr>
          <a:xfrm flipH="1">
            <a:off x="6143636" y="3028048"/>
            <a:ext cx="214314" cy="3018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Helvetica"/>
            </a:endParaRPr>
          </a:p>
        </p:txBody>
      </p:sp>
      <p:sp>
        <p:nvSpPr>
          <p:cNvPr id="41" name="Rectangle 40"/>
          <p:cNvSpPr/>
          <p:nvPr/>
        </p:nvSpPr>
        <p:spPr>
          <a:xfrm flipH="1">
            <a:off x="5715008" y="3028048"/>
            <a:ext cx="214314" cy="3018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Helvetica"/>
            </a:endParaRPr>
          </a:p>
        </p:txBody>
      </p:sp>
      <p:sp>
        <p:nvSpPr>
          <p:cNvPr id="42" name="Rectangle 41"/>
          <p:cNvSpPr/>
          <p:nvPr/>
        </p:nvSpPr>
        <p:spPr>
          <a:xfrm flipH="1">
            <a:off x="2714612" y="3028048"/>
            <a:ext cx="214314" cy="3018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Helvetica"/>
            </a:endParaRPr>
          </a:p>
        </p:txBody>
      </p:sp>
      <p:sp>
        <p:nvSpPr>
          <p:cNvPr id="43" name="Rectangle 42"/>
          <p:cNvSpPr/>
          <p:nvPr/>
        </p:nvSpPr>
        <p:spPr>
          <a:xfrm flipH="1">
            <a:off x="7072330" y="3028048"/>
            <a:ext cx="214314" cy="3018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latin typeface="Helvetica"/>
            </a:endParaRPr>
          </a:p>
        </p:txBody>
      </p:sp>
      <p:sp>
        <p:nvSpPr>
          <p:cNvPr id="44" name="Rectangle 43"/>
          <p:cNvSpPr/>
          <p:nvPr/>
        </p:nvSpPr>
        <p:spPr>
          <a:xfrm flipH="1">
            <a:off x="7429520" y="2782486"/>
            <a:ext cx="1285884" cy="789390"/>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latin typeface="Helvetica"/>
                <a:cs typeface="Helvetica"/>
              </a:rPr>
              <a:t>Receiver</a:t>
            </a:r>
            <a:endParaRPr lang="en-GB" sz="1400" b="1" dirty="0">
              <a:solidFill>
                <a:srgbClr val="FFFFFF"/>
              </a:solidFill>
              <a:latin typeface="Helvetica"/>
              <a:cs typeface="Helvetica"/>
            </a:endParaRPr>
          </a:p>
        </p:txBody>
      </p:sp>
      <p:cxnSp>
        <p:nvCxnSpPr>
          <p:cNvPr id="46" name="Straight Connector 45"/>
          <p:cNvCxnSpPr/>
          <p:nvPr/>
        </p:nvCxnSpPr>
        <p:spPr>
          <a:xfrm>
            <a:off x="1643042" y="3429000"/>
            <a:ext cx="578647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Cloud 37"/>
          <p:cNvSpPr/>
          <p:nvPr/>
        </p:nvSpPr>
        <p:spPr>
          <a:xfrm>
            <a:off x="3500430" y="2714620"/>
            <a:ext cx="1857388" cy="928694"/>
          </a:xfrm>
          <a:prstGeom prst="cloud">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rgbClr val="FFFFFF"/>
                </a:solidFill>
                <a:latin typeface="Helvetica"/>
                <a:cs typeface="Helvetica"/>
              </a:rPr>
              <a:t>Internet</a:t>
            </a:r>
            <a:endParaRPr lang="en-GB" sz="1400" b="1" dirty="0">
              <a:solidFill>
                <a:srgbClr val="FFFFFF"/>
              </a:solidFill>
              <a:latin typeface="Helvetica"/>
              <a:cs typeface="Helvetica"/>
            </a:endParaRPr>
          </a:p>
        </p:txBody>
      </p:sp>
      <p:sp>
        <p:nvSpPr>
          <p:cNvPr id="48" name="Right Brace 47"/>
          <p:cNvSpPr/>
          <p:nvPr/>
        </p:nvSpPr>
        <p:spPr>
          <a:xfrm rot="16200000">
            <a:off x="2143108" y="2285992"/>
            <a:ext cx="428628" cy="1285884"/>
          </a:xfrm>
          <a:prstGeom prst="rightBrace">
            <a:avLst>
              <a:gd name="adj1" fmla="val 8333"/>
              <a:gd name="adj2" fmla="val 51542"/>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FFFF"/>
              </a:solidFill>
              <a:latin typeface="Helvetica"/>
            </a:endParaRPr>
          </a:p>
        </p:txBody>
      </p:sp>
      <p:sp>
        <p:nvSpPr>
          <p:cNvPr id="49" name="Right Brace 48"/>
          <p:cNvSpPr/>
          <p:nvPr/>
        </p:nvSpPr>
        <p:spPr>
          <a:xfrm rot="16200000">
            <a:off x="6250793" y="1964521"/>
            <a:ext cx="428628" cy="1785950"/>
          </a:xfrm>
          <a:prstGeom prst="rightBrace">
            <a:avLst>
              <a:gd name="adj1" fmla="val 8333"/>
              <a:gd name="adj2" fmla="val 51542"/>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FFFF"/>
              </a:solidFill>
              <a:latin typeface="Helvetica"/>
            </a:endParaRPr>
          </a:p>
        </p:txBody>
      </p:sp>
      <p:sp>
        <p:nvSpPr>
          <p:cNvPr id="50" name="Right Brace 49"/>
          <p:cNvSpPr/>
          <p:nvPr/>
        </p:nvSpPr>
        <p:spPr>
          <a:xfrm rot="5400000" flipV="1">
            <a:off x="4321967" y="1035827"/>
            <a:ext cx="428628" cy="5643602"/>
          </a:xfrm>
          <a:prstGeom prst="rightBrace">
            <a:avLst>
              <a:gd name="adj1" fmla="val 8333"/>
              <a:gd name="adj2" fmla="val 51542"/>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FFFFFF"/>
              </a:solidFill>
              <a:latin typeface="Helvetica"/>
            </a:endParaRPr>
          </a:p>
        </p:txBody>
      </p:sp>
      <p:sp>
        <p:nvSpPr>
          <p:cNvPr id="52" name="TextBox 51"/>
          <p:cNvSpPr txBox="1"/>
          <p:nvPr/>
        </p:nvSpPr>
        <p:spPr>
          <a:xfrm>
            <a:off x="1714480" y="2428868"/>
            <a:ext cx="1304011" cy="276999"/>
          </a:xfrm>
          <a:prstGeom prst="rect">
            <a:avLst/>
          </a:prstGeom>
          <a:noFill/>
        </p:spPr>
        <p:txBody>
          <a:bodyPr wrap="none" rtlCol="0">
            <a:spAutoFit/>
          </a:bodyPr>
          <a:lstStyle/>
          <a:p>
            <a:r>
              <a:rPr lang="en-GB" sz="1200" b="1" dirty="0" smtClean="0">
                <a:solidFill>
                  <a:srgbClr val="FFFFFF"/>
                </a:solidFill>
                <a:latin typeface="Helvetica"/>
                <a:cs typeface="Helvetica"/>
              </a:rPr>
              <a:t>Regular Timing</a:t>
            </a:r>
            <a:endParaRPr lang="en-GB" sz="1200" b="1" dirty="0">
              <a:solidFill>
                <a:srgbClr val="FFFFFF"/>
              </a:solidFill>
              <a:latin typeface="Helvetica"/>
              <a:cs typeface="Helvetica"/>
            </a:endParaRPr>
          </a:p>
        </p:txBody>
      </p:sp>
      <p:sp>
        <p:nvSpPr>
          <p:cNvPr id="53" name="TextBox 52"/>
          <p:cNvSpPr txBox="1"/>
          <p:nvPr/>
        </p:nvSpPr>
        <p:spPr>
          <a:xfrm>
            <a:off x="5857884" y="2357430"/>
            <a:ext cx="1286378" cy="276999"/>
          </a:xfrm>
          <a:prstGeom prst="rect">
            <a:avLst/>
          </a:prstGeom>
          <a:noFill/>
        </p:spPr>
        <p:txBody>
          <a:bodyPr wrap="none" rtlCol="0">
            <a:spAutoFit/>
          </a:bodyPr>
          <a:lstStyle/>
          <a:p>
            <a:r>
              <a:rPr lang="en-GB" sz="1200" b="1" dirty="0" smtClean="0">
                <a:solidFill>
                  <a:srgbClr val="FFFFFF"/>
                </a:solidFill>
                <a:latin typeface="Helvetica"/>
                <a:cs typeface="Helvetica"/>
              </a:rPr>
              <a:t>Jittered Timing</a:t>
            </a:r>
            <a:endParaRPr lang="en-GB" sz="1200" b="1" dirty="0">
              <a:solidFill>
                <a:srgbClr val="FFFFFF"/>
              </a:solidFill>
              <a:latin typeface="Helvetica"/>
              <a:cs typeface="Helvetica"/>
            </a:endParaRPr>
          </a:p>
        </p:txBody>
      </p:sp>
      <p:sp>
        <p:nvSpPr>
          <p:cNvPr id="54" name="TextBox 53"/>
          <p:cNvSpPr txBox="1"/>
          <p:nvPr/>
        </p:nvSpPr>
        <p:spPr>
          <a:xfrm>
            <a:off x="3857620" y="4071942"/>
            <a:ext cx="1414170" cy="276999"/>
          </a:xfrm>
          <a:prstGeom prst="rect">
            <a:avLst/>
          </a:prstGeom>
          <a:noFill/>
        </p:spPr>
        <p:txBody>
          <a:bodyPr wrap="none" rtlCol="0">
            <a:spAutoFit/>
          </a:bodyPr>
          <a:lstStyle/>
          <a:p>
            <a:r>
              <a:rPr lang="en-GB" sz="1200" b="1" dirty="0" smtClean="0">
                <a:solidFill>
                  <a:srgbClr val="FFFFFF"/>
                </a:solidFill>
                <a:latin typeface="Helvetica"/>
                <a:cs typeface="Helvetica"/>
              </a:rPr>
              <a:t>Network Latency</a:t>
            </a:r>
            <a:endParaRPr lang="en-GB" sz="1200" b="1" dirty="0">
              <a:solidFill>
                <a:srgbClr val="FFFFFF"/>
              </a:solidFill>
              <a:latin typeface="Helvetica"/>
              <a:cs typeface="Helvetica"/>
            </a:endParaRPr>
          </a:p>
        </p:txBody>
      </p:sp>
      <p:sp>
        <p:nvSpPr>
          <p:cNvPr id="2" name="Rectangle 1"/>
          <p:cNvSpPr/>
          <p:nvPr/>
        </p:nvSpPr>
        <p:spPr>
          <a:xfrm>
            <a:off x="1000100" y="4591385"/>
            <a:ext cx="7494424" cy="646331"/>
          </a:xfrm>
          <a:prstGeom prst="rect">
            <a:avLst/>
          </a:prstGeom>
        </p:spPr>
        <p:txBody>
          <a:bodyPr wrap="none">
            <a:spAutoFit/>
          </a:bodyPr>
          <a:lstStyle/>
          <a:p>
            <a:r>
              <a:rPr lang="en-GB" b="1" dirty="0" smtClean="0">
                <a:solidFill>
                  <a:srgbClr val="FFFFFF"/>
                </a:solidFill>
                <a:latin typeface="Helvetica"/>
                <a:cs typeface="Helvetica"/>
              </a:rPr>
              <a:t>Transmission Delay : </a:t>
            </a:r>
            <a:r>
              <a:rPr lang="en-GB" dirty="0" smtClean="0">
                <a:solidFill>
                  <a:srgbClr val="FFFFFF"/>
                </a:solidFill>
                <a:latin typeface="Helvetica"/>
                <a:cs typeface="Helvetica"/>
              </a:rPr>
              <a:t>time it takes to put a packet on the outgoing link</a:t>
            </a:r>
            <a:r>
              <a:rPr lang="en-GB" b="1" dirty="0" smtClean="0">
                <a:solidFill>
                  <a:srgbClr val="FFFFFF"/>
                </a:solidFill>
                <a:latin typeface="Helvetica"/>
                <a:cs typeface="Helvetica"/>
              </a:rPr>
              <a:t> </a:t>
            </a:r>
          </a:p>
          <a:p>
            <a:r>
              <a:rPr lang="en-GB" b="1" dirty="0" smtClean="0">
                <a:solidFill>
                  <a:srgbClr val="FFFFFF"/>
                </a:solidFill>
                <a:latin typeface="Helvetica"/>
                <a:cs typeface="Helvetica"/>
              </a:rPr>
              <a:t>Propagation Delay : </a:t>
            </a:r>
            <a:r>
              <a:rPr lang="en-GB" dirty="0" smtClean="0">
                <a:solidFill>
                  <a:srgbClr val="FFFFFF"/>
                </a:solidFill>
                <a:latin typeface="Helvetica"/>
                <a:cs typeface="Helvetica"/>
              </a:rPr>
              <a:t>time it takes for the packet to arrive at destination</a:t>
            </a:r>
            <a:endParaRPr lang="en-GB" dirty="0">
              <a:solidFill>
                <a:srgbClr val="FFFFFF"/>
              </a:solidFill>
              <a:latin typeface="Helvetica"/>
            </a:endParaRPr>
          </a:p>
        </p:txBody>
      </p:sp>
    </p:spTree>
    <p:extLst>
      <p:ext uri="{BB962C8B-B14F-4D97-AF65-F5344CB8AC3E}">
        <p14:creationId xmlns:p14="http://schemas.microsoft.com/office/powerpoint/2010/main" val="9502585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a:t>
            </a:r>
            <a:endParaRPr lang="en-US" dirty="0"/>
          </a:p>
        </p:txBody>
      </p:sp>
      <p:sp>
        <p:nvSpPr>
          <p:cNvPr id="3" name="Content Placeholder 2"/>
          <p:cNvSpPr>
            <a:spLocks noGrp="1"/>
          </p:cNvSpPr>
          <p:nvPr>
            <p:ph sz="quarter" idx="1"/>
          </p:nvPr>
        </p:nvSpPr>
        <p:spPr/>
        <p:txBody>
          <a:bodyPr/>
          <a:lstStyle/>
          <a:p>
            <a:r>
              <a:rPr lang="en-US" dirty="0" smtClean="0"/>
              <a:t>Bandwidth is a shared resource</a:t>
            </a:r>
          </a:p>
          <a:p>
            <a:r>
              <a:rPr lang="en-US" dirty="0" smtClean="0"/>
              <a:t>At local level we shared the wireless or share a home or office router</a:t>
            </a:r>
          </a:p>
          <a:p>
            <a:pPr lvl="1"/>
            <a:r>
              <a:rPr lang="en-US" dirty="0" smtClean="0"/>
              <a:t>Can be much more outbound or requested inbound traffic that the local network can access</a:t>
            </a:r>
            <a:endParaRPr lang="en-US" dirty="0"/>
          </a:p>
          <a:p>
            <a:r>
              <a:rPr lang="en-US" dirty="0" smtClean="0"/>
              <a:t>However probably, the bottleneck is likely to be upstream to our ISP</a:t>
            </a:r>
          </a:p>
          <a:p>
            <a:r>
              <a:rPr lang="en-US" dirty="0" smtClean="0"/>
              <a:t>ISP have intra-ISP (and “senior” ISP) bottlenecks</a:t>
            </a:r>
          </a:p>
          <a:p>
            <a:r>
              <a:rPr lang="en-US" dirty="0" smtClean="0"/>
              <a:t>The destination site (BBC, Facebook) might have inbound capacity limits</a:t>
            </a:r>
          </a:p>
        </p:txBody>
      </p:sp>
    </p:spTree>
    <p:extLst>
      <p:ext uri="{BB962C8B-B14F-4D97-AF65-F5344CB8AC3E}">
        <p14:creationId xmlns:p14="http://schemas.microsoft.com/office/powerpoint/2010/main" val="5969599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a:t>
            </a:r>
            <a:endParaRPr lang="en-US" dirty="0"/>
          </a:p>
        </p:txBody>
      </p:sp>
      <p:sp>
        <p:nvSpPr>
          <p:cNvPr id="8" name="Content Placeholder 7"/>
          <p:cNvSpPr>
            <a:spLocks noGrp="1"/>
          </p:cNvSpPr>
          <p:nvPr>
            <p:ph sz="quarter" idx="1"/>
          </p:nvPr>
        </p:nvSpPr>
        <p:spPr/>
        <p:txBody>
          <a:bodyPr/>
          <a:lstStyle/>
          <a:p>
            <a:r>
              <a:rPr lang="en-US" dirty="0" smtClean="0"/>
              <a:t>Loss is </a:t>
            </a:r>
            <a:r>
              <a:rPr lang="en-US" dirty="0" smtClean="0">
                <a:solidFill>
                  <a:srgbClr val="FFFF00"/>
                </a:solidFill>
              </a:rPr>
              <a:t>good</a:t>
            </a:r>
          </a:p>
          <a:p>
            <a:r>
              <a:rPr lang="en-US" dirty="0" smtClean="0"/>
              <a:t>Loss is the Internet’s way of protecting itself from overload</a:t>
            </a:r>
          </a:p>
          <a:p>
            <a:r>
              <a:rPr lang="en-US" dirty="0" smtClean="0"/>
              <a:t>Principally caused by congestion: a router can’t cope with the throughput OR it can’t copy all incoming traffic on to the desired outgoing route</a:t>
            </a:r>
          </a:p>
          <a:p>
            <a:r>
              <a:rPr lang="en-US" dirty="0" smtClean="0"/>
              <a:t>End to end protocols need to detect loss</a:t>
            </a:r>
          </a:p>
          <a:p>
            <a:pPr lvl="1"/>
            <a:r>
              <a:rPr lang="en-US" dirty="0" smtClean="0"/>
              <a:t>TCP does this for you</a:t>
            </a:r>
          </a:p>
          <a:p>
            <a:r>
              <a:rPr lang="en-US" dirty="0" smtClean="0"/>
              <a:t>Protocols need to rate limit because not doing so will likely make the situation worse</a:t>
            </a:r>
          </a:p>
          <a:p>
            <a:endParaRPr lang="en-US" dirty="0" smtClean="0"/>
          </a:p>
          <a:p>
            <a:endParaRPr lang="en-US" dirty="0"/>
          </a:p>
        </p:txBody>
      </p:sp>
    </p:spTree>
    <p:extLst>
      <p:ext uri="{BB962C8B-B14F-4D97-AF65-F5344CB8AC3E}">
        <p14:creationId xmlns:p14="http://schemas.microsoft.com/office/powerpoint/2010/main" val="14573924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book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wrap="square">
        <a:spAutoFit/>
      </a:bodyPr>
      <a:lstStyle>
        <a:defPPr marL="319088" indent="-319088">
          <a:spcBef>
            <a:spcPts val="700"/>
          </a:spcBef>
          <a:buSzPct val="60000"/>
          <a:buFont typeface="Arial"/>
          <a:buChar char="•"/>
          <a:defRPr sz="2400" dirty="0">
            <a:solidFill>
              <a:srgbClr val="FFFFFF"/>
            </a:solidFill>
            <a:latin typeface="Helvetica"/>
            <a:cs typeface="Helvetica"/>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ookslid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wrap="square">
        <a:spAutoFit/>
      </a:bodyPr>
      <a:lstStyle>
        <a:defPPr marL="319088" indent="-319088">
          <a:spcBef>
            <a:spcPts val="700"/>
          </a:spcBef>
          <a:buSzPct val="60000"/>
          <a:buFont typeface="Arial"/>
          <a:buChar char="•"/>
          <a:defRPr sz="2400" dirty="0">
            <a:solidFill>
              <a:srgbClr val="FFFFFF"/>
            </a:solidFill>
            <a:latin typeface="Helvetica"/>
            <a:cs typeface="Helvetica"/>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s.potx</Template>
  <TotalTime>12698</TotalTime>
  <Words>2038</Words>
  <Application>Microsoft Macintosh PowerPoint</Application>
  <PresentationFormat>On-screen Show (4:3)</PresentationFormat>
  <Paragraphs>395</Paragraphs>
  <Slides>30</Slides>
  <Notes>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bookslides</vt:lpstr>
      <vt:lpstr>1_bookslides</vt:lpstr>
      <vt:lpstr>Introduction to Networked Graphics</vt:lpstr>
      <vt:lpstr>Overview</vt:lpstr>
      <vt:lpstr>Internet performance</vt:lpstr>
      <vt:lpstr>Latency</vt:lpstr>
      <vt:lpstr>Latency</vt:lpstr>
      <vt:lpstr>Jitter</vt:lpstr>
      <vt:lpstr>Latency and Jitter : Network Perspective</vt:lpstr>
      <vt:lpstr>Bandwidth</vt:lpstr>
      <vt:lpstr>Loss</vt:lpstr>
      <vt:lpstr>Loss : Network Perspective</vt:lpstr>
      <vt:lpstr>Bandwidth and Latency: Wired</vt:lpstr>
      <vt:lpstr>Bandwidth and Latency: Wireless</vt:lpstr>
      <vt:lpstr>Bandwidth Availability</vt:lpstr>
      <vt:lpstr>Effect of distance on throughput</vt:lpstr>
      <vt:lpstr>Why NVEs are unique</vt:lpstr>
      <vt:lpstr>Why NVEs are unique</vt:lpstr>
      <vt:lpstr>Consistency : System Perspective</vt:lpstr>
      <vt:lpstr>Consistency : User Perspective</vt:lpstr>
      <vt:lpstr>Impact: Timing Activity Onset</vt:lpstr>
      <vt:lpstr>Impact: Inconsistent State Changes</vt:lpstr>
      <vt:lpstr>Impact: Fireproof Players</vt:lpstr>
      <vt:lpstr>Impact: Shooting Around Corners</vt:lpstr>
      <vt:lpstr>Latency Acceptability</vt:lpstr>
      <vt:lpstr>Bandwidth Requirements</vt:lpstr>
      <vt:lpstr>Packet Rates</vt:lpstr>
      <vt:lpstr>Packet Rates</vt:lpstr>
      <vt:lpstr>Packet Rates</vt:lpstr>
      <vt:lpstr>Network Address Translation</vt:lpstr>
      <vt:lpstr>Comments on NATs </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Anthony Steed</cp:lastModifiedBy>
  <cp:revision>224</cp:revision>
  <dcterms:created xsi:type="dcterms:W3CDTF">2010-06-11T15:32:19Z</dcterms:created>
  <dcterms:modified xsi:type="dcterms:W3CDTF">2011-12-14T13:59:18Z</dcterms:modified>
</cp:coreProperties>
</file>